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8" r:id="rId3"/>
    <p:sldId id="260" r:id="rId4"/>
    <p:sldId id="261" r:id="rId5"/>
    <p:sldId id="262" r:id="rId6"/>
    <p:sldId id="263" r:id="rId7"/>
    <p:sldId id="259" r:id="rId8"/>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6" autoAdjust="0"/>
    <p:restoredTop sz="96806" autoAdjust="0"/>
  </p:normalViewPr>
  <p:slideViewPr>
    <p:cSldViewPr>
      <p:cViewPr varScale="1">
        <p:scale>
          <a:sx n="102" d="100"/>
          <a:sy n="102" d="100"/>
        </p:scale>
        <p:origin x="228" y="15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2019/1/24</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2019/1/24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2019/1/24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2019/1/24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2019/1/24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2019/1/24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2019/1/24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2019/1/24</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2019/1/24</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2019/1/24</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2019/1/24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2019/1/24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2019/1/24</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3 Generic</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2019/1/24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1026" name="Picture 2"/>
          <p:cNvPicPr>
            <a:picLocks noChangeAspect="1" noChangeArrowheads="1"/>
          </p:cNvPicPr>
          <p:nvPr/>
        </p:nvPicPr>
        <p:blipFill>
          <a:blip r:embed="rId2" cstate="print"/>
          <a:srcRect/>
          <a:stretch>
            <a:fillRect/>
          </a:stretch>
        </p:blipFill>
        <p:spPr bwMode="auto">
          <a:xfrm>
            <a:off x="3995936" y="3645024"/>
            <a:ext cx="1018399" cy="864096"/>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3 Generic</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273630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dirty="0">
                <a:solidFill>
                  <a:schemeClr val="tx1"/>
                </a:solidFill>
              </a:rPr>
              <a:t>It would be nice if we could write a single sort method that could sort the elements in an Integer array, a String array, or an array of any type that supports ordering.</a:t>
            </a:r>
          </a:p>
          <a:p>
            <a:pPr marL="342900" indent="-342900" algn="l">
              <a:buClr>
                <a:srgbClr val="0070C0"/>
              </a:buClr>
              <a:buSzPct val="80000"/>
              <a:buFont typeface="Wingdings" pitchFamily="2" charset="2"/>
              <a:buChar char="u"/>
            </a:pPr>
            <a:r>
              <a:rPr lang="en-US" altLang="zh-TW" sz="1600" dirty="0">
                <a:solidFill>
                  <a:schemeClr val="tx1"/>
                </a:solidFill>
              </a:rPr>
              <a:t>Java </a:t>
            </a:r>
            <a:r>
              <a:rPr lang="en-US" altLang="zh-TW" sz="1600" b="1" dirty="0">
                <a:solidFill>
                  <a:schemeClr val="tx1"/>
                </a:solidFill>
              </a:rPr>
              <a:t>Generic</a:t>
            </a:r>
            <a:r>
              <a:rPr lang="en-US" altLang="zh-TW" sz="1600" dirty="0">
                <a:solidFill>
                  <a:schemeClr val="tx1"/>
                </a:solidFill>
              </a:rPr>
              <a:t> methods and generic classes enable programmers to specify, with a single method declaration, a set of related methods, or with a single class declaration, a set of related types, respectively.</a:t>
            </a:r>
          </a:p>
          <a:p>
            <a:pPr marL="342900" indent="-342900" algn="l">
              <a:buClr>
                <a:srgbClr val="0070C0"/>
              </a:buClr>
              <a:buSzPct val="80000"/>
              <a:buFont typeface="Wingdings" pitchFamily="2" charset="2"/>
              <a:buChar char="u"/>
            </a:pPr>
            <a:r>
              <a:rPr lang="en-US" altLang="zh-TW" sz="1600" dirty="0">
                <a:solidFill>
                  <a:schemeClr val="tx1"/>
                </a:solidFill>
              </a:rPr>
              <a:t>Generics also provide compile-time type safety that allows programmers to catch invalid types at compile time.</a:t>
            </a:r>
          </a:p>
          <a:p>
            <a:pPr marL="342900" indent="-342900" algn="l">
              <a:buClr>
                <a:srgbClr val="0070C0"/>
              </a:buClr>
              <a:buSzPct val="80000"/>
              <a:buFont typeface="Wingdings" pitchFamily="2" charset="2"/>
              <a:buChar char="u"/>
            </a:pPr>
            <a:r>
              <a:rPr lang="en-US" altLang="zh-TW" sz="1600" dirty="0">
                <a:solidFill>
                  <a:schemeClr val="tx1"/>
                </a:solidFill>
              </a:rPr>
              <a:t>Using Java Generic concept, we might write a generic method for sorting an array of objects, then invoke the generic method with Integer arrays, Double arrays, String arrays and so on, to sort the array elements.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https://www.tutorialspoint.com/java/java_generics.htm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3.1 Generic Method</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2019/1/24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1026" name="Picture 2"/>
          <p:cNvPicPr>
            <a:picLocks noChangeAspect="1" noChangeArrowheads="1"/>
          </p:cNvPicPr>
          <p:nvPr/>
        </p:nvPicPr>
        <p:blipFill>
          <a:blip r:embed="rId2" cstate="print"/>
          <a:srcRect/>
          <a:stretch>
            <a:fillRect/>
          </a:stretch>
        </p:blipFill>
        <p:spPr bwMode="auto">
          <a:xfrm>
            <a:off x="3995936" y="3645024"/>
            <a:ext cx="1018399" cy="864096"/>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3.1 Generic Method</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475252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rPr>
              <a:t>You can write a single generic method declaration that can be called with arguments of different types. Based on the types of the arguments passed to the generic method, the compiler handles each method call appropriately. Following are the rules to define Generic Methods −</a:t>
            </a:r>
          </a:p>
          <a:p>
            <a:pPr marL="800100" lvl="1" indent="-342900" algn="l">
              <a:buClr>
                <a:srgbClr val="0070C0"/>
              </a:buClr>
              <a:buSzPct val="80000"/>
              <a:buFont typeface="Wingdings" pitchFamily="2" charset="2"/>
              <a:buChar char="u"/>
            </a:pPr>
            <a:r>
              <a:rPr lang="en-US" altLang="zh-TW" sz="1800" dirty="0">
                <a:solidFill>
                  <a:schemeClr val="tx1"/>
                </a:solidFill>
              </a:rPr>
              <a:t>All generic method declarations have a type parameter section delimited by angle brackets (&lt; and &gt;) that precedes the method's return type (&lt; E &gt; in the next example).</a:t>
            </a:r>
          </a:p>
          <a:p>
            <a:pPr marL="800100" lvl="1" indent="-342900" algn="l">
              <a:buClr>
                <a:srgbClr val="0070C0"/>
              </a:buClr>
              <a:buSzPct val="80000"/>
              <a:buFont typeface="Wingdings" pitchFamily="2" charset="2"/>
              <a:buChar char="u"/>
            </a:pPr>
            <a:r>
              <a:rPr lang="en-US" altLang="zh-TW" sz="1800" dirty="0">
                <a:solidFill>
                  <a:schemeClr val="tx1"/>
                </a:solidFill>
              </a:rPr>
              <a:t>Each type parameter section contains one or more type parameters separated by commas. A type parameter, also known as a type variable, is an identifier that specifies a generic type name.</a:t>
            </a:r>
          </a:p>
          <a:p>
            <a:pPr marL="800100" lvl="1" indent="-342900" algn="l">
              <a:buClr>
                <a:srgbClr val="0070C0"/>
              </a:buClr>
              <a:buSzPct val="80000"/>
              <a:buFont typeface="Wingdings" pitchFamily="2" charset="2"/>
              <a:buChar char="u"/>
            </a:pPr>
            <a:r>
              <a:rPr lang="en-US" altLang="zh-TW" sz="1800" dirty="0">
                <a:solidFill>
                  <a:schemeClr val="tx1"/>
                </a:solidFill>
              </a:rPr>
              <a:t>The type parameters can be used to declare the return type and act as placeholders for the types of the arguments passed to the generic method, which are known as actual type arguments.</a:t>
            </a:r>
          </a:p>
          <a:p>
            <a:pPr marL="800100" lvl="1" indent="-342900" algn="l">
              <a:buClr>
                <a:srgbClr val="0070C0"/>
              </a:buClr>
              <a:buSzPct val="80000"/>
              <a:buFont typeface="Wingdings" pitchFamily="2" charset="2"/>
              <a:buChar char="u"/>
            </a:pPr>
            <a:r>
              <a:rPr lang="en-US" altLang="zh-TW" sz="1800" dirty="0">
                <a:solidFill>
                  <a:schemeClr val="tx1"/>
                </a:solidFill>
              </a:rPr>
              <a:t>A generic method's body is declared like that of any other method. Note that type parameters can represent only reference types, not primitive types (like </a:t>
            </a:r>
            <a:r>
              <a:rPr lang="en-US" altLang="zh-TW" sz="1800" dirty="0" err="1">
                <a:solidFill>
                  <a:schemeClr val="tx1"/>
                </a:solidFill>
              </a:rPr>
              <a:t>int</a:t>
            </a:r>
            <a:r>
              <a:rPr lang="en-US" altLang="zh-TW" sz="1800" dirty="0">
                <a:solidFill>
                  <a:schemeClr val="tx1"/>
                </a:solidFill>
              </a:rPr>
              <a:t>, double, and char).</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https://www.tutorialspoint.com/java/java_generics.htm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3.1 Generic Method</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rPr>
              <a:t>Example: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https://www.tutorialspoint.com/java/java_generics.htm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pic>
        <p:nvPicPr>
          <p:cNvPr id="1027" name="Picture 3"/>
          <p:cNvPicPr>
            <a:picLocks noChangeAspect="1" noChangeArrowheads="1"/>
          </p:cNvPicPr>
          <p:nvPr/>
        </p:nvPicPr>
        <p:blipFill>
          <a:blip r:embed="rId2" cstate="print"/>
          <a:srcRect/>
          <a:stretch>
            <a:fillRect/>
          </a:stretch>
        </p:blipFill>
        <p:spPr bwMode="auto">
          <a:xfrm>
            <a:off x="467544" y="1772816"/>
            <a:ext cx="4414991" cy="4365104"/>
          </a:xfrm>
          <a:prstGeom prst="rect">
            <a:avLst/>
          </a:prstGeom>
          <a:noFill/>
          <a:ln w="9525">
            <a:solidFill>
              <a:srgbClr val="C00000"/>
            </a:solidFill>
            <a:miter lim="800000"/>
            <a:headEnd/>
            <a:tailEnd/>
          </a:ln>
        </p:spPr>
      </p:pic>
      <p:pic>
        <p:nvPicPr>
          <p:cNvPr id="1026" name="Picture 2"/>
          <p:cNvPicPr>
            <a:picLocks noChangeAspect="1" noChangeArrowheads="1"/>
          </p:cNvPicPr>
          <p:nvPr/>
        </p:nvPicPr>
        <p:blipFill>
          <a:blip r:embed="rId3" cstate="print"/>
          <a:srcRect/>
          <a:stretch>
            <a:fillRect/>
          </a:stretch>
        </p:blipFill>
        <p:spPr bwMode="auto">
          <a:xfrm>
            <a:off x="4716016" y="2636912"/>
            <a:ext cx="4074443" cy="1095754"/>
          </a:xfrm>
          <a:prstGeom prst="rect">
            <a:avLst/>
          </a:prstGeom>
          <a:noFill/>
          <a:ln w="9525">
            <a:solidFill>
              <a:srgbClr val="C00000"/>
            </a:solid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3.1 Generic Method</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rPr>
              <a:t>Example: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https://www.tutorialspoint.com/java/java_generics.htm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pic>
        <p:nvPicPr>
          <p:cNvPr id="7" name="Picture 6">
            <a:extLst>
              <a:ext uri="{FF2B5EF4-FFF2-40B4-BE49-F238E27FC236}">
                <a16:creationId xmlns:a16="http://schemas.microsoft.com/office/drawing/2014/main" id="{AE43FEEE-0858-4C8C-9EEE-56EE1C942634}"/>
              </a:ext>
            </a:extLst>
          </p:cNvPr>
          <p:cNvPicPr>
            <a:picLocks noChangeAspect="1"/>
          </p:cNvPicPr>
          <p:nvPr/>
        </p:nvPicPr>
        <p:blipFill>
          <a:blip r:embed="rId2"/>
          <a:stretch>
            <a:fillRect/>
          </a:stretch>
        </p:blipFill>
        <p:spPr>
          <a:xfrm>
            <a:off x="899592" y="1730387"/>
            <a:ext cx="7115175" cy="4524375"/>
          </a:xfrm>
          <a:prstGeom prst="rect">
            <a:avLst/>
          </a:prstGeom>
        </p:spPr>
      </p:pic>
    </p:spTree>
    <p:extLst>
      <p:ext uri="{BB962C8B-B14F-4D97-AF65-F5344CB8AC3E}">
        <p14:creationId xmlns:p14="http://schemas.microsoft.com/office/powerpoint/2010/main" val="1030484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2019/1/24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spTree>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290</TotalTime>
  <Words>321</Words>
  <Application>Microsoft Office PowerPoint</Application>
  <PresentationFormat>On-screen Show (4:3)</PresentationFormat>
  <Paragraphs>37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Wingdings</vt:lpstr>
      <vt:lpstr>Office 佈景主題</vt:lpstr>
      <vt:lpstr>3 Generic</vt:lpstr>
      <vt:lpstr>3 Generic</vt:lpstr>
      <vt:lpstr>3.1 Generic Method</vt:lpstr>
      <vt:lpstr>3.1 Generic Method</vt:lpstr>
      <vt:lpstr>3.1 Generic Method</vt:lpstr>
      <vt:lpstr>3.1 Generic Method</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200</cp:revision>
  <dcterms:created xsi:type="dcterms:W3CDTF">2018-09-28T16:40:41Z</dcterms:created>
  <dcterms:modified xsi:type="dcterms:W3CDTF">2019-01-24T19:53:45Z</dcterms:modified>
</cp:coreProperties>
</file>