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60" r:id="rId4"/>
    <p:sldId id="261" r:id="rId5"/>
    <p:sldId id="262" r:id="rId6"/>
    <p:sldId id="263" r:id="rId7"/>
    <p:sldId id="259" r:id="rId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102" d="100"/>
          <a:sy n="102" d="100"/>
        </p:scale>
        <p:origin x="228" y="15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2019/1/24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2019/1/24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2019/1/24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2019/1/24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2019/1/24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2019/1/24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2019/1/24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2019/1/24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2019/1/24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2019/1/24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2019/1/24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2019/1/24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2019/1/24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 Serialization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Serialization</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16835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Java provides a mechanism, called </a:t>
            </a:r>
            <a:r>
              <a:rPr lang="en-US" sz="1600" b="1" dirty="0">
                <a:solidFill>
                  <a:schemeClr val="tx1"/>
                </a:solidFill>
              </a:rPr>
              <a:t>object serialization </a:t>
            </a:r>
            <a:r>
              <a:rPr lang="en-US" sz="1600" dirty="0">
                <a:solidFill>
                  <a:schemeClr val="tx1"/>
                </a:solidFill>
              </a:rPr>
              <a:t>where an object can be represented as a sequence of bytes that includes the object's data as well as information about the object's type and the types of data stored in the object.</a:t>
            </a:r>
          </a:p>
          <a:p>
            <a:pPr marL="342900" indent="-342900" algn="l">
              <a:buClr>
                <a:srgbClr val="0070C0"/>
              </a:buClr>
              <a:buSzPct val="80000"/>
              <a:buFont typeface="Wingdings" pitchFamily="2" charset="2"/>
              <a:buChar char="u"/>
            </a:pPr>
            <a:r>
              <a:rPr lang="en-US" sz="1600" b="1" dirty="0">
                <a:solidFill>
                  <a:schemeClr val="tx1"/>
                </a:solidFill>
              </a:rPr>
              <a:t>After a serialized object has been written into a file, it can be read from the file and deserialized that is, the type information and bytes that represent the object and its data can be used to recreate the object in memory.</a:t>
            </a:r>
          </a:p>
          <a:p>
            <a:pPr marL="342900" indent="-342900" algn="l">
              <a:buClr>
                <a:srgbClr val="0070C0"/>
              </a:buClr>
              <a:buSzPct val="80000"/>
              <a:buFont typeface="Wingdings" pitchFamily="2" charset="2"/>
              <a:buChar char="u"/>
            </a:pPr>
            <a:r>
              <a:rPr lang="en-US" sz="1600" dirty="0">
                <a:solidFill>
                  <a:schemeClr val="tx1"/>
                </a:solidFill>
              </a:rPr>
              <a:t>Most impressive is that the entire process is JVM independent, meaning an object can be serialized on one platform and deserialized on an entirely different platform.</a:t>
            </a:r>
          </a:p>
          <a:p>
            <a:pPr marL="342900" indent="-342900" algn="l">
              <a:buClr>
                <a:srgbClr val="0070C0"/>
              </a:buClr>
              <a:buSzPct val="80000"/>
              <a:buFont typeface="Wingdings" pitchFamily="2" charset="2"/>
              <a:buChar char="u"/>
            </a:pPr>
            <a:r>
              <a:rPr lang="en-US" sz="1600" dirty="0">
                <a:solidFill>
                  <a:schemeClr val="tx1"/>
                </a:solidFill>
              </a:rPr>
              <a:t>Classes </a:t>
            </a:r>
            <a:r>
              <a:rPr lang="en-US" sz="1600" b="1" dirty="0" err="1">
                <a:solidFill>
                  <a:schemeClr val="tx1"/>
                </a:solidFill>
              </a:rPr>
              <a:t>ObjectInputStream</a:t>
            </a:r>
            <a:r>
              <a:rPr lang="en-US" sz="1600" dirty="0">
                <a:solidFill>
                  <a:schemeClr val="tx1"/>
                </a:solidFill>
              </a:rPr>
              <a:t> and </a:t>
            </a:r>
            <a:r>
              <a:rPr lang="en-US" sz="1600" b="1" dirty="0" err="1">
                <a:solidFill>
                  <a:schemeClr val="tx1"/>
                </a:solidFill>
              </a:rPr>
              <a:t>ObjectOutputStream</a:t>
            </a:r>
            <a:r>
              <a:rPr lang="en-US" sz="1600" dirty="0">
                <a:solidFill>
                  <a:schemeClr val="tx1"/>
                </a:solidFill>
              </a:rPr>
              <a:t> are high-level streams that contain the methods for serializing and deserializing an object.</a:t>
            </a:r>
          </a:p>
          <a:p>
            <a:pPr marL="342900" indent="-342900" algn="l">
              <a:buClr>
                <a:srgbClr val="0070C0"/>
              </a:buClr>
              <a:buSzPct val="80000"/>
              <a:buFont typeface="Wingdings" pitchFamily="2" charset="2"/>
              <a:buChar char="u"/>
            </a:pPr>
            <a:r>
              <a:rPr lang="en-US" sz="1600" dirty="0">
                <a:solidFill>
                  <a:schemeClr val="tx1"/>
                </a:solidFill>
              </a:rPr>
              <a:t>The </a:t>
            </a:r>
            <a:r>
              <a:rPr lang="en-US" sz="1600" b="1" dirty="0" err="1">
                <a:solidFill>
                  <a:schemeClr val="tx1"/>
                </a:solidFill>
              </a:rPr>
              <a:t>ObjectOutputStream</a:t>
            </a:r>
            <a:r>
              <a:rPr lang="en-US" sz="1600" dirty="0">
                <a:solidFill>
                  <a:schemeClr val="tx1"/>
                </a:solidFill>
              </a:rPr>
              <a:t> class contains many write methods for writing various data types, but one method in particular stands out.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https://www.tutorialspoint.com/java/java_generics.htm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
        <p:nvSpPr>
          <p:cNvPr id="7" name="副標題 2">
            <a:extLst>
              <a:ext uri="{FF2B5EF4-FFF2-40B4-BE49-F238E27FC236}">
                <a16:creationId xmlns:a16="http://schemas.microsoft.com/office/drawing/2014/main" id="{B8DE2662-5A84-4887-8D09-102DBDDBB9C2}"/>
              </a:ext>
            </a:extLst>
          </p:cNvPr>
          <p:cNvSpPr txBox="1">
            <a:spLocks/>
          </p:cNvSpPr>
          <p:nvPr/>
        </p:nvSpPr>
        <p:spPr>
          <a:xfrm>
            <a:off x="1079611" y="4584236"/>
            <a:ext cx="6984777" cy="365125"/>
          </a:xfrm>
          <a:prstGeom prst="rect">
            <a:avLst/>
          </a:prstGeom>
          <a:solidFill>
            <a:schemeClr val="bg1">
              <a:lumMod val="85000"/>
            </a:schemeClr>
          </a:solidFill>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eaLnBrk="0" fontAlgn="base" hangingPunct="0">
              <a:spcBef>
                <a:spcPct val="0"/>
              </a:spcBef>
              <a:spcAft>
                <a:spcPct val="0"/>
              </a:spcAft>
            </a:pPr>
            <a:r>
              <a:rPr lang="en-US" altLang="en-US" sz="1600" dirty="0">
                <a:solidFill>
                  <a:srgbClr val="313131"/>
                </a:solidFill>
                <a:latin typeface="Menlo"/>
              </a:rPr>
              <a:t>public final void </a:t>
            </a:r>
            <a:r>
              <a:rPr lang="en-US" altLang="en-US" sz="1600" dirty="0" err="1">
                <a:solidFill>
                  <a:srgbClr val="313131"/>
                </a:solidFill>
                <a:latin typeface="Menlo"/>
              </a:rPr>
              <a:t>writeObject</a:t>
            </a:r>
            <a:r>
              <a:rPr lang="en-US" altLang="en-US" sz="1600" dirty="0">
                <a:solidFill>
                  <a:srgbClr val="313131"/>
                </a:solidFill>
                <a:latin typeface="Menlo"/>
              </a:rPr>
              <a:t>(Object x) throws </a:t>
            </a:r>
            <a:r>
              <a:rPr lang="en-US" altLang="en-US" sz="1600" dirty="0" err="1">
                <a:solidFill>
                  <a:srgbClr val="313131"/>
                </a:solidFill>
                <a:latin typeface="Menlo"/>
              </a:rPr>
              <a:t>IOException</a:t>
            </a:r>
            <a:r>
              <a:rPr lang="en-US" altLang="en-US" sz="800" dirty="0">
                <a:solidFill>
                  <a:schemeClr val="tx1"/>
                </a:solidFill>
              </a:rPr>
              <a:t> </a:t>
            </a:r>
            <a:endParaRPr lang="en-US" altLang="en-US" sz="4000" dirty="0">
              <a:solidFill>
                <a:schemeClr val="tx1"/>
              </a:solidFill>
              <a:latin typeface="Arial" panose="020B0604020202020204" pitchFamily="34" charset="0"/>
            </a:endParaRPr>
          </a:p>
        </p:txBody>
      </p:sp>
      <p:sp>
        <p:nvSpPr>
          <p:cNvPr id="9" name="副標題 2">
            <a:extLst>
              <a:ext uri="{FF2B5EF4-FFF2-40B4-BE49-F238E27FC236}">
                <a16:creationId xmlns:a16="http://schemas.microsoft.com/office/drawing/2014/main" id="{9BBE13BF-4D6C-4F1E-BA46-17B59874ADC8}"/>
              </a:ext>
            </a:extLst>
          </p:cNvPr>
          <p:cNvSpPr txBox="1">
            <a:spLocks/>
          </p:cNvSpPr>
          <p:nvPr/>
        </p:nvSpPr>
        <p:spPr>
          <a:xfrm>
            <a:off x="457200" y="5036509"/>
            <a:ext cx="8352928" cy="552732"/>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600" dirty="0">
                <a:solidFill>
                  <a:schemeClr val="tx1"/>
                </a:solidFill>
              </a:rPr>
              <a:t>The above method serializes an Object and sends it to the output stream. Similarly, the </a:t>
            </a:r>
            <a:r>
              <a:rPr lang="en-US" sz="1600" dirty="0" err="1">
                <a:solidFill>
                  <a:schemeClr val="tx1"/>
                </a:solidFill>
              </a:rPr>
              <a:t>ObjectInputStream</a:t>
            </a:r>
            <a:r>
              <a:rPr lang="en-US" sz="1600" dirty="0">
                <a:solidFill>
                  <a:schemeClr val="tx1"/>
                </a:solidFill>
              </a:rPr>
              <a:t> class contains the following method for deserializing an object</a:t>
            </a:r>
          </a:p>
        </p:txBody>
      </p:sp>
      <p:sp>
        <p:nvSpPr>
          <p:cNvPr id="10" name="副標題 2">
            <a:extLst>
              <a:ext uri="{FF2B5EF4-FFF2-40B4-BE49-F238E27FC236}">
                <a16:creationId xmlns:a16="http://schemas.microsoft.com/office/drawing/2014/main" id="{1E08F7B6-9917-4A44-956B-A7B378FE836E}"/>
              </a:ext>
            </a:extLst>
          </p:cNvPr>
          <p:cNvSpPr txBox="1">
            <a:spLocks/>
          </p:cNvSpPr>
          <p:nvPr/>
        </p:nvSpPr>
        <p:spPr>
          <a:xfrm>
            <a:off x="1079610" y="5673518"/>
            <a:ext cx="6984777" cy="365125"/>
          </a:xfrm>
          <a:prstGeom prst="rect">
            <a:avLst/>
          </a:prstGeom>
          <a:solidFill>
            <a:schemeClr val="bg1">
              <a:lumMod val="85000"/>
            </a:schemeClr>
          </a:solidFill>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eaLnBrk="0" fontAlgn="base" hangingPunct="0">
              <a:spcBef>
                <a:spcPct val="0"/>
              </a:spcBef>
              <a:spcAft>
                <a:spcPct val="0"/>
              </a:spcAft>
            </a:pPr>
            <a:r>
              <a:rPr lang="en-US" altLang="en-US" sz="1600" dirty="0">
                <a:solidFill>
                  <a:srgbClr val="313131"/>
                </a:solidFill>
                <a:latin typeface="Menlo"/>
              </a:rPr>
              <a:t>public final Object </a:t>
            </a:r>
            <a:r>
              <a:rPr lang="en-US" altLang="en-US" sz="1600" dirty="0" err="1">
                <a:solidFill>
                  <a:srgbClr val="313131"/>
                </a:solidFill>
                <a:latin typeface="Menlo"/>
              </a:rPr>
              <a:t>readObject</a:t>
            </a:r>
            <a:r>
              <a:rPr lang="en-US" altLang="en-US" sz="1600" dirty="0">
                <a:solidFill>
                  <a:srgbClr val="313131"/>
                </a:solidFill>
                <a:latin typeface="Menlo"/>
              </a:rPr>
              <a:t>() throws </a:t>
            </a:r>
            <a:r>
              <a:rPr lang="en-US" altLang="en-US" sz="1600" dirty="0" err="1">
                <a:solidFill>
                  <a:srgbClr val="313131"/>
                </a:solidFill>
                <a:latin typeface="Menlo"/>
              </a:rPr>
              <a:t>IOException</a:t>
            </a:r>
            <a:r>
              <a:rPr lang="en-US" altLang="en-US" sz="1600" dirty="0">
                <a:solidFill>
                  <a:srgbClr val="313131"/>
                </a:solidFill>
                <a:latin typeface="Menlo"/>
              </a:rPr>
              <a:t>, </a:t>
            </a:r>
            <a:r>
              <a:rPr lang="en-US" altLang="en-US" sz="1600" dirty="0" err="1">
                <a:solidFill>
                  <a:srgbClr val="313131"/>
                </a:solidFill>
                <a:latin typeface="Menlo"/>
              </a:rPr>
              <a:t>ClassNotFoundException</a:t>
            </a:r>
            <a:r>
              <a:rPr lang="en-US" altLang="en-US" sz="800" dirty="0">
                <a:solidFill>
                  <a:schemeClr val="tx1"/>
                </a:solidFill>
              </a:rPr>
              <a:t> </a:t>
            </a:r>
            <a:endParaRPr lang="en-US" altLang="en-US" sz="4000" dirty="0">
              <a:solidFill>
                <a:schemeClr val="tx1"/>
              </a:solidFill>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Serialization</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136815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This method retrieves the next Object out of the stream and deserializes it. The return value is Object, so you will need to cast it to its appropriate data type.</a:t>
            </a:r>
          </a:p>
          <a:p>
            <a:pPr marL="342900" indent="-342900" algn="l">
              <a:buClr>
                <a:srgbClr val="0070C0"/>
              </a:buClr>
              <a:buSzPct val="80000"/>
              <a:buFont typeface="Wingdings" pitchFamily="2" charset="2"/>
              <a:buChar char="u"/>
            </a:pPr>
            <a:r>
              <a:rPr lang="en-US" sz="1600" dirty="0">
                <a:solidFill>
                  <a:schemeClr val="tx1"/>
                </a:solidFill>
              </a:rPr>
              <a:t>To demonstrate how serialization works in Java, I am going to use the Employee class that we discussed early on in the book. Suppose that we have the following Employee class, which implements the Serializable interface: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https://www.tutorialspoint.com/java/java_generics.htm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849256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Serialization</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19442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Notice that for a class to be serialized successfully, two conditions must be met −</a:t>
            </a:r>
          </a:p>
          <a:p>
            <a:pPr marL="800100" lvl="1" indent="-342900" algn="l">
              <a:buClr>
                <a:srgbClr val="0070C0"/>
              </a:buClr>
              <a:buSzPct val="80000"/>
              <a:buFont typeface="Wingdings" pitchFamily="2" charset="2"/>
              <a:buChar char="u"/>
            </a:pPr>
            <a:r>
              <a:rPr lang="en-US" sz="1600" dirty="0">
                <a:solidFill>
                  <a:schemeClr val="tx1"/>
                </a:solidFill>
              </a:rPr>
              <a:t>The class must implement the </a:t>
            </a:r>
            <a:r>
              <a:rPr lang="en-US" sz="1600" dirty="0" err="1">
                <a:solidFill>
                  <a:schemeClr val="tx1"/>
                </a:solidFill>
              </a:rPr>
              <a:t>java.io.Serializable</a:t>
            </a:r>
            <a:r>
              <a:rPr lang="en-US" sz="1600" dirty="0">
                <a:solidFill>
                  <a:schemeClr val="tx1"/>
                </a:solidFill>
              </a:rPr>
              <a:t> interface.</a:t>
            </a:r>
          </a:p>
          <a:p>
            <a:pPr marL="800100" lvl="1" indent="-342900" algn="l">
              <a:buClr>
                <a:srgbClr val="0070C0"/>
              </a:buClr>
              <a:buSzPct val="80000"/>
              <a:buFont typeface="Wingdings" pitchFamily="2" charset="2"/>
              <a:buChar char="u"/>
            </a:pPr>
            <a:r>
              <a:rPr lang="en-US" sz="1600" dirty="0">
                <a:solidFill>
                  <a:schemeClr val="tx1"/>
                </a:solidFill>
              </a:rPr>
              <a:t>All of the fields in the class must be serializable. If a field is not serializable, it must be marked </a:t>
            </a:r>
            <a:r>
              <a:rPr lang="en-US" sz="1600" b="1" dirty="0">
                <a:solidFill>
                  <a:schemeClr val="tx1"/>
                </a:solidFill>
              </a:rPr>
              <a:t>transient</a:t>
            </a:r>
            <a:r>
              <a:rPr lang="en-US" sz="1600" dirty="0">
                <a:solidFill>
                  <a:schemeClr val="tx1"/>
                </a:solidFill>
              </a:rPr>
              <a:t>.</a:t>
            </a:r>
          </a:p>
          <a:p>
            <a:pPr marL="342900" indent="-342900" algn="l">
              <a:buClr>
                <a:srgbClr val="0070C0"/>
              </a:buClr>
              <a:buSzPct val="80000"/>
              <a:buFont typeface="Wingdings" pitchFamily="2" charset="2"/>
              <a:buChar char="u"/>
            </a:pPr>
            <a:r>
              <a:rPr lang="en-US" sz="1600" dirty="0">
                <a:solidFill>
                  <a:schemeClr val="tx1"/>
                </a:solidFill>
              </a:rPr>
              <a:t>If you are curious to know if a Java Standard Class is serializable or not, check the documentation for the class. The test is simple: If the class implements </a:t>
            </a:r>
            <a:r>
              <a:rPr lang="en-US" sz="1600" dirty="0" err="1">
                <a:solidFill>
                  <a:schemeClr val="tx1"/>
                </a:solidFill>
              </a:rPr>
              <a:t>java.io.Serializable</a:t>
            </a:r>
            <a:r>
              <a:rPr lang="en-US" sz="1600" dirty="0">
                <a:solidFill>
                  <a:schemeClr val="tx1"/>
                </a:solidFill>
              </a:rPr>
              <a:t>, then it is serializable; otherwise, it's not.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https://www.tutorialspoint.com/java/java_generics.htm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8" name="Picture 7">
            <a:extLst>
              <a:ext uri="{FF2B5EF4-FFF2-40B4-BE49-F238E27FC236}">
                <a16:creationId xmlns:a16="http://schemas.microsoft.com/office/drawing/2014/main" id="{5C23417B-B3BD-4CCE-882E-F409662930F7}"/>
              </a:ext>
            </a:extLst>
          </p:cNvPr>
          <p:cNvPicPr>
            <a:picLocks noChangeAspect="1"/>
          </p:cNvPicPr>
          <p:nvPr/>
        </p:nvPicPr>
        <p:blipFill>
          <a:blip r:embed="rId2"/>
          <a:stretch>
            <a:fillRect/>
          </a:stretch>
        </p:blipFill>
        <p:spPr>
          <a:xfrm>
            <a:off x="467544" y="3364299"/>
            <a:ext cx="8372475" cy="2171700"/>
          </a:xfrm>
          <a:prstGeom prst="rect">
            <a:avLst/>
          </a:prstGeom>
          <a:ln>
            <a:solidFill>
              <a:srgbClr val="C00000"/>
            </a:solidFill>
          </a:ln>
        </p:spPr>
      </p:pic>
    </p:spTree>
    <p:extLst>
      <p:ext uri="{BB962C8B-B14F-4D97-AF65-F5344CB8AC3E}">
        <p14:creationId xmlns:p14="http://schemas.microsoft.com/office/powerpoint/2010/main" val="510045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Serialization</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19442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400" b="1" dirty="0">
                <a:solidFill>
                  <a:schemeClr val="tx1"/>
                </a:solidFill>
              </a:rPr>
              <a:t>Serializing an Object</a:t>
            </a:r>
          </a:p>
          <a:p>
            <a:pPr marL="342900" indent="-342900" algn="l">
              <a:buClr>
                <a:srgbClr val="0070C0"/>
              </a:buClr>
              <a:buSzPct val="80000"/>
              <a:buFont typeface="Wingdings" pitchFamily="2" charset="2"/>
              <a:buChar char="u"/>
            </a:pPr>
            <a:r>
              <a:rPr lang="en-US" sz="1400" dirty="0">
                <a:solidFill>
                  <a:schemeClr val="tx1"/>
                </a:solidFill>
              </a:rPr>
              <a:t>The </a:t>
            </a:r>
            <a:r>
              <a:rPr lang="en-US" sz="1400" dirty="0" err="1">
                <a:solidFill>
                  <a:schemeClr val="tx1"/>
                </a:solidFill>
              </a:rPr>
              <a:t>ObjectOutputStream</a:t>
            </a:r>
            <a:r>
              <a:rPr lang="en-US" sz="1400" dirty="0">
                <a:solidFill>
                  <a:schemeClr val="tx1"/>
                </a:solidFill>
              </a:rPr>
              <a:t> class is used to serialize an Object. The following </a:t>
            </a:r>
            <a:r>
              <a:rPr lang="en-US" sz="1400" dirty="0" err="1">
                <a:solidFill>
                  <a:schemeClr val="tx1"/>
                </a:solidFill>
              </a:rPr>
              <a:t>SerializeDemo</a:t>
            </a:r>
            <a:r>
              <a:rPr lang="en-US" sz="1400" dirty="0">
                <a:solidFill>
                  <a:schemeClr val="tx1"/>
                </a:solidFill>
              </a:rPr>
              <a:t> program instantiates an Employee object and serializes it to a file.</a:t>
            </a:r>
          </a:p>
          <a:p>
            <a:pPr marL="342900" indent="-342900" algn="l">
              <a:buClr>
                <a:srgbClr val="0070C0"/>
              </a:buClr>
              <a:buSzPct val="80000"/>
              <a:buFont typeface="Wingdings" pitchFamily="2" charset="2"/>
              <a:buChar char="u"/>
            </a:pPr>
            <a:r>
              <a:rPr lang="en-US" sz="1400" dirty="0">
                <a:solidFill>
                  <a:schemeClr val="tx1"/>
                </a:solidFill>
              </a:rPr>
              <a:t>When the program is done executing, a file named </a:t>
            </a:r>
            <a:r>
              <a:rPr lang="en-US" sz="1400" b="1" dirty="0" err="1">
                <a:solidFill>
                  <a:schemeClr val="tx1"/>
                </a:solidFill>
              </a:rPr>
              <a:t>employee.ser</a:t>
            </a:r>
            <a:r>
              <a:rPr lang="en-US" sz="1400" b="1" dirty="0">
                <a:solidFill>
                  <a:schemeClr val="tx1"/>
                </a:solidFill>
              </a:rPr>
              <a:t> </a:t>
            </a:r>
            <a:r>
              <a:rPr lang="en-US" sz="1400" dirty="0">
                <a:solidFill>
                  <a:schemeClr val="tx1"/>
                </a:solidFill>
              </a:rPr>
              <a:t>is created. The program does not generate any output, but study the code and try to determine what the program is doing.</a:t>
            </a:r>
          </a:p>
          <a:p>
            <a:pPr marL="342900" indent="-342900" algn="l">
              <a:buClr>
                <a:srgbClr val="0070C0"/>
              </a:buClr>
              <a:buSzPct val="80000"/>
              <a:buFont typeface="Wingdings" pitchFamily="2" charset="2"/>
              <a:buChar char="u"/>
            </a:pPr>
            <a:r>
              <a:rPr lang="en-US" sz="1400" b="1" dirty="0">
                <a:solidFill>
                  <a:schemeClr val="tx1"/>
                </a:solidFill>
              </a:rPr>
              <a:t>Note:</a:t>
            </a:r>
          </a:p>
          <a:p>
            <a:pPr marL="342900" indent="-342900" algn="l">
              <a:buClr>
                <a:srgbClr val="0070C0"/>
              </a:buClr>
              <a:buSzPct val="80000"/>
              <a:buFont typeface="Wingdings" pitchFamily="2" charset="2"/>
              <a:buChar char="u"/>
            </a:pPr>
            <a:r>
              <a:rPr lang="en-US" sz="1400" dirty="0">
                <a:solidFill>
                  <a:schemeClr val="tx1"/>
                </a:solidFill>
              </a:rPr>
              <a:t>When serializing an object to a file, the standard convention in Java is to give the file a </a:t>
            </a:r>
            <a:r>
              <a:rPr lang="en-US" sz="1400" b="1" dirty="0">
                <a:solidFill>
                  <a:schemeClr val="tx1"/>
                </a:solidFill>
              </a:rPr>
              <a:t>.ser</a:t>
            </a:r>
            <a:r>
              <a:rPr lang="en-US" sz="1400" dirty="0">
                <a:solidFill>
                  <a:schemeClr val="tx1"/>
                </a:solidFill>
              </a:rPr>
              <a:t> extension.</a:t>
            </a:r>
          </a:p>
          <a:p>
            <a:pPr marL="342900" indent="-342900" algn="l">
              <a:buClr>
                <a:srgbClr val="0070C0"/>
              </a:buClr>
              <a:buSzPct val="80000"/>
              <a:buFont typeface="Wingdings" pitchFamily="2" charset="2"/>
              <a:buChar char="u"/>
            </a:pPr>
            <a:r>
              <a:rPr lang="en-US" sz="1400" dirty="0">
                <a:solidFill>
                  <a:schemeClr val="tx1"/>
                </a:solidFill>
              </a:rPr>
              <a:t>Use forward slash for folder divider “/” in path.</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https://www.tutorialspoint.com/java/java_generics.htm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BCE2F9AB-4CAC-40EB-91D4-E9E24BA8B267}"/>
              </a:ext>
            </a:extLst>
          </p:cNvPr>
          <p:cNvPicPr>
            <a:picLocks noChangeAspect="1"/>
          </p:cNvPicPr>
          <p:nvPr/>
        </p:nvPicPr>
        <p:blipFill>
          <a:blip r:embed="rId2"/>
          <a:stretch>
            <a:fillRect/>
          </a:stretch>
        </p:blipFill>
        <p:spPr>
          <a:xfrm>
            <a:off x="1524000" y="3356992"/>
            <a:ext cx="6444208" cy="3140047"/>
          </a:xfrm>
          <a:prstGeom prst="rect">
            <a:avLst/>
          </a:prstGeom>
          <a:ln>
            <a:solidFill>
              <a:srgbClr val="C00000"/>
            </a:solidFill>
          </a:ln>
        </p:spPr>
      </p:pic>
    </p:spTree>
    <p:extLst>
      <p:ext uri="{BB962C8B-B14F-4D97-AF65-F5344CB8AC3E}">
        <p14:creationId xmlns:p14="http://schemas.microsoft.com/office/powerpoint/2010/main" val="2126614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Serialization</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86409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Deserializing an Object</a:t>
            </a:r>
          </a:p>
          <a:p>
            <a:pPr marL="342900" indent="-342900" algn="l">
              <a:buClr>
                <a:srgbClr val="0070C0"/>
              </a:buClr>
              <a:buSzPct val="80000"/>
              <a:buFont typeface="Wingdings" pitchFamily="2" charset="2"/>
              <a:buChar char="u"/>
            </a:pPr>
            <a:r>
              <a:rPr lang="en-US" sz="1600" dirty="0">
                <a:solidFill>
                  <a:schemeClr val="tx1"/>
                </a:solidFill>
              </a:rPr>
              <a:t>The following </a:t>
            </a:r>
            <a:r>
              <a:rPr lang="en-US" sz="1600" dirty="0" err="1">
                <a:solidFill>
                  <a:schemeClr val="tx1"/>
                </a:solidFill>
              </a:rPr>
              <a:t>DeserializeDemo</a:t>
            </a:r>
            <a:r>
              <a:rPr lang="en-US" sz="1600" dirty="0">
                <a:solidFill>
                  <a:schemeClr val="tx1"/>
                </a:solidFill>
              </a:rPr>
              <a:t> program deserializes the Employee object created in the </a:t>
            </a:r>
            <a:r>
              <a:rPr lang="en-US" sz="1600" dirty="0" err="1">
                <a:solidFill>
                  <a:schemeClr val="tx1"/>
                </a:solidFill>
              </a:rPr>
              <a:t>SerializeDemo</a:t>
            </a:r>
            <a:r>
              <a:rPr lang="en-US" sz="1600" dirty="0">
                <a:solidFill>
                  <a:schemeClr val="tx1"/>
                </a:solidFill>
              </a:rPr>
              <a:t> program. Study the program and try to determine its output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https://www.tutorialspoint.com/java/java_generics.htm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8" name="Picture 7">
            <a:extLst>
              <a:ext uri="{FF2B5EF4-FFF2-40B4-BE49-F238E27FC236}">
                <a16:creationId xmlns:a16="http://schemas.microsoft.com/office/drawing/2014/main" id="{7B648742-0D48-4C30-93A8-D8E314DC9C4C}"/>
              </a:ext>
            </a:extLst>
          </p:cNvPr>
          <p:cNvPicPr>
            <a:picLocks noChangeAspect="1"/>
          </p:cNvPicPr>
          <p:nvPr/>
        </p:nvPicPr>
        <p:blipFill>
          <a:blip r:embed="rId2"/>
          <a:stretch>
            <a:fillRect/>
          </a:stretch>
        </p:blipFill>
        <p:spPr>
          <a:xfrm>
            <a:off x="1331640" y="2276872"/>
            <a:ext cx="6012160" cy="3604457"/>
          </a:xfrm>
          <a:prstGeom prst="rect">
            <a:avLst/>
          </a:prstGeom>
          <a:ln>
            <a:solidFill>
              <a:srgbClr val="C00000"/>
            </a:solidFill>
          </a:ln>
        </p:spPr>
      </p:pic>
    </p:spTree>
    <p:extLst>
      <p:ext uri="{BB962C8B-B14F-4D97-AF65-F5344CB8AC3E}">
        <p14:creationId xmlns:p14="http://schemas.microsoft.com/office/powerpoint/2010/main" val="643460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2019/1/24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423</TotalTime>
  <Words>506</Words>
  <Application>Microsoft Office PowerPoint</Application>
  <PresentationFormat>On-screen Show (4:3)</PresentationFormat>
  <Paragraphs>49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Menlo</vt:lpstr>
      <vt:lpstr>Wingdings</vt:lpstr>
      <vt:lpstr>Office 佈景主題</vt:lpstr>
      <vt:lpstr>4 Serialization</vt:lpstr>
      <vt:lpstr>4 Serialization</vt:lpstr>
      <vt:lpstr>4 Serialization</vt:lpstr>
      <vt:lpstr>4 Serialization</vt:lpstr>
      <vt:lpstr>4 Serialization</vt:lpstr>
      <vt:lpstr>4 Serialization</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214</cp:revision>
  <dcterms:created xsi:type="dcterms:W3CDTF">2018-09-28T16:40:41Z</dcterms:created>
  <dcterms:modified xsi:type="dcterms:W3CDTF">2019-01-24T23:38:34Z</dcterms:modified>
</cp:coreProperties>
</file>