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6" r:id="rId5"/>
    <p:sldId id="263" r:id="rId6"/>
    <p:sldId id="262" r:id="rId7"/>
    <p:sldId id="267" r:id="rId8"/>
    <p:sldId id="265" r:id="rId9"/>
    <p:sldId id="264" r:id="rId10"/>
    <p:sldId id="268" r:id="rId11"/>
    <p:sldId id="269" r:id="rId12"/>
    <p:sldId id="270"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Variable Type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8.3 Class/Static Variable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82698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8.3 Class/Static Variable</a:t>
            </a:r>
            <a:endParaRPr lang="zh-TW" altLang="en-US" b="1" dirty="0">
              <a:solidFill>
                <a:srgbClr val="FFFF00"/>
              </a:solidFill>
            </a:endParaRPr>
          </a:p>
        </p:txBody>
      </p:sp>
      <p:sp>
        <p:nvSpPr>
          <p:cNvPr id="3" name="副標題 2"/>
          <p:cNvSpPr>
            <a:spLocks noGrp="1"/>
          </p:cNvSpPr>
          <p:nvPr>
            <p:ph type="subTitle" idx="1"/>
          </p:nvPr>
        </p:nvSpPr>
        <p:spPr>
          <a:xfrm>
            <a:off x="457200"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Class/Static Variables</a:t>
            </a:r>
          </a:p>
          <a:p>
            <a:pPr marL="342900" indent="-342900" algn="l">
              <a:buClr>
                <a:srgbClr val="0070C0"/>
              </a:buClr>
              <a:buSzPct val="80000"/>
              <a:buFont typeface="Wingdings" pitchFamily="2" charset="2"/>
              <a:buChar char="u"/>
            </a:pPr>
            <a:r>
              <a:rPr lang="en-US" sz="1400" dirty="0">
                <a:solidFill>
                  <a:schemeClr val="tx1"/>
                </a:solidFill>
              </a:rPr>
              <a:t>Class variables also known as static variables are declared with the static keyword in a class, but outside a method, constructor or a block.</a:t>
            </a:r>
          </a:p>
          <a:p>
            <a:pPr marL="342900" indent="-342900" algn="l">
              <a:buClr>
                <a:srgbClr val="0070C0"/>
              </a:buClr>
              <a:buSzPct val="80000"/>
              <a:buFont typeface="Wingdings" pitchFamily="2" charset="2"/>
              <a:buChar char="u"/>
            </a:pPr>
            <a:r>
              <a:rPr lang="en-US" sz="1400" dirty="0">
                <a:solidFill>
                  <a:schemeClr val="tx1"/>
                </a:solidFill>
              </a:rPr>
              <a:t>There would only be one copy of each class variable per class, regardless of how many objects are created from it.</a:t>
            </a:r>
          </a:p>
          <a:p>
            <a:pPr marL="342900" indent="-342900" algn="l">
              <a:buClr>
                <a:srgbClr val="0070C0"/>
              </a:buClr>
              <a:buSzPct val="80000"/>
              <a:buFont typeface="Wingdings" pitchFamily="2" charset="2"/>
              <a:buChar char="u"/>
            </a:pPr>
            <a:r>
              <a:rPr lang="en-US" sz="1400" dirty="0">
                <a:solidFill>
                  <a:schemeClr val="tx1"/>
                </a:solidFill>
              </a:rPr>
              <a:t>Static variables are rarely used other than being declared as constants. Constants are variables that are declared as public/private, final, and static. Constant variables never change from their initial value.</a:t>
            </a:r>
          </a:p>
          <a:p>
            <a:pPr marL="342900" indent="-342900" algn="l">
              <a:buClr>
                <a:srgbClr val="0070C0"/>
              </a:buClr>
              <a:buSzPct val="80000"/>
              <a:buFont typeface="Wingdings" pitchFamily="2" charset="2"/>
              <a:buChar char="u"/>
            </a:pPr>
            <a:r>
              <a:rPr lang="en-US" sz="1400" dirty="0">
                <a:solidFill>
                  <a:schemeClr val="tx1"/>
                </a:solidFill>
              </a:rPr>
              <a:t>Static variables are stored in the static memory. It is rare to use static variables other than declared final and used as either public or private constants.</a:t>
            </a:r>
          </a:p>
          <a:p>
            <a:pPr marL="342900" indent="-342900" algn="l">
              <a:buClr>
                <a:srgbClr val="0070C0"/>
              </a:buClr>
              <a:buSzPct val="80000"/>
              <a:buFont typeface="Wingdings" pitchFamily="2" charset="2"/>
              <a:buChar char="u"/>
            </a:pPr>
            <a:r>
              <a:rPr lang="en-US" sz="1400" dirty="0">
                <a:solidFill>
                  <a:schemeClr val="tx1"/>
                </a:solidFill>
              </a:rPr>
              <a:t>Static variables are created when the program starts and destroyed when the program stops.</a:t>
            </a:r>
          </a:p>
          <a:p>
            <a:pPr marL="342900" indent="-342900" algn="l">
              <a:buClr>
                <a:srgbClr val="0070C0"/>
              </a:buClr>
              <a:buSzPct val="80000"/>
              <a:buFont typeface="Wingdings" pitchFamily="2" charset="2"/>
              <a:buChar char="u"/>
            </a:pPr>
            <a:r>
              <a:rPr lang="en-US" sz="1400" dirty="0">
                <a:solidFill>
                  <a:schemeClr val="tx1"/>
                </a:solidFill>
              </a:rPr>
              <a:t>Visibility is similar to instance variables. However, most static variables are declared public since they must be available for users of the class.</a:t>
            </a:r>
          </a:p>
          <a:p>
            <a:pPr marL="342900" indent="-342900" algn="l">
              <a:buClr>
                <a:srgbClr val="0070C0"/>
              </a:buClr>
              <a:buSzPct val="80000"/>
              <a:buFont typeface="Wingdings" pitchFamily="2" charset="2"/>
              <a:buChar char="u"/>
            </a:pPr>
            <a:r>
              <a:rPr lang="en-US" sz="1400" dirty="0">
                <a:solidFill>
                  <a:schemeClr val="tx1"/>
                </a:solidFill>
              </a:rPr>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pPr marL="342900" indent="-342900" algn="l">
              <a:buClr>
                <a:srgbClr val="0070C0"/>
              </a:buClr>
              <a:buSzPct val="80000"/>
              <a:buFont typeface="Wingdings" pitchFamily="2" charset="2"/>
              <a:buChar char="u"/>
            </a:pPr>
            <a:r>
              <a:rPr lang="en-US" sz="1400" dirty="0">
                <a:solidFill>
                  <a:schemeClr val="tx1"/>
                </a:solidFill>
              </a:rPr>
              <a:t>Static variables can be accessed by calling with the class name </a:t>
            </a:r>
            <a:r>
              <a:rPr lang="en-US" sz="1400" i="1" dirty="0" err="1">
                <a:solidFill>
                  <a:schemeClr val="tx1"/>
                </a:solidFill>
              </a:rPr>
              <a:t>ClassName.VariableName</a:t>
            </a:r>
            <a:r>
              <a:rPr lang="en-US" sz="1400" dirty="0">
                <a:solidFill>
                  <a:schemeClr val="tx1"/>
                </a:solidFill>
              </a:rPr>
              <a:t>.</a:t>
            </a:r>
          </a:p>
          <a:p>
            <a:pPr marL="342900" indent="-342900" algn="l">
              <a:buClr>
                <a:srgbClr val="0070C0"/>
              </a:buClr>
              <a:buSzPct val="80000"/>
              <a:buFont typeface="Wingdings" pitchFamily="2" charset="2"/>
              <a:buChar char="u"/>
            </a:pPr>
            <a:r>
              <a:rPr lang="en-US" sz="1400" dirty="0">
                <a:solidFill>
                  <a:schemeClr val="tx1"/>
                </a:solidFill>
              </a:rPr>
              <a:t>When declaring class variables as public static final, then variable names (constants) are all in upper case. If the static variables are not public and final, the naming syntax is the same as instance and local variables.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Rectangle 1">
            <a:extLst>
              <a:ext uri="{FF2B5EF4-FFF2-40B4-BE49-F238E27FC236}">
                <a16:creationId xmlns:a16="http://schemas.microsoft.com/office/drawing/2014/main" id="{3825E0E2-E8AB-451E-97B0-426478C828DE}"/>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501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8.3 Class/Static Variable</a:t>
            </a:r>
            <a:endParaRPr lang="zh-TW" altLang="en-US" b="1" dirty="0">
              <a:solidFill>
                <a:srgbClr val="FFFF00"/>
              </a:solidFill>
            </a:endParaRPr>
          </a:p>
        </p:txBody>
      </p:sp>
      <p:sp>
        <p:nvSpPr>
          <p:cNvPr id="3" name="副標題 2"/>
          <p:cNvSpPr>
            <a:spLocks noGrp="1"/>
          </p:cNvSpPr>
          <p:nvPr>
            <p:ph type="subTitle" idx="1"/>
          </p:nvPr>
        </p:nvSpPr>
        <p:spPr>
          <a:xfrm>
            <a:off x="457200"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Example:</a:t>
            </a:r>
            <a:r>
              <a:rPr lang="en-US" sz="1400" dirty="0">
                <a:solidFill>
                  <a:schemeClr val="tx1"/>
                </a:solidFill>
              </a:rPr>
              <a:t>.</a:t>
            </a:r>
          </a:p>
          <a:p>
            <a:pPr marL="342900" indent="-342900" algn="l">
              <a:buClr>
                <a:srgbClr val="0070C0"/>
              </a:buClr>
              <a:buSzPct val="80000"/>
              <a:buFont typeface="Wingdings" pitchFamily="2" charset="2"/>
              <a:buChar char="u"/>
            </a:pPr>
            <a:endParaRPr lang="en-US" sz="14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8" name="Rectangle 1">
            <a:extLst>
              <a:ext uri="{FF2B5EF4-FFF2-40B4-BE49-F238E27FC236}">
                <a16:creationId xmlns:a16="http://schemas.microsoft.com/office/drawing/2014/main" id="{3825E0E2-E8AB-451E-97B0-426478C828DE}"/>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277C2FA-410A-4598-A0C0-052813E4BA67}"/>
              </a:ext>
            </a:extLst>
          </p:cNvPr>
          <p:cNvPicPr>
            <a:picLocks noChangeAspect="1"/>
          </p:cNvPicPr>
          <p:nvPr/>
        </p:nvPicPr>
        <p:blipFill>
          <a:blip r:embed="rId2"/>
          <a:stretch>
            <a:fillRect/>
          </a:stretch>
        </p:blipFill>
        <p:spPr>
          <a:xfrm>
            <a:off x="611560" y="1772815"/>
            <a:ext cx="7639050" cy="3190875"/>
          </a:xfrm>
          <a:prstGeom prst="rect">
            <a:avLst/>
          </a:prstGeom>
          <a:ln>
            <a:solidFill>
              <a:srgbClr val="C00000"/>
            </a:solidFill>
          </a:ln>
        </p:spPr>
      </p:pic>
    </p:spTree>
    <p:extLst>
      <p:ext uri="{BB962C8B-B14F-4D97-AF65-F5344CB8AC3E}">
        <p14:creationId xmlns:p14="http://schemas.microsoft.com/office/powerpoint/2010/main" val="2713249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Variable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 variable provides us with named storage that our programs can manipulate. </a:t>
            </a:r>
          </a:p>
          <a:p>
            <a:pPr marL="342900" indent="-342900" algn="l">
              <a:buClr>
                <a:srgbClr val="0070C0"/>
              </a:buClr>
              <a:buSzPct val="80000"/>
              <a:buFont typeface="Wingdings" pitchFamily="2" charset="2"/>
              <a:buChar char="u"/>
            </a:pPr>
            <a:r>
              <a:rPr lang="en-US" sz="1600" dirty="0">
                <a:solidFill>
                  <a:schemeClr val="tx1"/>
                </a:solidFill>
              </a:rPr>
              <a:t>Each variable in Java has a specific type, which determines the size and layout of the variable's memory; the range of values that can be stored within that memory; and the set of operations that can be applied to the variable.</a:t>
            </a:r>
          </a:p>
          <a:p>
            <a:pPr marL="342900" indent="-342900" algn="l">
              <a:buClr>
                <a:srgbClr val="0070C0"/>
              </a:buClr>
              <a:buSzPct val="80000"/>
              <a:buFont typeface="Wingdings" pitchFamily="2" charset="2"/>
              <a:buChar char="u"/>
            </a:pPr>
            <a:r>
              <a:rPr lang="en-US" sz="1600" dirty="0">
                <a:solidFill>
                  <a:schemeClr val="tx1"/>
                </a:solidFill>
              </a:rPr>
              <a:t>You must declare all variables before they can be used. </a:t>
            </a:r>
          </a:p>
          <a:p>
            <a:pPr marL="342900" indent="-342900" algn="l">
              <a:buClr>
                <a:srgbClr val="0070C0"/>
              </a:buClr>
              <a:buSzPct val="80000"/>
              <a:buFont typeface="Wingdings" pitchFamily="2" charset="2"/>
              <a:buChar char="u"/>
            </a:pPr>
            <a:r>
              <a:rPr lang="en-US" sz="1600" dirty="0">
                <a:solidFill>
                  <a:schemeClr val="tx1"/>
                </a:solidFill>
              </a:rPr>
              <a:t>Following is the basic form of a variable declaration: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副標題 2">
            <a:extLst>
              <a:ext uri="{FF2B5EF4-FFF2-40B4-BE49-F238E27FC236}">
                <a16:creationId xmlns:a16="http://schemas.microsoft.com/office/drawing/2014/main" id="{5A9D48CB-F0F6-46A9-AF9B-DB8748A77A06}"/>
              </a:ext>
            </a:extLst>
          </p:cNvPr>
          <p:cNvSpPr txBox="1">
            <a:spLocks/>
          </p:cNvSpPr>
          <p:nvPr/>
        </p:nvSpPr>
        <p:spPr>
          <a:xfrm>
            <a:off x="859619" y="3068960"/>
            <a:ext cx="7568777" cy="360040"/>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313131"/>
                </a:solidFill>
                <a:latin typeface="Menlo"/>
              </a:rPr>
              <a:t>data type variable [ = value][, variable [ = value] ...] ;</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9" name="副標題 2">
            <a:extLst>
              <a:ext uri="{FF2B5EF4-FFF2-40B4-BE49-F238E27FC236}">
                <a16:creationId xmlns:a16="http://schemas.microsoft.com/office/drawing/2014/main" id="{AF5916CA-B88F-49F7-9A96-72F744250B48}"/>
              </a:ext>
            </a:extLst>
          </p:cNvPr>
          <p:cNvSpPr txBox="1">
            <a:spLocks/>
          </p:cNvSpPr>
          <p:nvPr/>
        </p:nvSpPr>
        <p:spPr>
          <a:xfrm>
            <a:off x="467544" y="3543385"/>
            <a:ext cx="8352928" cy="89372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Here </a:t>
            </a:r>
            <a:r>
              <a:rPr lang="en-US" sz="1600" i="1" dirty="0">
                <a:solidFill>
                  <a:schemeClr val="tx1"/>
                </a:solidFill>
              </a:rPr>
              <a:t>data type</a:t>
            </a:r>
            <a:r>
              <a:rPr lang="en-US" sz="1600" dirty="0">
                <a:solidFill>
                  <a:schemeClr val="tx1"/>
                </a:solidFill>
              </a:rPr>
              <a:t> is one of Java's datatypes and </a:t>
            </a:r>
            <a:r>
              <a:rPr lang="en-US" sz="1600" i="1" dirty="0">
                <a:solidFill>
                  <a:schemeClr val="tx1"/>
                </a:solidFill>
              </a:rPr>
              <a:t>variable</a:t>
            </a:r>
            <a:r>
              <a:rPr lang="en-US" sz="1600" dirty="0">
                <a:solidFill>
                  <a:schemeClr val="tx1"/>
                </a:solidFill>
              </a:rPr>
              <a:t> is the name of the variable. </a:t>
            </a:r>
          </a:p>
          <a:p>
            <a:pPr marL="342900" indent="-342900" algn="l">
              <a:buClr>
                <a:srgbClr val="0070C0"/>
              </a:buClr>
              <a:buSzPct val="80000"/>
              <a:buFont typeface="Wingdings" pitchFamily="2" charset="2"/>
              <a:buChar char="u"/>
            </a:pPr>
            <a:r>
              <a:rPr lang="en-US" sz="1600" dirty="0">
                <a:solidFill>
                  <a:schemeClr val="tx1"/>
                </a:solidFill>
              </a:rPr>
              <a:t>To declare more than one variable of the specified type, you can use a comma-separated list.</a:t>
            </a:r>
          </a:p>
          <a:p>
            <a:pPr marL="342900" indent="-342900" algn="l">
              <a:buClr>
                <a:srgbClr val="0070C0"/>
              </a:buClr>
              <a:buSzPct val="80000"/>
              <a:buFont typeface="Wingdings" pitchFamily="2" charset="2"/>
              <a:buChar char="u"/>
            </a:pPr>
            <a:r>
              <a:rPr lang="en-US" sz="1600" dirty="0">
                <a:solidFill>
                  <a:schemeClr val="tx1"/>
                </a:solidFill>
              </a:rPr>
              <a:t>Following are valid examples of variable declaration and initialization in Java −</a:t>
            </a:r>
          </a:p>
        </p:txBody>
      </p:sp>
    </p:spTree>
    <p:extLst>
      <p:ext uri="{BB962C8B-B14F-4D97-AF65-F5344CB8AC3E}">
        <p14:creationId xmlns:p14="http://schemas.microsoft.com/office/powerpoint/2010/main" val="16514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Variable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副標題 2">
            <a:extLst>
              <a:ext uri="{FF2B5EF4-FFF2-40B4-BE49-F238E27FC236}">
                <a16:creationId xmlns:a16="http://schemas.microsoft.com/office/drawing/2014/main" id="{5A9D48CB-F0F6-46A9-AF9B-DB8748A77A06}"/>
              </a:ext>
            </a:extLst>
          </p:cNvPr>
          <p:cNvSpPr txBox="1">
            <a:spLocks/>
          </p:cNvSpPr>
          <p:nvPr/>
        </p:nvSpPr>
        <p:spPr>
          <a:xfrm>
            <a:off x="787611" y="1772814"/>
            <a:ext cx="7568777" cy="1368154"/>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000088"/>
                </a:solidFill>
                <a:latin typeface="Menlo"/>
              </a:rPr>
              <a:t>int</a:t>
            </a:r>
            <a:r>
              <a:rPr lang="en-US" altLang="en-US" sz="1600" dirty="0">
                <a:solidFill>
                  <a:srgbClr val="313131"/>
                </a:solidFill>
                <a:latin typeface="Menlo"/>
              </a:rPr>
              <a:t> a</a:t>
            </a:r>
            <a:r>
              <a:rPr lang="en-US" altLang="en-US" sz="1600" dirty="0">
                <a:solidFill>
                  <a:srgbClr val="666600"/>
                </a:solidFill>
                <a:latin typeface="Menlo"/>
              </a:rPr>
              <a:t>,</a:t>
            </a:r>
            <a:r>
              <a:rPr lang="en-US" altLang="en-US" sz="1600" dirty="0">
                <a:solidFill>
                  <a:srgbClr val="313131"/>
                </a:solidFill>
                <a:latin typeface="Menlo"/>
              </a:rPr>
              <a:t> b</a:t>
            </a:r>
            <a:r>
              <a:rPr lang="en-US" altLang="en-US" sz="1600" dirty="0">
                <a:solidFill>
                  <a:srgbClr val="666600"/>
                </a:solidFill>
                <a:latin typeface="Menlo"/>
              </a:rPr>
              <a:t>,</a:t>
            </a:r>
            <a:r>
              <a:rPr lang="en-US" altLang="en-US" sz="1600" dirty="0">
                <a:solidFill>
                  <a:srgbClr val="313131"/>
                </a:solidFill>
                <a:latin typeface="Menlo"/>
              </a:rPr>
              <a:t> c</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880000"/>
                </a:solidFill>
                <a:latin typeface="Menlo"/>
              </a:rPr>
              <a:t>// Declares three </a:t>
            </a:r>
            <a:r>
              <a:rPr lang="en-US" altLang="en-US" sz="1600" dirty="0" err="1">
                <a:solidFill>
                  <a:srgbClr val="880000"/>
                </a:solidFill>
                <a:latin typeface="Menlo"/>
              </a:rPr>
              <a:t>ints</a:t>
            </a:r>
            <a:r>
              <a:rPr lang="en-US" altLang="en-US" sz="1600" dirty="0">
                <a:solidFill>
                  <a:srgbClr val="880000"/>
                </a:solidFill>
                <a:latin typeface="Menlo"/>
              </a:rPr>
              <a:t>, a, b, and c.</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int</a:t>
            </a:r>
            <a:r>
              <a:rPr lang="en-US" altLang="en-US" sz="1600" dirty="0">
                <a:solidFill>
                  <a:srgbClr val="313131"/>
                </a:solidFill>
                <a:latin typeface="Menlo"/>
              </a:rPr>
              <a:t> a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10</a:t>
            </a:r>
            <a:r>
              <a:rPr lang="en-US" altLang="en-US" sz="1600" dirty="0">
                <a:solidFill>
                  <a:srgbClr val="666600"/>
                </a:solidFill>
                <a:latin typeface="Menlo"/>
              </a:rPr>
              <a:t>,</a:t>
            </a:r>
            <a:r>
              <a:rPr lang="en-US" altLang="en-US" sz="1600" dirty="0">
                <a:solidFill>
                  <a:srgbClr val="313131"/>
                </a:solidFill>
                <a:latin typeface="Menlo"/>
              </a:rPr>
              <a:t> b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10</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880000"/>
                </a:solidFill>
                <a:latin typeface="Menlo"/>
              </a:rPr>
              <a:t>// Example of initialization</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byte</a:t>
            </a:r>
            <a:r>
              <a:rPr lang="en-US" altLang="en-US" sz="1600" dirty="0">
                <a:solidFill>
                  <a:srgbClr val="313131"/>
                </a:solidFill>
                <a:latin typeface="Menlo"/>
              </a:rPr>
              <a:t> B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22</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880000"/>
                </a:solidFill>
                <a:latin typeface="Menlo"/>
              </a:rPr>
              <a:t>// initializes a byte type variable B.</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double</a:t>
            </a:r>
            <a:r>
              <a:rPr lang="en-US" altLang="en-US" sz="1600" dirty="0">
                <a:solidFill>
                  <a:srgbClr val="313131"/>
                </a:solidFill>
                <a:latin typeface="Menlo"/>
              </a:rPr>
              <a:t> pi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3.14159</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880000"/>
                </a:solidFill>
                <a:latin typeface="Menlo"/>
              </a:rPr>
              <a:t>// declares and assigns a value of PI.</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char</a:t>
            </a:r>
            <a:r>
              <a:rPr lang="en-US" altLang="en-US" sz="1600" dirty="0">
                <a:solidFill>
                  <a:srgbClr val="313131"/>
                </a:solidFill>
                <a:latin typeface="Menlo"/>
              </a:rPr>
              <a:t> a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'a'</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880000"/>
                </a:solidFill>
                <a:latin typeface="Menlo"/>
              </a:rPr>
              <a:t>// the char variable a </a:t>
            </a:r>
            <a:r>
              <a:rPr lang="en-US" altLang="en-US" sz="1600" dirty="0" err="1">
                <a:solidFill>
                  <a:srgbClr val="880000"/>
                </a:solidFill>
                <a:latin typeface="Menlo"/>
              </a:rPr>
              <a:t>iis</a:t>
            </a:r>
            <a:r>
              <a:rPr lang="en-US" altLang="en-US" sz="1600" dirty="0">
                <a:solidFill>
                  <a:srgbClr val="880000"/>
                </a:solidFill>
                <a:latin typeface="Menlo"/>
              </a:rPr>
              <a:t> initialized with value 'a'</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8" name="Rectangle 1">
            <a:extLst>
              <a:ext uri="{FF2B5EF4-FFF2-40B4-BE49-F238E27FC236}">
                <a16:creationId xmlns:a16="http://schemas.microsoft.com/office/drawing/2014/main" id="{3825E0E2-E8AB-451E-97B0-426478C828DE}"/>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副標題 2">
            <a:extLst>
              <a:ext uri="{FF2B5EF4-FFF2-40B4-BE49-F238E27FC236}">
                <a16:creationId xmlns:a16="http://schemas.microsoft.com/office/drawing/2014/main" id="{280EE7F9-F516-4FDA-8146-59C1E0080A4E}"/>
              </a:ext>
            </a:extLst>
          </p:cNvPr>
          <p:cNvSpPr txBox="1">
            <a:spLocks/>
          </p:cNvSpPr>
          <p:nvPr/>
        </p:nvSpPr>
        <p:spPr>
          <a:xfrm>
            <a:off x="467544" y="3248979"/>
            <a:ext cx="8352928" cy="147616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This chapter will explain various variable types available in Java Language. </a:t>
            </a:r>
          </a:p>
          <a:p>
            <a:pPr marL="342900" indent="-342900" algn="l">
              <a:buClr>
                <a:srgbClr val="0070C0"/>
              </a:buClr>
              <a:buSzPct val="80000"/>
              <a:buFont typeface="Wingdings" pitchFamily="2" charset="2"/>
              <a:buChar char="u"/>
            </a:pPr>
            <a:r>
              <a:rPr lang="en-US" sz="1600" dirty="0">
                <a:solidFill>
                  <a:schemeClr val="tx1"/>
                </a:solidFill>
              </a:rPr>
              <a:t>There are three kinds of variables in Java −</a:t>
            </a:r>
          </a:p>
          <a:p>
            <a:pPr marL="800100" lvl="1" indent="-342900" algn="l">
              <a:buClr>
                <a:srgbClr val="0070C0"/>
              </a:buClr>
              <a:buSzPct val="80000"/>
              <a:buFont typeface="Wingdings" pitchFamily="2" charset="2"/>
              <a:buChar char="u"/>
            </a:pPr>
            <a:r>
              <a:rPr lang="en-US" sz="1600" dirty="0">
                <a:solidFill>
                  <a:schemeClr val="tx1"/>
                </a:solidFill>
              </a:rPr>
              <a:t>Local variables</a:t>
            </a:r>
          </a:p>
          <a:p>
            <a:pPr marL="800100" lvl="1" indent="-342900" algn="l">
              <a:buClr>
                <a:srgbClr val="0070C0"/>
              </a:buClr>
              <a:buSzPct val="80000"/>
              <a:buFont typeface="Wingdings" pitchFamily="2" charset="2"/>
              <a:buChar char="u"/>
            </a:pPr>
            <a:r>
              <a:rPr lang="en-US" sz="1600" dirty="0">
                <a:solidFill>
                  <a:schemeClr val="tx1"/>
                </a:solidFill>
              </a:rPr>
              <a:t>Instance variables</a:t>
            </a:r>
          </a:p>
          <a:p>
            <a:pPr marL="800100" lvl="1" indent="-342900" algn="l">
              <a:buClr>
                <a:srgbClr val="0070C0"/>
              </a:buClr>
              <a:buSzPct val="80000"/>
              <a:buFont typeface="Wingdings" pitchFamily="2" charset="2"/>
              <a:buChar char="u"/>
            </a:pPr>
            <a:r>
              <a:rPr lang="en-US" sz="1600" dirty="0">
                <a:solidFill>
                  <a:schemeClr val="tx1"/>
                </a:solidFill>
              </a:rPr>
              <a:t>Class/Static variables</a:t>
            </a:r>
          </a:p>
          <a:p>
            <a:pPr marL="342900" indent="-342900" algn="l">
              <a:buClr>
                <a:srgbClr val="0070C0"/>
              </a:buClr>
              <a:buSzPct val="80000"/>
              <a:buFont typeface="Wingdings" pitchFamily="2" charset="2"/>
              <a:buChar char="u"/>
            </a:pPr>
            <a:endParaRPr lang="en-US" sz="1600" dirty="0">
              <a:solidFill>
                <a:schemeClr val="tx1"/>
              </a:solidFill>
            </a:endParaRPr>
          </a:p>
        </p:txBody>
      </p:sp>
    </p:spTree>
    <p:extLst>
      <p:ext uri="{BB962C8B-B14F-4D97-AF65-F5344CB8AC3E}">
        <p14:creationId xmlns:p14="http://schemas.microsoft.com/office/powerpoint/2010/main" val="408433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8.1 Local Variable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40428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8.1 Local Variable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922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Local Variables</a:t>
            </a:r>
          </a:p>
          <a:p>
            <a:pPr marL="342900" indent="-342900" algn="l">
              <a:buClr>
                <a:srgbClr val="0070C0"/>
              </a:buClr>
              <a:buSzPct val="80000"/>
              <a:buFont typeface="Wingdings" pitchFamily="2" charset="2"/>
              <a:buChar char="u"/>
            </a:pPr>
            <a:r>
              <a:rPr lang="en-US" sz="1600" dirty="0">
                <a:solidFill>
                  <a:schemeClr val="tx1"/>
                </a:solidFill>
              </a:rPr>
              <a:t>Local variables are declared in methods, constructors, or blocks.</a:t>
            </a:r>
          </a:p>
          <a:p>
            <a:pPr marL="342900" indent="-342900" algn="l">
              <a:buClr>
                <a:srgbClr val="0070C0"/>
              </a:buClr>
              <a:buSzPct val="80000"/>
              <a:buFont typeface="Wingdings" pitchFamily="2" charset="2"/>
              <a:buChar char="u"/>
            </a:pPr>
            <a:r>
              <a:rPr lang="en-US" sz="1600" dirty="0">
                <a:solidFill>
                  <a:schemeClr val="tx1"/>
                </a:solidFill>
              </a:rPr>
              <a:t>Local variables are created when the method, constructor or block is entered and the variable will be destroyed once it exits the method, constructor, or block.</a:t>
            </a:r>
          </a:p>
          <a:p>
            <a:pPr marL="342900" indent="-342900" algn="l">
              <a:buClr>
                <a:srgbClr val="0070C0"/>
              </a:buClr>
              <a:buSzPct val="80000"/>
              <a:buFont typeface="Wingdings" pitchFamily="2" charset="2"/>
              <a:buChar char="u"/>
            </a:pPr>
            <a:r>
              <a:rPr lang="en-US" sz="1600" dirty="0">
                <a:solidFill>
                  <a:schemeClr val="tx1"/>
                </a:solidFill>
              </a:rPr>
              <a:t>Access modifiers cannot be used for local variables.</a:t>
            </a:r>
          </a:p>
          <a:p>
            <a:pPr marL="342900" indent="-342900" algn="l">
              <a:buClr>
                <a:srgbClr val="0070C0"/>
              </a:buClr>
              <a:buSzPct val="80000"/>
              <a:buFont typeface="Wingdings" pitchFamily="2" charset="2"/>
              <a:buChar char="u"/>
            </a:pPr>
            <a:r>
              <a:rPr lang="en-US" sz="1600" dirty="0">
                <a:solidFill>
                  <a:schemeClr val="tx1"/>
                </a:solidFill>
              </a:rPr>
              <a:t>Local variables are visible only within the declared method, constructor, or block.</a:t>
            </a:r>
          </a:p>
          <a:p>
            <a:pPr marL="342900" indent="-342900" algn="l">
              <a:buClr>
                <a:srgbClr val="0070C0"/>
              </a:buClr>
              <a:buSzPct val="80000"/>
              <a:buFont typeface="Wingdings" pitchFamily="2" charset="2"/>
              <a:buChar char="u"/>
            </a:pPr>
            <a:r>
              <a:rPr lang="en-US" sz="1600" dirty="0">
                <a:solidFill>
                  <a:schemeClr val="tx1"/>
                </a:solidFill>
              </a:rPr>
              <a:t>Local variables are implemented at stack level internally.</a:t>
            </a:r>
          </a:p>
          <a:p>
            <a:pPr marL="342900" indent="-342900" algn="l">
              <a:buClr>
                <a:srgbClr val="0070C0"/>
              </a:buClr>
              <a:buSzPct val="80000"/>
              <a:buFont typeface="Wingdings" pitchFamily="2" charset="2"/>
              <a:buChar char="u"/>
            </a:pPr>
            <a:r>
              <a:rPr lang="en-US" sz="1600" dirty="0">
                <a:solidFill>
                  <a:schemeClr val="tx1"/>
                </a:solidFill>
              </a:rPr>
              <a:t>There is no default value for local variables, so local variables should be declared and an initial value should be assigned before the first use.</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8" name="Rectangle 1">
            <a:extLst>
              <a:ext uri="{FF2B5EF4-FFF2-40B4-BE49-F238E27FC236}">
                <a16:creationId xmlns:a16="http://schemas.microsoft.com/office/drawing/2014/main" id="{3825E0E2-E8AB-451E-97B0-426478C828DE}"/>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78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8.1 Local Variable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Example</a:t>
            </a:r>
          </a:p>
          <a:p>
            <a:pPr marL="342900" indent="-342900" algn="l">
              <a:buClr>
                <a:srgbClr val="0070C0"/>
              </a:buClr>
              <a:buSzPct val="80000"/>
              <a:buFont typeface="Wingdings" pitchFamily="2" charset="2"/>
              <a:buChar char="u"/>
            </a:pPr>
            <a:r>
              <a:rPr lang="en-US" sz="1600" dirty="0">
                <a:solidFill>
                  <a:schemeClr val="tx1"/>
                </a:solidFill>
              </a:rPr>
              <a:t>Here, </a:t>
            </a:r>
            <a:r>
              <a:rPr lang="en-US" sz="1600" i="1" dirty="0">
                <a:solidFill>
                  <a:schemeClr val="tx1"/>
                </a:solidFill>
              </a:rPr>
              <a:t>age</a:t>
            </a:r>
            <a:r>
              <a:rPr lang="en-US" sz="1600" dirty="0">
                <a:solidFill>
                  <a:schemeClr val="tx1"/>
                </a:solidFill>
              </a:rPr>
              <a:t> is a local variable. This is defined inside </a:t>
            </a:r>
            <a:r>
              <a:rPr lang="en-US" sz="1600" i="1" dirty="0" err="1">
                <a:solidFill>
                  <a:schemeClr val="tx1"/>
                </a:solidFill>
              </a:rPr>
              <a:t>pupAge</a:t>
            </a:r>
            <a:r>
              <a:rPr lang="en-US" sz="1600" i="1" dirty="0">
                <a:solidFill>
                  <a:schemeClr val="tx1"/>
                </a:solidFill>
              </a:rPr>
              <a:t>()</a:t>
            </a:r>
            <a:r>
              <a:rPr lang="en-US" sz="1600" dirty="0">
                <a:solidFill>
                  <a:schemeClr val="tx1"/>
                </a:solidFill>
              </a:rPr>
              <a:t> method and its scope is limited to only this method.</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Rectangle 1">
            <a:extLst>
              <a:ext uri="{FF2B5EF4-FFF2-40B4-BE49-F238E27FC236}">
                <a16:creationId xmlns:a16="http://schemas.microsoft.com/office/drawing/2014/main" id="{3825E0E2-E8AB-451E-97B0-426478C828DE}"/>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E6DB965-77AA-4AA4-B72A-DAA59E99DC49}"/>
              </a:ext>
            </a:extLst>
          </p:cNvPr>
          <p:cNvPicPr>
            <a:picLocks noChangeAspect="1"/>
          </p:cNvPicPr>
          <p:nvPr/>
        </p:nvPicPr>
        <p:blipFill>
          <a:blip r:embed="rId2"/>
          <a:stretch>
            <a:fillRect/>
          </a:stretch>
        </p:blipFill>
        <p:spPr>
          <a:xfrm>
            <a:off x="1259632" y="2357660"/>
            <a:ext cx="6467475" cy="3505200"/>
          </a:xfrm>
          <a:prstGeom prst="rect">
            <a:avLst/>
          </a:prstGeom>
          <a:ln>
            <a:solidFill>
              <a:srgbClr val="C00000"/>
            </a:solidFill>
          </a:ln>
        </p:spPr>
      </p:pic>
    </p:spTree>
    <p:extLst>
      <p:ext uri="{BB962C8B-B14F-4D97-AF65-F5344CB8AC3E}">
        <p14:creationId xmlns:p14="http://schemas.microsoft.com/office/powerpoint/2010/main" val="278923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 Instance Variable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62935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8.2 Instance Variable</a:t>
            </a:r>
            <a:endParaRPr lang="zh-TW" altLang="en-US" b="1" dirty="0">
              <a:solidFill>
                <a:srgbClr val="FFFF00"/>
              </a:solidFill>
            </a:endParaRPr>
          </a:p>
        </p:txBody>
      </p:sp>
      <p:sp>
        <p:nvSpPr>
          <p:cNvPr id="3" name="副標題 2"/>
          <p:cNvSpPr>
            <a:spLocks noGrp="1"/>
          </p:cNvSpPr>
          <p:nvPr>
            <p:ph type="subTitle" idx="1"/>
          </p:nvPr>
        </p:nvSpPr>
        <p:spPr>
          <a:xfrm>
            <a:off x="457200"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Instance Variables</a:t>
            </a:r>
          </a:p>
          <a:p>
            <a:pPr marL="342900" indent="-342900" algn="l">
              <a:buClr>
                <a:srgbClr val="0070C0"/>
              </a:buClr>
              <a:buSzPct val="80000"/>
              <a:buFont typeface="Wingdings" pitchFamily="2" charset="2"/>
              <a:buChar char="u"/>
            </a:pPr>
            <a:r>
              <a:rPr lang="en-US" sz="1600" dirty="0">
                <a:solidFill>
                  <a:schemeClr val="tx1"/>
                </a:solidFill>
              </a:rPr>
              <a:t>Instance variables are declared in a class, but outside a method, constructor or any block.</a:t>
            </a:r>
          </a:p>
          <a:p>
            <a:pPr marL="342900" indent="-342900" algn="l">
              <a:buClr>
                <a:srgbClr val="0070C0"/>
              </a:buClr>
              <a:buSzPct val="80000"/>
              <a:buFont typeface="Wingdings" pitchFamily="2" charset="2"/>
              <a:buChar char="u"/>
            </a:pPr>
            <a:r>
              <a:rPr lang="en-US" sz="1600" dirty="0">
                <a:solidFill>
                  <a:schemeClr val="tx1"/>
                </a:solidFill>
              </a:rPr>
              <a:t>When a space is allocated for an object in the heap, a slot for each instance variable value is created.</a:t>
            </a:r>
          </a:p>
          <a:p>
            <a:pPr marL="342900" indent="-342900" algn="l">
              <a:buClr>
                <a:srgbClr val="0070C0"/>
              </a:buClr>
              <a:buSzPct val="80000"/>
              <a:buFont typeface="Wingdings" pitchFamily="2" charset="2"/>
              <a:buChar char="u"/>
            </a:pPr>
            <a:r>
              <a:rPr lang="en-US" sz="1600" dirty="0">
                <a:solidFill>
                  <a:schemeClr val="tx1"/>
                </a:solidFill>
              </a:rPr>
              <a:t>Instance variables are created when an object is created with the use of the keyword 'new' and destroyed when the object is destroyed.</a:t>
            </a:r>
          </a:p>
          <a:p>
            <a:pPr marL="342900" indent="-342900" algn="l">
              <a:buClr>
                <a:srgbClr val="0070C0"/>
              </a:buClr>
              <a:buSzPct val="80000"/>
              <a:buFont typeface="Wingdings" pitchFamily="2" charset="2"/>
              <a:buChar char="u"/>
            </a:pPr>
            <a:r>
              <a:rPr lang="en-US" sz="1600" dirty="0">
                <a:solidFill>
                  <a:schemeClr val="tx1"/>
                </a:solidFill>
              </a:rPr>
              <a:t>Instance variables hold values that must be referenced by more than one method, constructor or block, or essential parts of an object's state that must be present throughout the class.</a:t>
            </a:r>
          </a:p>
          <a:p>
            <a:pPr marL="342900" indent="-342900" algn="l">
              <a:buClr>
                <a:srgbClr val="0070C0"/>
              </a:buClr>
              <a:buSzPct val="80000"/>
              <a:buFont typeface="Wingdings" pitchFamily="2" charset="2"/>
              <a:buChar char="u"/>
            </a:pPr>
            <a:r>
              <a:rPr lang="en-US" sz="1600" dirty="0">
                <a:solidFill>
                  <a:schemeClr val="tx1"/>
                </a:solidFill>
              </a:rPr>
              <a:t>Instance variables can be declared in class level before or after use.</a:t>
            </a:r>
          </a:p>
          <a:p>
            <a:pPr marL="342900" indent="-342900" algn="l">
              <a:buClr>
                <a:srgbClr val="0070C0"/>
              </a:buClr>
              <a:buSzPct val="80000"/>
              <a:buFont typeface="Wingdings" pitchFamily="2" charset="2"/>
              <a:buChar char="u"/>
            </a:pPr>
            <a:r>
              <a:rPr lang="en-US" sz="1600" dirty="0">
                <a:solidFill>
                  <a:schemeClr val="tx1"/>
                </a:solidFill>
              </a:rPr>
              <a:t>Access modifiers can be given for instance variables.</a:t>
            </a:r>
          </a:p>
          <a:p>
            <a:pPr marL="342900" indent="-342900" algn="l">
              <a:buClr>
                <a:srgbClr val="0070C0"/>
              </a:buClr>
              <a:buSzPct val="80000"/>
              <a:buFont typeface="Wingdings" pitchFamily="2" charset="2"/>
              <a:buChar char="u"/>
            </a:pPr>
            <a:r>
              <a:rPr lang="en-US" sz="1600" dirty="0">
                <a:solidFill>
                  <a:schemeClr val="tx1"/>
                </a:solidFill>
              </a:rPr>
              <a:t>The instance variables are visible for all methods, constructors and block in the class. Normally, it is recommended to make these variables private (access level). However, visibility for subclasses can be given for these variables with the use of access modifiers.</a:t>
            </a:r>
          </a:p>
          <a:p>
            <a:pPr marL="342900" indent="-342900" algn="l">
              <a:buClr>
                <a:srgbClr val="0070C0"/>
              </a:buClr>
              <a:buSzPct val="80000"/>
              <a:buFont typeface="Wingdings" pitchFamily="2" charset="2"/>
              <a:buChar char="u"/>
            </a:pPr>
            <a:r>
              <a:rPr lang="en-US" sz="1600" dirty="0">
                <a:solidFill>
                  <a:schemeClr val="tx1"/>
                </a:solidFill>
              </a:rPr>
              <a:t>Instance variables have default values. For numbers, the default value is 0, for Booleans it is false, and for object references it is null. Values can be assigned during the declaration or within the constructor.</a:t>
            </a:r>
          </a:p>
          <a:p>
            <a:pPr marL="342900" indent="-342900" algn="l">
              <a:buClr>
                <a:srgbClr val="0070C0"/>
              </a:buClr>
              <a:buSzPct val="80000"/>
              <a:buFont typeface="Wingdings" pitchFamily="2" charset="2"/>
              <a:buChar char="u"/>
            </a:pPr>
            <a:r>
              <a:rPr lang="en-US" sz="1600" dirty="0">
                <a:solidFill>
                  <a:schemeClr val="tx1"/>
                </a:solidFill>
              </a:rPr>
              <a:t>Instance variables can be accessed directly by calling the variable name inside the class. However, within static methods (when instance variables are given accessibility), they should be called using the fully qualified name. </a:t>
            </a:r>
            <a:r>
              <a:rPr lang="en-US" sz="1600" i="1" dirty="0" err="1">
                <a:solidFill>
                  <a:schemeClr val="tx1"/>
                </a:solidFill>
              </a:rPr>
              <a:t>ObjectReference.VariableName</a:t>
            </a:r>
            <a:r>
              <a:rPr lang="en-US" sz="1600" dirty="0">
                <a:solidFill>
                  <a:schemeClr val="tx1"/>
                </a:solidFill>
              </a:rPr>
              <a:t>.</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8" name="Rectangle 1">
            <a:extLst>
              <a:ext uri="{FF2B5EF4-FFF2-40B4-BE49-F238E27FC236}">
                <a16:creationId xmlns:a16="http://schemas.microsoft.com/office/drawing/2014/main" id="{3825E0E2-E8AB-451E-97B0-426478C828DE}"/>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576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8.2 Instance Variable</a:t>
            </a:r>
            <a:endParaRPr lang="zh-TW" altLang="en-US" b="1" dirty="0">
              <a:solidFill>
                <a:srgbClr val="FFFF00"/>
              </a:solidFill>
            </a:endParaRPr>
          </a:p>
        </p:txBody>
      </p:sp>
      <p:sp>
        <p:nvSpPr>
          <p:cNvPr id="3" name="副標題 2"/>
          <p:cNvSpPr>
            <a:spLocks noGrp="1"/>
          </p:cNvSpPr>
          <p:nvPr>
            <p:ph type="subTitle" idx="1"/>
          </p:nvPr>
        </p:nvSpPr>
        <p:spPr>
          <a:xfrm>
            <a:off x="457200"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Example:</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8" name="Rectangle 1">
            <a:extLst>
              <a:ext uri="{FF2B5EF4-FFF2-40B4-BE49-F238E27FC236}">
                <a16:creationId xmlns:a16="http://schemas.microsoft.com/office/drawing/2014/main" id="{3825E0E2-E8AB-451E-97B0-426478C828DE}"/>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E1DF4EC-1D9C-4560-BE39-A2CB4AF43869}"/>
              </a:ext>
            </a:extLst>
          </p:cNvPr>
          <p:cNvPicPr>
            <a:picLocks noChangeAspect="1"/>
          </p:cNvPicPr>
          <p:nvPr/>
        </p:nvPicPr>
        <p:blipFill>
          <a:blip r:embed="rId2"/>
          <a:stretch>
            <a:fillRect/>
          </a:stretch>
        </p:blipFill>
        <p:spPr>
          <a:xfrm>
            <a:off x="1043608" y="1793838"/>
            <a:ext cx="6762650" cy="4397474"/>
          </a:xfrm>
          <a:prstGeom prst="rect">
            <a:avLst/>
          </a:prstGeom>
          <a:ln>
            <a:solidFill>
              <a:srgbClr val="C00000"/>
            </a:solidFill>
          </a:ln>
        </p:spPr>
      </p:pic>
    </p:spTree>
    <p:extLst>
      <p:ext uri="{BB962C8B-B14F-4D97-AF65-F5344CB8AC3E}">
        <p14:creationId xmlns:p14="http://schemas.microsoft.com/office/powerpoint/2010/main" val="26977503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967</Words>
  <Application>Microsoft Office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Menlo</vt:lpstr>
      <vt:lpstr>Wingdings</vt:lpstr>
      <vt:lpstr>Office 佈景主題</vt:lpstr>
      <vt:lpstr>8 Variable Type</vt:lpstr>
      <vt:lpstr>8 Variable Type</vt:lpstr>
      <vt:lpstr>8 Variable Type</vt:lpstr>
      <vt:lpstr>8.1 Local Variable</vt:lpstr>
      <vt:lpstr>8.1 Local Variable</vt:lpstr>
      <vt:lpstr>8.1 Local Variable</vt:lpstr>
      <vt:lpstr>8.2 Instance Variable</vt:lpstr>
      <vt:lpstr>8.2 Instance Variable</vt:lpstr>
      <vt:lpstr>8.2 Instance Variable</vt:lpstr>
      <vt:lpstr>8.3 Class/Static Variable</vt:lpstr>
      <vt:lpstr>8.3 Class/Static Variable</vt:lpstr>
      <vt:lpstr>8.3 Class/Static Variable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213</cp:revision>
  <dcterms:created xsi:type="dcterms:W3CDTF">2018-09-28T16:40:41Z</dcterms:created>
  <dcterms:modified xsi:type="dcterms:W3CDTF">2019-01-22T18:28:43Z</dcterms:modified>
</cp:coreProperties>
</file>