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60" r:id="rId4"/>
    <p:sldId id="261" r:id="rId5"/>
    <p:sldId id="262" r:id="rId6"/>
    <p:sldId id="264" r:id="rId7"/>
    <p:sldId id="263" r:id="rId8"/>
    <p:sldId id="259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6" autoAdjust="0"/>
    <p:restoredTop sz="96806" autoAdjust="0"/>
  </p:normalViewPr>
  <p:slideViewPr>
    <p:cSldViewPr>
      <p:cViewPr varScale="1">
        <p:scale>
          <a:sx n="101" d="100"/>
          <a:sy n="101" d="100"/>
        </p:scale>
        <p:origin x="138" y="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2019/2/26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2019/2/26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2019/2/26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2019/2/26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2019/2/26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2019/2/26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2019/2/26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24 Multi-Thread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2019/2/26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3645024"/>
            <a:ext cx="1018399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24 Multi-Thread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6624736" cy="158417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</a:rPr>
              <a:t>Class A:</a:t>
            </a: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  <a:t>// Create thread by two ways:</a:t>
            </a:r>
            <a:b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  <a:t>// One by extends the Thread.</a:t>
            </a:r>
            <a:b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  <a:t>// Another one by implementing interface Runnable</a:t>
            </a:r>
            <a:b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</a:br>
            <a:b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class </a:t>
            </a:r>
            <a:r>
              <a:rPr lang="en-US" altLang="en-US" sz="1600" dirty="0">
                <a:solidFill>
                  <a:srgbClr val="A9B7C6"/>
                </a:solidFill>
                <a:latin typeface="Lucida Console" panose="020B0609040504020204" pitchFamily="49" charset="0"/>
              </a:rPr>
              <a:t>A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{}</a:t>
            </a:r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https://www.tutorialspoint.com/java/java_data_structures.htm/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24 Multi-Thread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064896" cy="324036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</a:rPr>
              <a:t>Class Hi:</a:t>
            </a: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  <a:t>//class Hi {</a:t>
            </a:r>
            <a:b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  <a:t>//class Hi extends Thread {</a:t>
            </a:r>
            <a:b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class </a:t>
            </a:r>
            <a:r>
              <a:rPr lang="en-US" altLang="en-US" sz="1600" dirty="0">
                <a:solidFill>
                  <a:srgbClr val="A9B7C6"/>
                </a:solidFill>
                <a:latin typeface="Lucida Console" panose="020B0609040504020204" pitchFamily="49" charset="0"/>
              </a:rPr>
              <a:t>Hi 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extends </a:t>
            </a:r>
            <a:r>
              <a:rPr lang="en-US" altLang="en-US" sz="1600" dirty="0">
                <a:solidFill>
                  <a:srgbClr val="A9B7C6"/>
                </a:solidFill>
                <a:latin typeface="Lucida Console" panose="020B0609040504020204" pitchFamily="49" charset="0"/>
              </a:rPr>
              <a:t>A 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implements </a:t>
            </a:r>
            <a:r>
              <a:rPr lang="en-US" altLang="en-US" sz="1600" dirty="0">
                <a:solidFill>
                  <a:srgbClr val="A9B7C6"/>
                </a:solidFill>
                <a:latin typeface="Lucida Console" panose="020B0609040504020204" pitchFamily="49" charset="0"/>
              </a:rPr>
              <a:t>Runnable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{</a:t>
            </a: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  <a:t>// public void show () {</a:t>
            </a:r>
            <a:b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public void </a:t>
            </a:r>
            <a:r>
              <a:rPr lang="en-US" altLang="en-US" sz="1600" dirty="0">
                <a:solidFill>
                  <a:srgbClr val="FFC66D"/>
                </a:solidFill>
                <a:latin typeface="Lucida Console" panose="020B0609040504020204" pitchFamily="49" charset="0"/>
              </a:rPr>
              <a:t>run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() {</a:t>
            </a: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for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int </a:t>
            </a:r>
            <a:r>
              <a:rPr lang="en-US" altLang="en-US" sz="1600" dirty="0" err="1">
                <a:solidFill>
                  <a:srgbClr val="19A7D6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 =</a:t>
            </a:r>
            <a:r>
              <a:rPr lang="en-US" altLang="en-US" sz="1600" dirty="0">
                <a:solidFill>
                  <a:srgbClr val="6897BB"/>
                </a:solidFill>
                <a:latin typeface="Lucida Console" panose="020B0609040504020204" pitchFamily="49" charset="0"/>
              </a:rPr>
              <a:t>1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; </a:t>
            </a:r>
            <a:r>
              <a:rPr lang="en-US" altLang="en-US" sz="1600" dirty="0" err="1">
                <a:solidFill>
                  <a:srgbClr val="19A7D6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 &lt;=</a:t>
            </a:r>
            <a:r>
              <a:rPr lang="en-US" altLang="en-US" sz="1600" dirty="0">
                <a:solidFill>
                  <a:srgbClr val="6897BB"/>
                </a:solidFill>
                <a:latin typeface="Lucida Console" panose="020B0609040504020204" pitchFamily="49" charset="0"/>
              </a:rPr>
              <a:t>5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; </a:t>
            </a:r>
            <a:r>
              <a:rPr lang="en-US" altLang="en-US" sz="1600" dirty="0" err="1">
                <a:solidFill>
                  <a:srgbClr val="19A7D6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++){</a:t>
            </a: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            </a:t>
            </a:r>
            <a:r>
              <a:rPr lang="en-US" altLang="en-US" sz="1600" dirty="0" err="1">
                <a:solidFill>
                  <a:srgbClr val="A9B7C6"/>
                </a:solidFill>
                <a:latin typeface="Lucida Console" panose="020B0609040504020204" pitchFamily="49" charset="0"/>
              </a:rPr>
              <a:t>System</a:t>
            </a:r>
            <a:r>
              <a:rPr lang="en-US" altLang="en-US" sz="1600" dirty="0" err="1">
                <a:solidFill>
                  <a:srgbClr val="19A7D6"/>
                </a:solidFill>
                <a:latin typeface="Lucida Console" panose="020B0609040504020204" pitchFamily="49" charset="0"/>
              </a:rPr>
              <a:t>.</a:t>
            </a:r>
            <a:r>
              <a:rPr lang="en-US" altLang="en-US" sz="1600" i="1" dirty="0" err="1">
                <a:solidFill>
                  <a:srgbClr val="9876AA"/>
                </a:solidFill>
                <a:latin typeface="Lucida Console" panose="020B0609040504020204" pitchFamily="49" charset="0"/>
              </a:rPr>
              <a:t>out</a:t>
            </a:r>
            <a:r>
              <a:rPr lang="en-US" altLang="en-US" sz="1600" dirty="0" err="1">
                <a:solidFill>
                  <a:srgbClr val="19A7D6"/>
                </a:solidFill>
                <a:latin typeface="Lucida Console" panose="020B0609040504020204" pitchFamily="49" charset="0"/>
              </a:rPr>
              <a:t>.println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 (</a:t>
            </a:r>
            <a:r>
              <a:rPr lang="en-US" altLang="en-US" sz="1600" dirty="0">
                <a:solidFill>
                  <a:srgbClr val="6A8759"/>
                </a:solidFill>
                <a:latin typeface="Lucida Console" panose="020B0609040504020204" pitchFamily="49" charset="0"/>
              </a:rPr>
              <a:t>"Hi"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            try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{ </a:t>
            </a:r>
            <a:r>
              <a:rPr lang="en-US" altLang="en-US" sz="1600" dirty="0" err="1">
                <a:solidFill>
                  <a:srgbClr val="A9B7C6"/>
                </a:solidFill>
                <a:latin typeface="Lucida Console" panose="020B0609040504020204" pitchFamily="49" charset="0"/>
              </a:rPr>
              <a:t>Thread</a:t>
            </a:r>
            <a:r>
              <a:rPr lang="en-US" altLang="en-US" sz="1600" dirty="0" err="1">
                <a:solidFill>
                  <a:srgbClr val="19A7D6"/>
                </a:solidFill>
                <a:latin typeface="Lucida Console" panose="020B0609040504020204" pitchFamily="49" charset="0"/>
              </a:rPr>
              <a:t>.</a:t>
            </a:r>
            <a:r>
              <a:rPr lang="en-US" altLang="en-US" sz="1600" i="1" dirty="0" err="1">
                <a:solidFill>
                  <a:srgbClr val="19A7D6"/>
                </a:solidFill>
                <a:latin typeface="Lucida Console" panose="020B0609040504020204" pitchFamily="49" charset="0"/>
              </a:rPr>
              <a:t>sleep</a:t>
            </a:r>
            <a:r>
              <a:rPr lang="en-US" altLang="en-US" sz="1600" i="1" dirty="0">
                <a:solidFill>
                  <a:srgbClr val="19A7D6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1600" dirty="0">
                <a:solidFill>
                  <a:srgbClr val="6897BB"/>
                </a:solidFill>
                <a:latin typeface="Lucida Console" panose="020B0609040504020204" pitchFamily="49" charset="0"/>
              </a:rPr>
              <a:t>500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; </a:t>
            </a:r>
            <a: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  <a:t>// sleep 0.5 sec</a:t>
            </a:r>
            <a:b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  <a:t>           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} 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catch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1600" dirty="0">
                <a:solidFill>
                  <a:srgbClr val="A9B7C6"/>
                </a:solidFill>
                <a:latin typeface="Lucida Console" panose="020B0609040504020204" pitchFamily="49" charset="0"/>
              </a:rPr>
              <a:t>Exception e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) {}</a:t>
            </a: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        }</a:t>
            </a: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    }</a:t>
            </a: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}</a:t>
            </a:r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https://www.tutorialspoint.com/java/java_data_structures.htm/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7524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24 Multi-Thread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064896" cy="388843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</a:rPr>
              <a:t>Class Hello:</a:t>
            </a: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  <a:t>//class Hello {</a:t>
            </a:r>
            <a:b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  <a:t>//class Hello extends Thread {</a:t>
            </a:r>
            <a:b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class </a:t>
            </a:r>
            <a:r>
              <a:rPr lang="en-US" altLang="en-US" sz="1600" dirty="0">
                <a:solidFill>
                  <a:srgbClr val="A9B7C6"/>
                </a:solidFill>
                <a:latin typeface="Lucida Console" panose="020B0609040504020204" pitchFamily="49" charset="0"/>
              </a:rPr>
              <a:t>Hello 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implements </a:t>
            </a:r>
            <a:r>
              <a:rPr lang="en-US" altLang="en-US" sz="1600" dirty="0">
                <a:solidFill>
                  <a:srgbClr val="A9B7C6"/>
                </a:solidFill>
                <a:latin typeface="Lucida Console" panose="020B0609040504020204" pitchFamily="49" charset="0"/>
              </a:rPr>
              <a:t>Runnable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{</a:t>
            </a: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  <a:t>//public void show () {</a:t>
            </a:r>
            <a:b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public void </a:t>
            </a:r>
            <a:r>
              <a:rPr lang="en-US" altLang="en-US" sz="1600" dirty="0">
                <a:solidFill>
                  <a:srgbClr val="FFC66D"/>
                </a:solidFill>
                <a:latin typeface="Lucida Console" panose="020B0609040504020204" pitchFamily="49" charset="0"/>
              </a:rPr>
              <a:t>run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() {</a:t>
            </a: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for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int </a:t>
            </a:r>
            <a:r>
              <a:rPr lang="en-US" altLang="en-US" sz="1600" dirty="0" err="1">
                <a:solidFill>
                  <a:srgbClr val="19A7D6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 =</a:t>
            </a:r>
            <a:r>
              <a:rPr lang="en-US" altLang="en-US" sz="1600" dirty="0">
                <a:solidFill>
                  <a:srgbClr val="6897BB"/>
                </a:solidFill>
                <a:latin typeface="Lucida Console" panose="020B0609040504020204" pitchFamily="49" charset="0"/>
              </a:rPr>
              <a:t>1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; </a:t>
            </a:r>
            <a:r>
              <a:rPr lang="en-US" altLang="en-US" sz="1600" dirty="0" err="1">
                <a:solidFill>
                  <a:srgbClr val="19A7D6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 &lt;=</a:t>
            </a:r>
            <a:r>
              <a:rPr lang="en-US" altLang="en-US" sz="1600" dirty="0">
                <a:solidFill>
                  <a:srgbClr val="6897BB"/>
                </a:solidFill>
                <a:latin typeface="Lucida Console" panose="020B0609040504020204" pitchFamily="49" charset="0"/>
              </a:rPr>
              <a:t>5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; </a:t>
            </a:r>
            <a:r>
              <a:rPr lang="en-US" altLang="en-US" sz="1600" dirty="0" err="1">
                <a:solidFill>
                  <a:srgbClr val="19A7D6"/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++) {</a:t>
            </a: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            </a:t>
            </a:r>
            <a:r>
              <a:rPr lang="en-US" altLang="en-US" sz="1600" dirty="0" err="1">
                <a:solidFill>
                  <a:srgbClr val="A9B7C6"/>
                </a:solidFill>
                <a:latin typeface="Lucida Console" panose="020B0609040504020204" pitchFamily="49" charset="0"/>
              </a:rPr>
              <a:t>System</a:t>
            </a:r>
            <a:r>
              <a:rPr lang="en-US" altLang="en-US" sz="1600" dirty="0" err="1">
                <a:solidFill>
                  <a:srgbClr val="19A7D6"/>
                </a:solidFill>
                <a:latin typeface="Lucida Console" panose="020B0609040504020204" pitchFamily="49" charset="0"/>
              </a:rPr>
              <a:t>.</a:t>
            </a:r>
            <a:r>
              <a:rPr lang="en-US" altLang="en-US" sz="1600" i="1" dirty="0" err="1">
                <a:solidFill>
                  <a:srgbClr val="9876AA"/>
                </a:solidFill>
                <a:latin typeface="Lucida Console" panose="020B0609040504020204" pitchFamily="49" charset="0"/>
              </a:rPr>
              <a:t>out</a:t>
            </a:r>
            <a:r>
              <a:rPr lang="en-US" altLang="en-US" sz="1600" dirty="0" err="1">
                <a:solidFill>
                  <a:srgbClr val="19A7D6"/>
                </a:solidFill>
                <a:latin typeface="Lucida Console" panose="020B0609040504020204" pitchFamily="49" charset="0"/>
              </a:rPr>
              <a:t>.println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1600" dirty="0">
                <a:solidFill>
                  <a:srgbClr val="6A8759"/>
                </a:solidFill>
                <a:latin typeface="Lucida Console" panose="020B0609040504020204" pitchFamily="49" charset="0"/>
              </a:rPr>
              <a:t>"Hello"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            try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{ </a:t>
            </a:r>
            <a:r>
              <a:rPr lang="en-US" altLang="en-US" sz="1600" dirty="0" err="1">
                <a:solidFill>
                  <a:srgbClr val="A9B7C6"/>
                </a:solidFill>
                <a:latin typeface="Lucida Console" panose="020B0609040504020204" pitchFamily="49" charset="0"/>
              </a:rPr>
              <a:t>Thread</a:t>
            </a:r>
            <a:r>
              <a:rPr lang="en-US" altLang="en-US" sz="1600" dirty="0" err="1">
                <a:solidFill>
                  <a:srgbClr val="19A7D6"/>
                </a:solidFill>
                <a:latin typeface="Lucida Console" panose="020B0609040504020204" pitchFamily="49" charset="0"/>
              </a:rPr>
              <a:t>.</a:t>
            </a:r>
            <a:r>
              <a:rPr lang="en-US" altLang="en-US" sz="1600" i="1" dirty="0" err="1">
                <a:solidFill>
                  <a:srgbClr val="19A7D6"/>
                </a:solidFill>
                <a:latin typeface="Lucida Console" panose="020B0609040504020204" pitchFamily="49" charset="0"/>
              </a:rPr>
              <a:t>sleep</a:t>
            </a:r>
            <a:r>
              <a:rPr lang="en-US" altLang="en-US" sz="1600" i="1" dirty="0">
                <a:solidFill>
                  <a:srgbClr val="19A7D6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1600" dirty="0">
                <a:solidFill>
                  <a:srgbClr val="6897BB"/>
                </a:solidFill>
                <a:latin typeface="Lucida Console" panose="020B0609040504020204" pitchFamily="49" charset="0"/>
              </a:rPr>
              <a:t>500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; </a:t>
            </a:r>
            <a: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  <a:t>// sleep 0.5 sec</a:t>
            </a:r>
            <a:b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  <a:t>           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} 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catch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1600" dirty="0">
                <a:solidFill>
                  <a:srgbClr val="A9B7C6"/>
                </a:solidFill>
                <a:latin typeface="Lucida Console" panose="020B0609040504020204" pitchFamily="49" charset="0"/>
              </a:rPr>
              <a:t>Exception e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) {}</a:t>
            </a: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        }</a:t>
            </a: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    }</a:t>
            </a: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}</a:t>
            </a:r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https://www.tutorialspoint.com/java/java_data_structures.htm/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7197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24 Multi-Thread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19256" cy="410445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</a:rPr>
              <a:t>Class </a:t>
            </a:r>
            <a:r>
              <a:rPr lang="en-US" altLang="zh-TW" sz="1600" dirty="0" err="1">
                <a:solidFill>
                  <a:schemeClr val="tx1"/>
                </a:solidFill>
              </a:rPr>
              <a:t>ThreadDemo</a:t>
            </a:r>
            <a:r>
              <a:rPr lang="en-US" altLang="zh-TW" sz="1600" dirty="0">
                <a:solidFill>
                  <a:schemeClr val="tx1"/>
                </a:solidFill>
              </a:rPr>
              <a:t>:</a:t>
            </a: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public class </a:t>
            </a:r>
            <a:r>
              <a:rPr lang="en-US" altLang="en-US" sz="1600" dirty="0" err="1">
                <a:solidFill>
                  <a:srgbClr val="A9B7C6"/>
                </a:solidFill>
                <a:latin typeface="Lucida Console" panose="020B0609040504020204" pitchFamily="49" charset="0"/>
              </a:rPr>
              <a:t>ThreadDemo</a:t>
            </a:r>
            <a:r>
              <a:rPr lang="en-US" altLang="en-US" sz="1600" dirty="0">
                <a:solidFill>
                  <a:srgbClr val="A9B7C6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{</a:t>
            </a: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public static void </a:t>
            </a:r>
            <a:r>
              <a:rPr lang="en-US" altLang="en-US" sz="1600" dirty="0">
                <a:solidFill>
                  <a:srgbClr val="FFC66D"/>
                </a:solidFill>
                <a:latin typeface="Lucida Console" panose="020B0609040504020204" pitchFamily="49" charset="0"/>
              </a:rPr>
              <a:t>main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1600" dirty="0">
                <a:solidFill>
                  <a:srgbClr val="A9B7C6"/>
                </a:solidFill>
                <a:latin typeface="Lucida Console" panose="020B0609040504020204" pitchFamily="49" charset="0"/>
              </a:rPr>
              <a:t>String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[] </a:t>
            </a:r>
            <a:r>
              <a:rPr lang="en-US" altLang="en-US" sz="1600" dirty="0" err="1">
                <a:solidFill>
                  <a:srgbClr val="A9B7C6"/>
                </a:solidFill>
                <a:latin typeface="Lucida Console" panose="020B0609040504020204" pitchFamily="49" charset="0"/>
              </a:rPr>
              <a:t>args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) {</a:t>
            </a: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  <a:t>//</a:t>
            </a:r>
            <a:r>
              <a:rPr lang="en-US" altLang="en-US" sz="1600" dirty="0" err="1">
                <a:solidFill>
                  <a:srgbClr val="808080"/>
                </a:solidFill>
                <a:latin typeface="Lucida Console" panose="020B0609040504020204" pitchFamily="49" charset="0"/>
              </a:rPr>
              <a:t>System.out.println</a:t>
            </a:r>
            <a: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  <a:t> ("Good");</a:t>
            </a:r>
            <a:b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  <a:t>        // How to link the thread with run?</a:t>
            </a:r>
            <a:b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en-US" sz="1600" dirty="0">
                <a:solidFill>
                  <a:srgbClr val="A9B7C6"/>
                </a:solidFill>
                <a:latin typeface="Lucida Console" panose="020B0609040504020204" pitchFamily="49" charset="0"/>
              </a:rPr>
              <a:t>Runnable obj1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= 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new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Hi ()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en-US" sz="1600" dirty="0">
                <a:solidFill>
                  <a:srgbClr val="A9B7C6"/>
                </a:solidFill>
                <a:latin typeface="Lucida Console" panose="020B0609040504020204" pitchFamily="49" charset="0"/>
              </a:rPr>
              <a:t>Runnable obj2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= 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new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Hello ()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en-US" sz="1600" dirty="0">
                <a:solidFill>
                  <a:srgbClr val="A9B7C6"/>
                </a:solidFill>
                <a:latin typeface="Lucida Console" panose="020B0609040504020204" pitchFamily="49" charset="0"/>
              </a:rPr>
              <a:t>Thread t1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= 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new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Thread(</a:t>
            </a:r>
            <a:r>
              <a:rPr lang="en-US" altLang="en-US" sz="1600" dirty="0">
                <a:solidFill>
                  <a:srgbClr val="A9B7C6"/>
                </a:solidFill>
                <a:latin typeface="Lucida Console" panose="020B0609040504020204" pitchFamily="49" charset="0"/>
              </a:rPr>
              <a:t>obj1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en-US" sz="1600" dirty="0">
                <a:solidFill>
                  <a:srgbClr val="A9B7C6"/>
                </a:solidFill>
                <a:latin typeface="Lucida Console" panose="020B0609040504020204" pitchFamily="49" charset="0"/>
              </a:rPr>
              <a:t>Thread t2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= 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new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Thread(</a:t>
            </a:r>
            <a:r>
              <a:rPr lang="en-US" altLang="en-US" sz="1600" dirty="0">
                <a:solidFill>
                  <a:srgbClr val="A9B7C6"/>
                </a:solidFill>
                <a:latin typeface="Lucida Console" panose="020B0609040504020204" pitchFamily="49" charset="0"/>
              </a:rPr>
              <a:t>obj2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b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en-US" sz="1600" dirty="0">
                <a:solidFill>
                  <a:srgbClr val="A9B7C6"/>
                </a:solidFill>
                <a:latin typeface="Lucida Console" panose="020B0609040504020204" pitchFamily="49" charset="0"/>
              </a:rPr>
              <a:t>t1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.start ()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        try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{ </a:t>
            </a:r>
            <a:r>
              <a:rPr lang="en-US" altLang="en-US" sz="1600" dirty="0" err="1">
                <a:solidFill>
                  <a:srgbClr val="A9B7C6"/>
                </a:solidFill>
                <a:latin typeface="Lucida Console" panose="020B0609040504020204" pitchFamily="49" charset="0"/>
              </a:rPr>
              <a:t>Thread</a:t>
            </a:r>
            <a:r>
              <a:rPr lang="en-US" altLang="en-US" sz="1600" dirty="0" err="1">
                <a:solidFill>
                  <a:srgbClr val="19A7D6"/>
                </a:solidFill>
                <a:latin typeface="Lucida Console" panose="020B0609040504020204" pitchFamily="49" charset="0"/>
              </a:rPr>
              <a:t>.</a:t>
            </a:r>
            <a:r>
              <a:rPr lang="en-US" altLang="en-US" sz="1600" i="1" dirty="0" err="1">
                <a:solidFill>
                  <a:srgbClr val="19A7D6"/>
                </a:solidFill>
                <a:latin typeface="Lucida Console" panose="020B0609040504020204" pitchFamily="49" charset="0"/>
              </a:rPr>
              <a:t>sleep</a:t>
            </a:r>
            <a:r>
              <a:rPr lang="en-US" altLang="en-US" sz="1600" i="1" dirty="0">
                <a:solidFill>
                  <a:srgbClr val="19A7D6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1600" dirty="0">
                <a:solidFill>
                  <a:srgbClr val="6897BB"/>
                </a:solidFill>
                <a:latin typeface="Lucida Console" panose="020B0609040504020204" pitchFamily="49" charset="0"/>
              </a:rPr>
              <a:t>50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; </a:t>
            </a:r>
            <a: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  <a:t>// sleep 0.05 sec</a:t>
            </a:r>
            <a:b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} 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catch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1600" dirty="0">
                <a:solidFill>
                  <a:srgbClr val="A9B7C6"/>
                </a:solidFill>
                <a:latin typeface="Lucida Console" panose="020B0609040504020204" pitchFamily="49" charset="0"/>
              </a:rPr>
              <a:t>Exception e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) {}</a:t>
            </a: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en-US" sz="1600" dirty="0">
                <a:solidFill>
                  <a:srgbClr val="A9B7C6"/>
                </a:solidFill>
                <a:latin typeface="Lucida Console" panose="020B0609040504020204" pitchFamily="49" charset="0"/>
              </a:rPr>
              <a:t>t2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.start ()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}</a:t>
            </a: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}</a:t>
            </a: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endParaRPr lang="en-US" altLang="en-US" sz="4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https://www.tutorialspoint.com/java/java_data_structures.htm/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861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24 Multi-Thread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19256" cy="410445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</a:rPr>
              <a:t>Class </a:t>
            </a:r>
            <a:r>
              <a:rPr lang="en-US" altLang="zh-TW" sz="1600" dirty="0" err="1">
                <a:solidFill>
                  <a:schemeClr val="tx1"/>
                </a:solidFill>
              </a:rPr>
              <a:t>ThreadDemo</a:t>
            </a:r>
            <a:r>
              <a:rPr lang="en-US" altLang="zh-TW" sz="1600" dirty="0">
                <a:solidFill>
                  <a:schemeClr val="tx1"/>
                </a:solidFill>
              </a:rPr>
              <a:t>:</a:t>
            </a: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public class </a:t>
            </a:r>
            <a:r>
              <a:rPr lang="en-US" altLang="en-US" sz="1600" dirty="0" err="1">
                <a:solidFill>
                  <a:srgbClr val="A9B7C6"/>
                </a:solidFill>
                <a:latin typeface="Lucida Console" panose="020B0609040504020204" pitchFamily="49" charset="0"/>
              </a:rPr>
              <a:t>ThreadDemo</a:t>
            </a:r>
            <a:r>
              <a:rPr lang="en-US" altLang="en-US" sz="1600" dirty="0">
                <a:solidFill>
                  <a:srgbClr val="A9B7C6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{</a:t>
            </a: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public static void </a:t>
            </a:r>
            <a:r>
              <a:rPr lang="en-US" altLang="en-US" sz="1600" dirty="0">
                <a:solidFill>
                  <a:srgbClr val="FFC66D"/>
                </a:solidFill>
                <a:latin typeface="Lucida Console" panose="020B0609040504020204" pitchFamily="49" charset="0"/>
              </a:rPr>
              <a:t>main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1600" dirty="0">
                <a:solidFill>
                  <a:srgbClr val="A9B7C6"/>
                </a:solidFill>
                <a:latin typeface="Lucida Console" panose="020B0609040504020204" pitchFamily="49" charset="0"/>
              </a:rPr>
              <a:t>String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[] </a:t>
            </a:r>
            <a:r>
              <a:rPr lang="en-US" altLang="en-US" sz="1600" dirty="0" err="1">
                <a:solidFill>
                  <a:srgbClr val="A9B7C6"/>
                </a:solidFill>
                <a:latin typeface="Lucida Console" panose="020B0609040504020204" pitchFamily="49" charset="0"/>
              </a:rPr>
              <a:t>args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) {</a:t>
            </a: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  <a:t>//</a:t>
            </a:r>
            <a:r>
              <a:rPr lang="en-US" altLang="en-US" sz="1600" dirty="0" err="1">
                <a:solidFill>
                  <a:srgbClr val="808080"/>
                </a:solidFill>
                <a:latin typeface="Lucida Console" panose="020B0609040504020204" pitchFamily="49" charset="0"/>
              </a:rPr>
              <a:t>System.out.println</a:t>
            </a:r>
            <a: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  <a:t> ("Good");</a:t>
            </a:r>
            <a:b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  <a:t>        // How to link the thread with run?</a:t>
            </a:r>
            <a:b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en-US" sz="1600" dirty="0">
                <a:solidFill>
                  <a:srgbClr val="A9B7C6"/>
                </a:solidFill>
                <a:latin typeface="Lucida Console" panose="020B0609040504020204" pitchFamily="49" charset="0"/>
              </a:rPr>
              <a:t>Runnable obj1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= 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new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Hi ()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en-US" sz="1600" dirty="0">
                <a:solidFill>
                  <a:srgbClr val="A9B7C6"/>
                </a:solidFill>
                <a:latin typeface="Lucida Console" panose="020B0609040504020204" pitchFamily="49" charset="0"/>
              </a:rPr>
              <a:t>Runnable obj2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= 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new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Hello ()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en-US" sz="1600" dirty="0">
                <a:solidFill>
                  <a:srgbClr val="A9B7C6"/>
                </a:solidFill>
                <a:latin typeface="Lucida Console" panose="020B0609040504020204" pitchFamily="49" charset="0"/>
              </a:rPr>
              <a:t>Thread t1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= 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new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Thread(</a:t>
            </a:r>
            <a:r>
              <a:rPr lang="en-US" altLang="en-US" sz="1600" dirty="0">
                <a:solidFill>
                  <a:srgbClr val="A9B7C6"/>
                </a:solidFill>
                <a:latin typeface="Lucida Console" panose="020B0609040504020204" pitchFamily="49" charset="0"/>
              </a:rPr>
              <a:t>obj1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en-US" sz="1600" dirty="0">
                <a:solidFill>
                  <a:srgbClr val="A9B7C6"/>
                </a:solidFill>
                <a:latin typeface="Lucida Console" panose="020B0609040504020204" pitchFamily="49" charset="0"/>
              </a:rPr>
              <a:t>Thread t2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= 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new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Thread(</a:t>
            </a:r>
            <a:r>
              <a:rPr lang="en-US" altLang="en-US" sz="1600" dirty="0">
                <a:solidFill>
                  <a:srgbClr val="A9B7C6"/>
                </a:solidFill>
                <a:latin typeface="Lucida Console" panose="020B0609040504020204" pitchFamily="49" charset="0"/>
              </a:rPr>
              <a:t>obj2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b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en-US" sz="1600" dirty="0">
                <a:solidFill>
                  <a:srgbClr val="A9B7C6"/>
                </a:solidFill>
                <a:latin typeface="Lucida Console" panose="020B0609040504020204" pitchFamily="49" charset="0"/>
              </a:rPr>
              <a:t>t1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.start ()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        try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{ </a:t>
            </a:r>
            <a:r>
              <a:rPr lang="en-US" altLang="en-US" sz="1600" dirty="0" err="1">
                <a:solidFill>
                  <a:srgbClr val="A9B7C6"/>
                </a:solidFill>
                <a:latin typeface="Lucida Console" panose="020B0609040504020204" pitchFamily="49" charset="0"/>
              </a:rPr>
              <a:t>Thread</a:t>
            </a:r>
            <a:r>
              <a:rPr lang="en-US" altLang="en-US" sz="1600" dirty="0" err="1">
                <a:solidFill>
                  <a:srgbClr val="19A7D6"/>
                </a:solidFill>
                <a:latin typeface="Lucida Console" panose="020B0609040504020204" pitchFamily="49" charset="0"/>
              </a:rPr>
              <a:t>.</a:t>
            </a:r>
            <a:r>
              <a:rPr lang="en-US" altLang="en-US" sz="1600" i="1" dirty="0" err="1">
                <a:solidFill>
                  <a:srgbClr val="19A7D6"/>
                </a:solidFill>
                <a:latin typeface="Lucida Console" panose="020B0609040504020204" pitchFamily="49" charset="0"/>
              </a:rPr>
              <a:t>sleep</a:t>
            </a:r>
            <a:r>
              <a:rPr lang="en-US" altLang="en-US" sz="1600" i="1" dirty="0">
                <a:solidFill>
                  <a:srgbClr val="19A7D6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1600" dirty="0">
                <a:solidFill>
                  <a:srgbClr val="6897BB"/>
                </a:solidFill>
                <a:latin typeface="Lucida Console" panose="020B0609040504020204" pitchFamily="49" charset="0"/>
              </a:rPr>
              <a:t>50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; </a:t>
            </a:r>
            <a: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  <a:t>// sleep 0.05 sec</a:t>
            </a:r>
            <a:b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} 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catch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1600" dirty="0">
                <a:solidFill>
                  <a:srgbClr val="A9B7C6"/>
                </a:solidFill>
                <a:latin typeface="Lucida Console" panose="020B0609040504020204" pitchFamily="49" charset="0"/>
              </a:rPr>
              <a:t>Exception e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) {}</a:t>
            </a: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        </a:t>
            </a:r>
            <a:r>
              <a:rPr lang="en-US" altLang="en-US" sz="1600" dirty="0">
                <a:solidFill>
                  <a:srgbClr val="A9B7C6"/>
                </a:solidFill>
                <a:latin typeface="Lucida Console" panose="020B0609040504020204" pitchFamily="49" charset="0"/>
              </a:rPr>
              <a:t>t2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.start ()</a:t>
            </a: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}</a:t>
            </a: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  <a:t>}</a:t>
            </a: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endParaRPr lang="en-US" altLang="en-US" sz="4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https://www.tutorialspoint.com/java/java_data_structures.htm/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1154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24 Multi-Thread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19256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</a:rPr>
              <a:t>Run Multi-Thread:</a:t>
            </a: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endParaRPr lang="en-US" altLang="en-US" sz="4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en-US" altLang="en-US" sz="1600" dirty="0">
                <a:solidFill>
                  <a:srgbClr val="19A7D6"/>
                </a:solidFill>
                <a:latin typeface="Lucida Console" panose="020B0609040504020204" pitchFamily="49" charset="0"/>
              </a:rPr>
            </a:br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https://www.tutorialspoint.com/java/java_data_structures.htm/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748EB1-1E5F-4ABD-B08D-7B70F7F5F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1782148"/>
            <a:ext cx="5028355" cy="407014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056373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2019/2/26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186</Words>
  <Application>Microsoft Office PowerPoint</Application>
  <PresentationFormat>On-screen Show (4:3)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Lucida Console</vt:lpstr>
      <vt:lpstr>Wingdings</vt:lpstr>
      <vt:lpstr>Office 佈景主題</vt:lpstr>
      <vt:lpstr>24 Multi-Thread</vt:lpstr>
      <vt:lpstr>24 Multi-Thread</vt:lpstr>
      <vt:lpstr>24 Multi-Thread</vt:lpstr>
      <vt:lpstr>24 Multi-Thread</vt:lpstr>
      <vt:lpstr>24 Multi-Thread</vt:lpstr>
      <vt:lpstr>24 Multi-Thread</vt:lpstr>
      <vt:lpstr>24 Multi-Thread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176</cp:revision>
  <dcterms:created xsi:type="dcterms:W3CDTF">2018-09-28T16:40:41Z</dcterms:created>
  <dcterms:modified xsi:type="dcterms:W3CDTF">2019-02-27T00:05:16Z</dcterms:modified>
</cp:coreProperties>
</file>