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5" r:id="rId4"/>
    <p:sldId id="266" r:id="rId5"/>
    <p:sldId id="267" r:id="rId6"/>
    <p:sldId id="268" r:id="rId7"/>
    <p:sldId id="269" r:id="rId8"/>
    <p:sldId id="270" r:id="rId9"/>
    <p:sldId id="271" r:id="rId10"/>
    <p:sldId id="272" r:id="rId11"/>
    <p:sldId id="273" r:id="rId12"/>
    <p:sldId id="264" r:id="rId13"/>
    <p:sldId id="262"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3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 Data Type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String literals in Java are specified like they are in most other languages by enclosing a sequence of characters between a pair of double quotes. Examples of string literals are −</a:t>
            </a:r>
          </a:p>
          <a:p>
            <a:pPr marL="342900" indent="-342900" algn="l">
              <a:buClr>
                <a:srgbClr val="0070C0"/>
              </a:buClr>
              <a:buSzPct val="80000"/>
              <a:buFont typeface="Wingdings" pitchFamily="2" charset="2"/>
              <a:buChar char="u"/>
            </a:pPr>
            <a:r>
              <a:rPr lang="en-US" sz="1600" b="1" dirty="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副標題 2">
            <a:extLst>
              <a:ext uri="{FF2B5EF4-FFF2-40B4-BE49-F238E27FC236}">
                <a16:creationId xmlns:a16="http://schemas.microsoft.com/office/drawing/2014/main" id="{6D3C0029-A931-439E-94E6-885314899FA3}"/>
              </a:ext>
            </a:extLst>
          </p:cNvPr>
          <p:cNvSpPr txBox="1">
            <a:spLocks/>
          </p:cNvSpPr>
          <p:nvPr/>
        </p:nvSpPr>
        <p:spPr>
          <a:xfrm>
            <a:off x="1159049" y="2287896"/>
            <a:ext cx="6552728" cy="864097"/>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008800"/>
                </a:solidFill>
                <a:latin typeface="Menlo"/>
              </a:rPr>
              <a:t>"Hello World"</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8800"/>
                </a:solidFill>
                <a:latin typeface="Menlo"/>
              </a:rPr>
              <a:t>"two\</a:t>
            </a:r>
            <a:r>
              <a:rPr lang="en-US" altLang="en-US" sz="1600" dirty="0" err="1">
                <a:solidFill>
                  <a:srgbClr val="008800"/>
                </a:solidFill>
                <a:latin typeface="Menlo"/>
              </a:rPr>
              <a:t>nlines</a:t>
            </a:r>
            <a:r>
              <a:rPr lang="en-US" altLang="en-US" sz="1600" dirty="0">
                <a:solidFill>
                  <a:srgbClr val="0088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8800"/>
                </a:solidFill>
                <a:latin typeface="Menlo"/>
              </a:rPr>
              <a:t>"\"This is in quotes\""</a:t>
            </a:r>
            <a:r>
              <a:rPr lang="en-US" altLang="en-US" sz="800" dirty="0">
                <a:solidFill>
                  <a:schemeClr val="tx1"/>
                </a:solidFill>
              </a:rPr>
              <a:t> </a:t>
            </a:r>
            <a:endParaRPr lang="en-US" altLang="en-US" sz="4000" dirty="0">
              <a:solidFill>
                <a:schemeClr val="tx1"/>
              </a:solidFill>
              <a:latin typeface="Arial" panose="020B0604020202020204" pitchFamily="34" charset="0"/>
            </a:endParaRPr>
          </a:p>
          <a:p>
            <a:pPr algn="l">
              <a:buClr>
                <a:srgbClr val="0070C0"/>
              </a:buClr>
              <a:buSzPct val="80000"/>
            </a:pPr>
            <a:endParaRPr lang="en-US" sz="1600" dirty="0">
              <a:solidFill>
                <a:schemeClr val="tx1"/>
              </a:solidFill>
            </a:endParaRPr>
          </a:p>
        </p:txBody>
      </p:sp>
      <p:sp>
        <p:nvSpPr>
          <p:cNvPr id="9" name="副標題 2">
            <a:extLst>
              <a:ext uri="{FF2B5EF4-FFF2-40B4-BE49-F238E27FC236}">
                <a16:creationId xmlns:a16="http://schemas.microsoft.com/office/drawing/2014/main" id="{9FF0E926-55A1-4552-B37E-CEF05A8BF555}"/>
              </a:ext>
            </a:extLst>
          </p:cNvPr>
          <p:cNvSpPr txBox="1">
            <a:spLocks/>
          </p:cNvSpPr>
          <p:nvPr/>
        </p:nvSpPr>
        <p:spPr>
          <a:xfrm>
            <a:off x="467544" y="3392995"/>
            <a:ext cx="8352928" cy="60104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String and char types of literals can contain any Unicode characters. </a:t>
            </a:r>
          </a:p>
          <a:p>
            <a:pPr marL="342900" indent="-342900" algn="l">
              <a:buClr>
                <a:srgbClr val="0070C0"/>
              </a:buClr>
              <a:buSzPct val="80000"/>
              <a:buFont typeface="Wingdings" pitchFamily="2" charset="2"/>
              <a:buChar char="u"/>
            </a:pPr>
            <a:r>
              <a:rPr lang="en-US" sz="1600" dirty="0">
                <a:solidFill>
                  <a:schemeClr val="tx1"/>
                </a:solidFill>
              </a:rPr>
              <a:t>For example </a:t>
            </a:r>
          </a:p>
        </p:txBody>
      </p:sp>
      <p:sp>
        <p:nvSpPr>
          <p:cNvPr id="10" name="副標題 2">
            <a:extLst>
              <a:ext uri="{FF2B5EF4-FFF2-40B4-BE49-F238E27FC236}">
                <a16:creationId xmlns:a16="http://schemas.microsoft.com/office/drawing/2014/main" id="{891489C8-2C3B-402C-B010-350F5FFC7A7A}"/>
              </a:ext>
            </a:extLst>
          </p:cNvPr>
          <p:cNvSpPr txBox="1">
            <a:spLocks/>
          </p:cNvSpPr>
          <p:nvPr/>
        </p:nvSpPr>
        <p:spPr>
          <a:xfrm>
            <a:off x="1146870" y="4160104"/>
            <a:ext cx="6552728" cy="601043"/>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000088"/>
                </a:solidFill>
                <a:latin typeface="Menlo"/>
              </a:rPr>
              <a:t>char</a:t>
            </a:r>
            <a:r>
              <a:rPr lang="en-US" altLang="en-US" sz="1600" dirty="0">
                <a:solidFill>
                  <a:srgbClr val="313131"/>
                </a:solidFill>
                <a:latin typeface="Menlo"/>
              </a:rPr>
              <a:t> a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'\u0001’</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7F0055"/>
                </a:solidFill>
                <a:latin typeface="Menlo"/>
              </a:rPr>
              <a:t>String</a:t>
            </a:r>
            <a:r>
              <a:rPr lang="en-US" altLang="en-US" sz="1600" dirty="0">
                <a:solidFill>
                  <a:srgbClr val="313131"/>
                </a:solidFill>
                <a:latin typeface="Menlo"/>
              </a:rPr>
              <a:t> a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"\u0001"</a:t>
            </a:r>
            <a:r>
              <a:rPr lang="en-US" altLang="en-US" sz="1600" dirty="0">
                <a:solidFill>
                  <a:srgbClr val="666600"/>
                </a:solidFill>
                <a:latin typeface="Menlo"/>
              </a:rPr>
              <a:t>;</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39056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Java language supports few special escape sequences for String and char literals as well. </a:t>
            </a:r>
          </a:p>
          <a:p>
            <a:pPr marL="342900" indent="-342900" algn="l">
              <a:buClr>
                <a:srgbClr val="0070C0"/>
              </a:buClr>
              <a:buSzPct val="80000"/>
              <a:buFont typeface="Wingdings" pitchFamily="2" charset="2"/>
              <a:buChar char="u"/>
            </a:pPr>
            <a:r>
              <a:rPr lang="en-US" sz="1600" dirty="0">
                <a:solidFill>
                  <a:schemeClr val="tx1"/>
                </a:solidFill>
              </a:rPr>
              <a:t>They are</a:t>
            </a: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graphicFrame>
        <p:nvGraphicFramePr>
          <p:cNvPr id="8" name="Table 7">
            <a:extLst>
              <a:ext uri="{FF2B5EF4-FFF2-40B4-BE49-F238E27FC236}">
                <a16:creationId xmlns:a16="http://schemas.microsoft.com/office/drawing/2014/main" id="{702CFE4D-7C89-477D-959B-9BA8DD1E3BE2}"/>
              </a:ext>
            </a:extLst>
          </p:cNvPr>
          <p:cNvGraphicFramePr>
            <a:graphicFrameLocks noGrp="1"/>
          </p:cNvGraphicFramePr>
          <p:nvPr>
            <p:extLst>
              <p:ext uri="{D42A27DB-BD31-4B8C-83A1-F6EECF244321}">
                <p14:modId xmlns:p14="http://schemas.microsoft.com/office/powerpoint/2010/main" val="1411687038"/>
              </p:ext>
            </p:extLst>
          </p:nvPr>
        </p:nvGraphicFramePr>
        <p:xfrm>
          <a:off x="1676844" y="1939329"/>
          <a:ext cx="4876356" cy="4450080"/>
        </p:xfrm>
        <a:graphic>
          <a:graphicData uri="http://schemas.openxmlformats.org/drawingml/2006/table">
            <a:tbl>
              <a:tblPr firstRow="1" bandRow="1">
                <a:tableStyleId>{5C22544A-7EE6-4342-B048-85BDC9FD1C3A}</a:tableStyleId>
              </a:tblPr>
              <a:tblGrid>
                <a:gridCol w="1073396">
                  <a:extLst>
                    <a:ext uri="{9D8B030D-6E8A-4147-A177-3AD203B41FA5}">
                      <a16:colId xmlns:a16="http://schemas.microsoft.com/office/drawing/2014/main" val="3915175249"/>
                    </a:ext>
                  </a:extLst>
                </a:gridCol>
                <a:gridCol w="3802960">
                  <a:extLst>
                    <a:ext uri="{9D8B030D-6E8A-4147-A177-3AD203B41FA5}">
                      <a16:colId xmlns:a16="http://schemas.microsoft.com/office/drawing/2014/main" val="2678057596"/>
                    </a:ext>
                  </a:extLst>
                </a:gridCol>
              </a:tblGrid>
              <a:tr h="370840">
                <a:tc>
                  <a:txBody>
                    <a:bodyPr/>
                    <a:lstStyle/>
                    <a:p>
                      <a:pPr algn="ctr" fontAlgn="t"/>
                      <a:r>
                        <a:rPr lang="en-US" sz="1400" dirty="0">
                          <a:effectLst/>
                        </a:rPr>
                        <a:t>Notation</a:t>
                      </a:r>
                    </a:p>
                  </a:txBody>
                  <a:tcPr marL="76200" marR="76200" marT="76200" marB="76200"/>
                </a:tc>
                <a:tc>
                  <a:txBody>
                    <a:bodyPr/>
                    <a:lstStyle/>
                    <a:p>
                      <a:pPr algn="ctr" fontAlgn="t"/>
                      <a:r>
                        <a:rPr lang="en-US" sz="1400">
                          <a:effectLst/>
                        </a:rPr>
                        <a:t>Character represented</a:t>
                      </a:r>
                    </a:p>
                  </a:txBody>
                  <a:tcPr marL="76200" marR="76200" marT="76200" marB="76200"/>
                </a:tc>
                <a:extLst>
                  <a:ext uri="{0D108BD9-81ED-4DB2-BD59-A6C34878D82A}">
                    <a16:rowId xmlns:a16="http://schemas.microsoft.com/office/drawing/2014/main" val="3126847512"/>
                  </a:ext>
                </a:extLst>
              </a:tr>
              <a:tr h="370840">
                <a:tc>
                  <a:txBody>
                    <a:bodyPr/>
                    <a:lstStyle/>
                    <a:p>
                      <a:pPr fontAlgn="t"/>
                      <a:r>
                        <a:rPr lang="en-US" sz="1400">
                          <a:effectLst/>
                        </a:rPr>
                        <a:t>\n</a:t>
                      </a:r>
                    </a:p>
                  </a:txBody>
                  <a:tcPr marL="76200" marR="76200" marT="76200" marB="76200"/>
                </a:tc>
                <a:tc>
                  <a:txBody>
                    <a:bodyPr/>
                    <a:lstStyle/>
                    <a:p>
                      <a:pPr fontAlgn="t"/>
                      <a:r>
                        <a:rPr lang="en-US" sz="1400">
                          <a:effectLst/>
                        </a:rPr>
                        <a:t>Newline (0x0a)</a:t>
                      </a:r>
                    </a:p>
                  </a:txBody>
                  <a:tcPr marL="76200" marR="76200" marT="76200" marB="76200"/>
                </a:tc>
                <a:extLst>
                  <a:ext uri="{0D108BD9-81ED-4DB2-BD59-A6C34878D82A}">
                    <a16:rowId xmlns:a16="http://schemas.microsoft.com/office/drawing/2014/main" val="1825418677"/>
                  </a:ext>
                </a:extLst>
              </a:tr>
              <a:tr h="370840">
                <a:tc>
                  <a:txBody>
                    <a:bodyPr/>
                    <a:lstStyle/>
                    <a:p>
                      <a:pPr fontAlgn="t"/>
                      <a:r>
                        <a:rPr lang="en-US" sz="1400">
                          <a:effectLst/>
                        </a:rPr>
                        <a:t>\r</a:t>
                      </a:r>
                    </a:p>
                  </a:txBody>
                  <a:tcPr marL="76200" marR="76200" marT="76200" marB="76200"/>
                </a:tc>
                <a:tc>
                  <a:txBody>
                    <a:bodyPr/>
                    <a:lstStyle/>
                    <a:p>
                      <a:pPr fontAlgn="t"/>
                      <a:r>
                        <a:rPr lang="en-US" sz="1400">
                          <a:effectLst/>
                        </a:rPr>
                        <a:t>Carriage return (0x0d)</a:t>
                      </a:r>
                    </a:p>
                  </a:txBody>
                  <a:tcPr marL="76200" marR="76200" marT="76200" marB="76200"/>
                </a:tc>
                <a:extLst>
                  <a:ext uri="{0D108BD9-81ED-4DB2-BD59-A6C34878D82A}">
                    <a16:rowId xmlns:a16="http://schemas.microsoft.com/office/drawing/2014/main" val="1765571734"/>
                  </a:ext>
                </a:extLst>
              </a:tr>
              <a:tr h="370840">
                <a:tc>
                  <a:txBody>
                    <a:bodyPr/>
                    <a:lstStyle/>
                    <a:p>
                      <a:pPr fontAlgn="t"/>
                      <a:r>
                        <a:rPr lang="en-US" sz="1400">
                          <a:effectLst/>
                        </a:rPr>
                        <a:t>\f</a:t>
                      </a:r>
                    </a:p>
                  </a:txBody>
                  <a:tcPr marL="76200" marR="76200" marT="76200" marB="76200"/>
                </a:tc>
                <a:tc>
                  <a:txBody>
                    <a:bodyPr/>
                    <a:lstStyle/>
                    <a:p>
                      <a:pPr fontAlgn="t"/>
                      <a:r>
                        <a:rPr lang="en-US" sz="1400" dirty="0" err="1">
                          <a:effectLst/>
                        </a:rPr>
                        <a:t>Formfeed</a:t>
                      </a:r>
                      <a:r>
                        <a:rPr lang="en-US" sz="1400" dirty="0">
                          <a:effectLst/>
                        </a:rPr>
                        <a:t> (0x0c)</a:t>
                      </a:r>
                    </a:p>
                  </a:txBody>
                  <a:tcPr marL="76200" marR="76200" marT="76200" marB="76200"/>
                </a:tc>
                <a:extLst>
                  <a:ext uri="{0D108BD9-81ED-4DB2-BD59-A6C34878D82A}">
                    <a16:rowId xmlns:a16="http://schemas.microsoft.com/office/drawing/2014/main" val="671534572"/>
                  </a:ext>
                </a:extLst>
              </a:tr>
              <a:tr h="370840">
                <a:tc>
                  <a:txBody>
                    <a:bodyPr/>
                    <a:lstStyle/>
                    <a:p>
                      <a:pPr fontAlgn="t"/>
                      <a:r>
                        <a:rPr lang="en-US" sz="1400">
                          <a:effectLst/>
                        </a:rPr>
                        <a:t>\b</a:t>
                      </a:r>
                    </a:p>
                  </a:txBody>
                  <a:tcPr marL="76200" marR="76200" marT="76200" marB="76200"/>
                </a:tc>
                <a:tc>
                  <a:txBody>
                    <a:bodyPr/>
                    <a:lstStyle/>
                    <a:p>
                      <a:pPr fontAlgn="t"/>
                      <a:r>
                        <a:rPr lang="en-US" sz="1400">
                          <a:effectLst/>
                        </a:rPr>
                        <a:t>Backspace (0x08)</a:t>
                      </a:r>
                    </a:p>
                  </a:txBody>
                  <a:tcPr marL="76200" marR="76200" marT="76200" marB="76200"/>
                </a:tc>
                <a:extLst>
                  <a:ext uri="{0D108BD9-81ED-4DB2-BD59-A6C34878D82A}">
                    <a16:rowId xmlns:a16="http://schemas.microsoft.com/office/drawing/2014/main" val="4034538740"/>
                  </a:ext>
                </a:extLst>
              </a:tr>
              <a:tr h="370840">
                <a:tc>
                  <a:txBody>
                    <a:bodyPr/>
                    <a:lstStyle/>
                    <a:p>
                      <a:pPr fontAlgn="t"/>
                      <a:r>
                        <a:rPr lang="en-US" sz="1400">
                          <a:effectLst/>
                        </a:rPr>
                        <a:t>\s</a:t>
                      </a:r>
                    </a:p>
                  </a:txBody>
                  <a:tcPr marL="76200" marR="76200" marT="76200" marB="76200"/>
                </a:tc>
                <a:tc>
                  <a:txBody>
                    <a:bodyPr/>
                    <a:lstStyle/>
                    <a:p>
                      <a:pPr fontAlgn="t"/>
                      <a:r>
                        <a:rPr lang="en-US" sz="1400">
                          <a:effectLst/>
                        </a:rPr>
                        <a:t>Space (0x20)</a:t>
                      </a:r>
                    </a:p>
                  </a:txBody>
                  <a:tcPr marL="76200" marR="76200" marT="76200" marB="76200"/>
                </a:tc>
                <a:extLst>
                  <a:ext uri="{0D108BD9-81ED-4DB2-BD59-A6C34878D82A}">
                    <a16:rowId xmlns:a16="http://schemas.microsoft.com/office/drawing/2014/main" val="1347732899"/>
                  </a:ext>
                </a:extLst>
              </a:tr>
              <a:tr h="370840">
                <a:tc>
                  <a:txBody>
                    <a:bodyPr/>
                    <a:lstStyle/>
                    <a:p>
                      <a:pPr fontAlgn="t"/>
                      <a:r>
                        <a:rPr lang="en-US" sz="1400">
                          <a:effectLst/>
                        </a:rPr>
                        <a:t>\t</a:t>
                      </a:r>
                    </a:p>
                  </a:txBody>
                  <a:tcPr marL="76200" marR="76200" marT="76200" marB="76200"/>
                </a:tc>
                <a:tc>
                  <a:txBody>
                    <a:bodyPr/>
                    <a:lstStyle/>
                    <a:p>
                      <a:pPr fontAlgn="t"/>
                      <a:r>
                        <a:rPr lang="en-US" sz="1400">
                          <a:effectLst/>
                        </a:rPr>
                        <a:t>tab</a:t>
                      </a:r>
                    </a:p>
                  </a:txBody>
                  <a:tcPr marL="76200" marR="76200" marT="76200" marB="76200"/>
                </a:tc>
                <a:extLst>
                  <a:ext uri="{0D108BD9-81ED-4DB2-BD59-A6C34878D82A}">
                    <a16:rowId xmlns:a16="http://schemas.microsoft.com/office/drawing/2014/main" val="3981117158"/>
                  </a:ext>
                </a:extLst>
              </a:tr>
              <a:tr h="370840">
                <a:tc>
                  <a:txBody>
                    <a:bodyPr/>
                    <a:lstStyle/>
                    <a:p>
                      <a:pPr fontAlgn="t"/>
                      <a:r>
                        <a:rPr lang="en-US" sz="1400">
                          <a:effectLst/>
                        </a:rPr>
                        <a:t>\"</a:t>
                      </a:r>
                    </a:p>
                  </a:txBody>
                  <a:tcPr marL="76200" marR="76200" marT="76200" marB="76200"/>
                </a:tc>
                <a:tc>
                  <a:txBody>
                    <a:bodyPr/>
                    <a:lstStyle/>
                    <a:p>
                      <a:pPr fontAlgn="t"/>
                      <a:r>
                        <a:rPr lang="en-US" sz="1400">
                          <a:effectLst/>
                        </a:rPr>
                        <a:t>Double quote</a:t>
                      </a:r>
                    </a:p>
                  </a:txBody>
                  <a:tcPr marL="76200" marR="76200" marT="76200" marB="76200"/>
                </a:tc>
                <a:extLst>
                  <a:ext uri="{0D108BD9-81ED-4DB2-BD59-A6C34878D82A}">
                    <a16:rowId xmlns:a16="http://schemas.microsoft.com/office/drawing/2014/main" val="1019427551"/>
                  </a:ext>
                </a:extLst>
              </a:tr>
              <a:tr h="370840">
                <a:tc>
                  <a:txBody>
                    <a:bodyPr/>
                    <a:lstStyle/>
                    <a:p>
                      <a:pPr fontAlgn="t"/>
                      <a:r>
                        <a:rPr lang="en-US" sz="1400">
                          <a:effectLst/>
                        </a:rPr>
                        <a:t>\'</a:t>
                      </a:r>
                    </a:p>
                  </a:txBody>
                  <a:tcPr marL="76200" marR="76200" marT="76200" marB="76200"/>
                </a:tc>
                <a:tc>
                  <a:txBody>
                    <a:bodyPr/>
                    <a:lstStyle/>
                    <a:p>
                      <a:pPr fontAlgn="t"/>
                      <a:r>
                        <a:rPr lang="en-US" sz="1400">
                          <a:effectLst/>
                        </a:rPr>
                        <a:t>Single quote</a:t>
                      </a:r>
                    </a:p>
                  </a:txBody>
                  <a:tcPr marL="76200" marR="76200" marT="76200" marB="76200"/>
                </a:tc>
                <a:extLst>
                  <a:ext uri="{0D108BD9-81ED-4DB2-BD59-A6C34878D82A}">
                    <a16:rowId xmlns:a16="http://schemas.microsoft.com/office/drawing/2014/main" val="1785207722"/>
                  </a:ext>
                </a:extLst>
              </a:tr>
              <a:tr h="370840">
                <a:tc>
                  <a:txBody>
                    <a:bodyPr/>
                    <a:lstStyle/>
                    <a:p>
                      <a:pPr fontAlgn="t"/>
                      <a:r>
                        <a:rPr lang="en-US" sz="1400">
                          <a:effectLst/>
                        </a:rPr>
                        <a:t>\\</a:t>
                      </a:r>
                    </a:p>
                  </a:txBody>
                  <a:tcPr marL="76200" marR="76200" marT="76200" marB="76200"/>
                </a:tc>
                <a:tc>
                  <a:txBody>
                    <a:bodyPr/>
                    <a:lstStyle/>
                    <a:p>
                      <a:pPr fontAlgn="t"/>
                      <a:r>
                        <a:rPr lang="en-US" sz="1400">
                          <a:effectLst/>
                        </a:rPr>
                        <a:t>backslash</a:t>
                      </a:r>
                    </a:p>
                  </a:txBody>
                  <a:tcPr marL="76200" marR="76200" marT="76200" marB="76200"/>
                </a:tc>
                <a:extLst>
                  <a:ext uri="{0D108BD9-81ED-4DB2-BD59-A6C34878D82A}">
                    <a16:rowId xmlns:a16="http://schemas.microsoft.com/office/drawing/2014/main" val="196807030"/>
                  </a:ext>
                </a:extLst>
              </a:tr>
              <a:tr h="370840">
                <a:tc>
                  <a:txBody>
                    <a:bodyPr/>
                    <a:lstStyle/>
                    <a:p>
                      <a:pPr fontAlgn="t"/>
                      <a:r>
                        <a:rPr lang="en-US" sz="1400">
                          <a:effectLst/>
                        </a:rPr>
                        <a:t>\ddd</a:t>
                      </a:r>
                    </a:p>
                  </a:txBody>
                  <a:tcPr marL="76200" marR="76200" marT="76200" marB="76200"/>
                </a:tc>
                <a:tc>
                  <a:txBody>
                    <a:bodyPr/>
                    <a:lstStyle/>
                    <a:p>
                      <a:pPr fontAlgn="t"/>
                      <a:r>
                        <a:rPr lang="en-US" sz="1400">
                          <a:effectLst/>
                        </a:rPr>
                        <a:t>Octal character (ddd)</a:t>
                      </a:r>
                    </a:p>
                  </a:txBody>
                  <a:tcPr marL="76200" marR="76200" marT="76200" marB="76200"/>
                </a:tc>
                <a:extLst>
                  <a:ext uri="{0D108BD9-81ED-4DB2-BD59-A6C34878D82A}">
                    <a16:rowId xmlns:a16="http://schemas.microsoft.com/office/drawing/2014/main" val="1999591557"/>
                  </a:ext>
                </a:extLst>
              </a:tr>
              <a:tr h="370840">
                <a:tc>
                  <a:txBody>
                    <a:bodyPr/>
                    <a:lstStyle/>
                    <a:p>
                      <a:pPr fontAlgn="t"/>
                      <a:r>
                        <a:rPr lang="en-US" sz="1400">
                          <a:effectLst/>
                        </a:rPr>
                        <a:t>\uxxxx</a:t>
                      </a:r>
                    </a:p>
                  </a:txBody>
                  <a:tcPr marL="76200" marR="76200" marT="76200" marB="76200"/>
                </a:tc>
                <a:tc>
                  <a:txBody>
                    <a:bodyPr/>
                    <a:lstStyle/>
                    <a:p>
                      <a:pPr fontAlgn="t"/>
                      <a:r>
                        <a:rPr lang="en-US" sz="1400" dirty="0">
                          <a:effectLst/>
                        </a:rPr>
                        <a:t>Hexadecimal UNICODE character (</a:t>
                      </a:r>
                      <a:r>
                        <a:rPr lang="en-US" sz="1400" dirty="0" err="1">
                          <a:effectLst/>
                        </a:rPr>
                        <a:t>xxxx</a:t>
                      </a:r>
                      <a:r>
                        <a:rPr lang="en-US" sz="1400" dirty="0">
                          <a:effectLst/>
                        </a:rPr>
                        <a:t>)</a:t>
                      </a:r>
                    </a:p>
                  </a:txBody>
                  <a:tcPr marL="76200" marR="76200" marT="76200" marB="76200"/>
                </a:tc>
                <a:extLst>
                  <a:ext uri="{0D108BD9-81ED-4DB2-BD59-A6C34878D82A}">
                    <a16:rowId xmlns:a16="http://schemas.microsoft.com/office/drawing/2014/main" val="1387927130"/>
                  </a:ext>
                </a:extLst>
              </a:tr>
            </a:tbl>
          </a:graphicData>
        </a:graphic>
      </p:graphicFrame>
    </p:spTree>
    <p:extLst>
      <p:ext uri="{BB962C8B-B14F-4D97-AF65-F5344CB8AC3E}">
        <p14:creationId xmlns:p14="http://schemas.microsoft.com/office/powerpoint/2010/main" val="250734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7.1 Default Constructor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85643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7.1 Default Constructor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Default Constructors</a:t>
            </a:r>
          </a:p>
          <a:p>
            <a:pPr marL="342900" indent="-342900" algn="l">
              <a:buClr>
                <a:srgbClr val="0070C0"/>
              </a:buClr>
              <a:buSzPct val="80000"/>
              <a:buFont typeface="Wingdings" pitchFamily="2" charset="2"/>
              <a:buChar char="u"/>
            </a:pPr>
            <a:r>
              <a:rPr lang="en-US" sz="1600" dirty="0">
                <a:solidFill>
                  <a:schemeClr val="tx1"/>
                </a:solidFill>
              </a:rPr>
              <a:t>As the name specifies the no argument constructors of Java does not accept any parameters instead, using these constructors the instance variables of a method will be initialized with fixed values for all objects.</a:t>
            </a:r>
          </a:p>
          <a:p>
            <a:pPr marL="342900" indent="-342900" algn="l">
              <a:buClr>
                <a:srgbClr val="0070C0"/>
              </a:buClr>
              <a:buSzPct val="80000"/>
              <a:buFont typeface="Wingdings" pitchFamily="2" charset="2"/>
              <a:buChar char="u"/>
            </a:pPr>
            <a:r>
              <a:rPr lang="en-US" sz="1600" dirty="0">
                <a:solidFill>
                  <a:schemeClr val="tx1"/>
                </a:solidFill>
              </a:rPr>
              <a:t>Example:</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03139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Variables are nothing but reserved memory locations to store values. This means that when you create a variable you reserve some space in the memory.</a:t>
            </a:r>
          </a:p>
          <a:p>
            <a:pPr marL="342900" indent="-342900" algn="l">
              <a:buClr>
                <a:srgbClr val="0070C0"/>
              </a:buClr>
              <a:buSzPct val="80000"/>
              <a:buFont typeface="Wingdings" pitchFamily="2" charset="2"/>
              <a:buChar char="u"/>
            </a:pPr>
            <a:r>
              <a:rPr lang="en-US" sz="1600" dirty="0">
                <a:solidFill>
                  <a:schemeClr val="tx1"/>
                </a:solidFill>
              </a:rPr>
              <a:t>Based on the data type of a variable, the operating system allocates memory and decides what can be stored in the reserved memory. Therefore, by assigning different data types to variables, you can store integers, decimals, or characters in these variables.</a:t>
            </a:r>
          </a:p>
          <a:p>
            <a:pPr marL="342900" indent="-342900" algn="l">
              <a:buClr>
                <a:srgbClr val="0070C0"/>
              </a:buClr>
              <a:buSzPct val="80000"/>
              <a:buFont typeface="Wingdings" pitchFamily="2" charset="2"/>
              <a:buChar char="u"/>
            </a:pPr>
            <a:r>
              <a:rPr lang="en-US" sz="1600" dirty="0">
                <a:solidFill>
                  <a:schemeClr val="tx1"/>
                </a:solidFill>
              </a:rPr>
              <a:t>There are two data types available in Java −</a:t>
            </a:r>
          </a:p>
          <a:p>
            <a:pPr marL="800100" lvl="1" indent="-342900" algn="l">
              <a:buClr>
                <a:srgbClr val="0070C0"/>
              </a:buClr>
              <a:buSzPct val="80000"/>
              <a:buFont typeface="Wingdings" pitchFamily="2" charset="2"/>
              <a:buChar char="u"/>
            </a:pPr>
            <a:r>
              <a:rPr lang="en-US" sz="1600" dirty="0">
                <a:solidFill>
                  <a:schemeClr val="tx1"/>
                </a:solidFill>
              </a:rPr>
              <a:t>Primitive Data Types</a:t>
            </a:r>
          </a:p>
          <a:p>
            <a:pPr marL="800100" lvl="1" indent="-342900" algn="l">
              <a:buClr>
                <a:srgbClr val="0070C0"/>
              </a:buClr>
              <a:buSzPct val="80000"/>
              <a:buFont typeface="Wingdings" pitchFamily="2" charset="2"/>
              <a:buChar char="u"/>
            </a:pPr>
            <a:r>
              <a:rPr lang="en-US" sz="1600" dirty="0">
                <a:solidFill>
                  <a:schemeClr val="tx1"/>
                </a:solidFill>
              </a:rPr>
              <a:t>Reference/Object Data Types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6514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384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Primitive Data Types</a:t>
            </a:r>
          </a:p>
          <a:p>
            <a:pPr marL="342900" indent="-342900" algn="l">
              <a:buClr>
                <a:srgbClr val="0070C0"/>
              </a:buClr>
              <a:buSzPct val="80000"/>
              <a:buFont typeface="Wingdings" pitchFamily="2" charset="2"/>
              <a:buChar char="u"/>
            </a:pPr>
            <a:r>
              <a:rPr lang="en-US" sz="1600" dirty="0">
                <a:solidFill>
                  <a:schemeClr val="tx1"/>
                </a:solidFill>
              </a:rPr>
              <a:t>There are eight primitive datatypes supported by Java. Primitive datatypes are predefined by the language and named by a keyword. Let us now look into the eight primitive data types in detail.</a:t>
            </a:r>
          </a:p>
          <a:p>
            <a:pPr marL="342900" indent="-342900" algn="l">
              <a:buClr>
                <a:srgbClr val="0070C0"/>
              </a:buClr>
              <a:buSzPct val="80000"/>
              <a:buFont typeface="Wingdings" pitchFamily="2" charset="2"/>
              <a:buChar char="u"/>
            </a:pPr>
            <a:r>
              <a:rPr lang="en-US" sz="1600" b="1" dirty="0">
                <a:solidFill>
                  <a:schemeClr val="tx1"/>
                </a:solidFill>
              </a:rPr>
              <a:t>byte</a:t>
            </a:r>
          </a:p>
          <a:p>
            <a:pPr marL="342900" indent="-342900" algn="l">
              <a:buClr>
                <a:srgbClr val="0070C0"/>
              </a:buClr>
              <a:buSzPct val="80000"/>
              <a:buFont typeface="Wingdings" pitchFamily="2" charset="2"/>
              <a:buChar char="u"/>
            </a:pPr>
            <a:r>
              <a:rPr lang="en-US" sz="1600" dirty="0">
                <a:solidFill>
                  <a:schemeClr val="tx1"/>
                </a:solidFill>
              </a:rPr>
              <a:t>Byte data type is an 8-bit signed two's complement integer</a:t>
            </a:r>
          </a:p>
          <a:p>
            <a:pPr marL="342900" indent="-342900" algn="l">
              <a:buClr>
                <a:srgbClr val="0070C0"/>
              </a:buClr>
              <a:buSzPct val="80000"/>
              <a:buFont typeface="Wingdings" pitchFamily="2" charset="2"/>
              <a:buChar char="u"/>
            </a:pPr>
            <a:r>
              <a:rPr lang="en-US" sz="1600" dirty="0">
                <a:solidFill>
                  <a:schemeClr val="tx1"/>
                </a:solidFill>
              </a:rPr>
              <a:t>Minimum value is -128 (-2^7)</a:t>
            </a:r>
          </a:p>
          <a:p>
            <a:pPr marL="342900" indent="-342900" algn="l">
              <a:buClr>
                <a:srgbClr val="0070C0"/>
              </a:buClr>
              <a:buSzPct val="80000"/>
              <a:buFont typeface="Wingdings" pitchFamily="2" charset="2"/>
              <a:buChar char="u"/>
            </a:pPr>
            <a:r>
              <a:rPr lang="en-US" sz="1600" dirty="0">
                <a:solidFill>
                  <a:schemeClr val="tx1"/>
                </a:solidFill>
              </a:rPr>
              <a:t>Maximum value is 127 (inclusive)(2^7 -1)</a:t>
            </a:r>
          </a:p>
          <a:p>
            <a:pPr marL="342900" indent="-342900" algn="l">
              <a:buClr>
                <a:srgbClr val="0070C0"/>
              </a:buClr>
              <a:buSzPct val="80000"/>
              <a:buFont typeface="Wingdings" pitchFamily="2" charset="2"/>
              <a:buChar char="u"/>
            </a:pPr>
            <a:r>
              <a:rPr lang="en-US" sz="1600" dirty="0">
                <a:solidFill>
                  <a:schemeClr val="tx1"/>
                </a:solidFill>
              </a:rPr>
              <a:t>Default value is 0</a:t>
            </a:r>
          </a:p>
          <a:p>
            <a:pPr marL="342900" indent="-342900" algn="l">
              <a:buClr>
                <a:srgbClr val="0070C0"/>
              </a:buClr>
              <a:buSzPct val="80000"/>
              <a:buFont typeface="Wingdings" pitchFamily="2" charset="2"/>
              <a:buChar char="u"/>
            </a:pPr>
            <a:r>
              <a:rPr lang="en-US" sz="1600" dirty="0">
                <a:solidFill>
                  <a:schemeClr val="tx1"/>
                </a:solidFill>
              </a:rPr>
              <a:t>Byte data type is used to save space in large arrays, mainly in place of integers, since a byte is four times smaller than an integer.</a:t>
            </a:r>
          </a:p>
          <a:p>
            <a:pPr marL="342900" indent="-342900" algn="l">
              <a:buClr>
                <a:srgbClr val="0070C0"/>
              </a:buClr>
              <a:buSzPct val="80000"/>
              <a:buFont typeface="Wingdings" pitchFamily="2" charset="2"/>
              <a:buChar char="u"/>
            </a:pPr>
            <a:r>
              <a:rPr lang="en-US" sz="1600" dirty="0">
                <a:solidFill>
                  <a:schemeClr val="tx1"/>
                </a:solidFill>
              </a:rPr>
              <a:t>Example: byte a = 100, byte b = -50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44676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Short</a:t>
            </a:r>
          </a:p>
          <a:p>
            <a:pPr marL="342900" indent="-342900" algn="l">
              <a:buClr>
                <a:srgbClr val="0070C0"/>
              </a:buClr>
              <a:buSzPct val="80000"/>
              <a:buFont typeface="Wingdings" pitchFamily="2" charset="2"/>
              <a:buChar char="u"/>
            </a:pPr>
            <a:r>
              <a:rPr lang="en-US" sz="1600" dirty="0">
                <a:solidFill>
                  <a:schemeClr val="tx1"/>
                </a:solidFill>
              </a:rPr>
              <a:t>Short data type is a 16-bit signed two's complement integer</a:t>
            </a:r>
          </a:p>
          <a:p>
            <a:pPr marL="342900" indent="-342900" algn="l">
              <a:buClr>
                <a:srgbClr val="0070C0"/>
              </a:buClr>
              <a:buSzPct val="80000"/>
              <a:buFont typeface="Wingdings" pitchFamily="2" charset="2"/>
              <a:buChar char="u"/>
            </a:pPr>
            <a:r>
              <a:rPr lang="en-US" sz="1600" dirty="0">
                <a:solidFill>
                  <a:schemeClr val="tx1"/>
                </a:solidFill>
              </a:rPr>
              <a:t>Minimum value is -32,768 (-2^15)</a:t>
            </a:r>
          </a:p>
          <a:p>
            <a:pPr marL="342900" indent="-342900" algn="l">
              <a:buClr>
                <a:srgbClr val="0070C0"/>
              </a:buClr>
              <a:buSzPct val="80000"/>
              <a:buFont typeface="Wingdings" pitchFamily="2" charset="2"/>
              <a:buChar char="u"/>
            </a:pPr>
            <a:r>
              <a:rPr lang="en-US" sz="1600" dirty="0">
                <a:solidFill>
                  <a:schemeClr val="tx1"/>
                </a:solidFill>
              </a:rPr>
              <a:t>Maximum value is 32,767 (inclusive) (2^15 -1)</a:t>
            </a:r>
          </a:p>
          <a:p>
            <a:pPr marL="342900" indent="-342900" algn="l">
              <a:buClr>
                <a:srgbClr val="0070C0"/>
              </a:buClr>
              <a:buSzPct val="80000"/>
              <a:buFont typeface="Wingdings" pitchFamily="2" charset="2"/>
              <a:buChar char="u"/>
            </a:pPr>
            <a:r>
              <a:rPr lang="en-US" sz="1600" dirty="0">
                <a:solidFill>
                  <a:schemeClr val="tx1"/>
                </a:solidFill>
              </a:rPr>
              <a:t>Short data type can also be used to save memory as byte data type. A short is 2 times smaller than an integer</a:t>
            </a:r>
          </a:p>
          <a:p>
            <a:pPr marL="342900" indent="-342900" algn="l">
              <a:buClr>
                <a:srgbClr val="0070C0"/>
              </a:buClr>
              <a:buSzPct val="80000"/>
              <a:buFont typeface="Wingdings" pitchFamily="2" charset="2"/>
              <a:buChar char="u"/>
            </a:pPr>
            <a:r>
              <a:rPr lang="en-US" sz="1600" dirty="0">
                <a:solidFill>
                  <a:schemeClr val="tx1"/>
                </a:solidFill>
              </a:rPr>
              <a:t>Default value is 0.</a:t>
            </a:r>
          </a:p>
          <a:p>
            <a:pPr marL="342900" indent="-342900" algn="l">
              <a:buClr>
                <a:srgbClr val="0070C0"/>
              </a:buClr>
              <a:buSzPct val="80000"/>
              <a:buFont typeface="Wingdings" pitchFamily="2" charset="2"/>
              <a:buChar char="u"/>
            </a:pPr>
            <a:r>
              <a:rPr lang="en-US" sz="1600" dirty="0">
                <a:solidFill>
                  <a:schemeClr val="tx1"/>
                </a:solidFill>
              </a:rPr>
              <a:t>Example: short s = 10000, short r = -20000</a:t>
            </a:r>
          </a:p>
          <a:p>
            <a:pPr marL="342900" indent="-342900" algn="l">
              <a:buClr>
                <a:srgbClr val="0070C0"/>
              </a:buClr>
              <a:buSzPct val="80000"/>
              <a:buFont typeface="Wingdings" pitchFamily="2" charset="2"/>
              <a:buChar char="u"/>
            </a:pPr>
            <a:r>
              <a:rPr lang="en-US" sz="1600" b="1" dirty="0">
                <a:solidFill>
                  <a:schemeClr val="tx1"/>
                </a:solidFill>
              </a:rPr>
              <a:t>Int</a:t>
            </a:r>
          </a:p>
          <a:p>
            <a:pPr marL="342900" indent="-342900" algn="l">
              <a:buClr>
                <a:srgbClr val="0070C0"/>
              </a:buClr>
              <a:buSzPct val="80000"/>
              <a:buFont typeface="Wingdings" pitchFamily="2" charset="2"/>
              <a:buChar char="u"/>
            </a:pPr>
            <a:r>
              <a:rPr lang="en-US" sz="1600" dirty="0">
                <a:solidFill>
                  <a:schemeClr val="tx1"/>
                </a:solidFill>
              </a:rPr>
              <a:t>Int data type is a 32-bit signed two's complement integer.</a:t>
            </a:r>
          </a:p>
          <a:p>
            <a:pPr marL="342900" indent="-342900" algn="l">
              <a:buClr>
                <a:srgbClr val="0070C0"/>
              </a:buClr>
              <a:buSzPct val="80000"/>
              <a:buFont typeface="Wingdings" pitchFamily="2" charset="2"/>
              <a:buChar char="u"/>
            </a:pPr>
            <a:r>
              <a:rPr lang="en-US" sz="1600" dirty="0">
                <a:solidFill>
                  <a:schemeClr val="tx1"/>
                </a:solidFill>
              </a:rPr>
              <a:t>Minimum value is - 2,147,483,648 (-2^31)</a:t>
            </a:r>
          </a:p>
          <a:p>
            <a:pPr marL="342900" indent="-342900" algn="l">
              <a:buClr>
                <a:srgbClr val="0070C0"/>
              </a:buClr>
              <a:buSzPct val="80000"/>
              <a:buFont typeface="Wingdings" pitchFamily="2" charset="2"/>
              <a:buChar char="u"/>
            </a:pPr>
            <a:r>
              <a:rPr lang="en-US" sz="1600" dirty="0">
                <a:solidFill>
                  <a:schemeClr val="tx1"/>
                </a:solidFill>
              </a:rPr>
              <a:t>Maximum value is 2,147,483,647(inclusive) (2^31 -1)</a:t>
            </a:r>
          </a:p>
          <a:p>
            <a:pPr marL="342900" indent="-342900" algn="l">
              <a:buClr>
                <a:srgbClr val="0070C0"/>
              </a:buClr>
              <a:buSzPct val="80000"/>
              <a:buFont typeface="Wingdings" pitchFamily="2" charset="2"/>
              <a:buChar char="u"/>
            </a:pPr>
            <a:r>
              <a:rPr lang="en-US" sz="1600" dirty="0">
                <a:solidFill>
                  <a:schemeClr val="tx1"/>
                </a:solidFill>
              </a:rPr>
              <a:t>Integer is generally used as the default data type for integral values unless there is a concern about memory.</a:t>
            </a:r>
          </a:p>
          <a:p>
            <a:pPr marL="342900" indent="-342900" algn="l">
              <a:buClr>
                <a:srgbClr val="0070C0"/>
              </a:buClr>
              <a:buSzPct val="80000"/>
              <a:buFont typeface="Wingdings" pitchFamily="2" charset="2"/>
              <a:buChar char="u"/>
            </a:pPr>
            <a:r>
              <a:rPr lang="en-US" sz="1600" dirty="0">
                <a:solidFill>
                  <a:schemeClr val="tx1"/>
                </a:solidFill>
              </a:rPr>
              <a:t>The default value is 0</a:t>
            </a:r>
          </a:p>
          <a:p>
            <a:pPr marL="342900" indent="-342900" algn="l">
              <a:buClr>
                <a:srgbClr val="0070C0"/>
              </a:buClr>
              <a:buSzPct val="80000"/>
              <a:buFont typeface="Wingdings" pitchFamily="2" charset="2"/>
              <a:buChar char="u"/>
            </a:pPr>
            <a:r>
              <a:rPr lang="en-US" sz="1600" dirty="0">
                <a:solidFill>
                  <a:schemeClr val="tx1"/>
                </a:solidFill>
              </a:rPr>
              <a:t>Example: int a = 100000, int b = -200000</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57941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long</a:t>
            </a:r>
          </a:p>
          <a:p>
            <a:pPr marL="342900" indent="-342900" algn="l">
              <a:buClr>
                <a:srgbClr val="0070C0"/>
              </a:buClr>
              <a:buSzPct val="80000"/>
              <a:buFont typeface="Wingdings" pitchFamily="2" charset="2"/>
              <a:buChar char="u"/>
            </a:pPr>
            <a:r>
              <a:rPr lang="en-US" sz="1600" dirty="0">
                <a:solidFill>
                  <a:schemeClr val="tx1"/>
                </a:solidFill>
              </a:rPr>
              <a:t>Long data type is a 64-bit signed two's complement integer</a:t>
            </a:r>
          </a:p>
          <a:p>
            <a:pPr marL="342900" indent="-342900" algn="l">
              <a:buClr>
                <a:srgbClr val="0070C0"/>
              </a:buClr>
              <a:buSzPct val="80000"/>
              <a:buFont typeface="Wingdings" pitchFamily="2" charset="2"/>
              <a:buChar char="u"/>
            </a:pPr>
            <a:r>
              <a:rPr lang="en-US" sz="1600" dirty="0">
                <a:solidFill>
                  <a:schemeClr val="tx1"/>
                </a:solidFill>
              </a:rPr>
              <a:t>Minimum value is -9,223,372,036,854,775,808(-2^63)</a:t>
            </a:r>
          </a:p>
          <a:p>
            <a:pPr marL="342900" indent="-342900" algn="l">
              <a:buClr>
                <a:srgbClr val="0070C0"/>
              </a:buClr>
              <a:buSzPct val="80000"/>
              <a:buFont typeface="Wingdings" pitchFamily="2" charset="2"/>
              <a:buChar char="u"/>
            </a:pPr>
            <a:r>
              <a:rPr lang="en-US" sz="1600" dirty="0">
                <a:solidFill>
                  <a:schemeClr val="tx1"/>
                </a:solidFill>
              </a:rPr>
              <a:t>Maximum value is 9,223,372,036,854,775,807 (inclusive)(2^63 -1)</a:t>
            </a:r>
          </a:p>
          <a:p>
            <a:pPr marL="342900" indent="-342900" algn="l">
              <a:buClr>
                <a:srgbClr val="0070C0"/>
              </a:buClr>
              <a:buSzPct val="80000"/>
              <a:buFont typeface="Wingdings" pitchFamily="2" charset="2"/>
              <a:buChar char="u"/>
            </a:pPr>
            <a:r>
              <a:rPr lang="en-US" sz="1600" dirty="0">
                <a:solidFill>
                  <a:schemeClr val="tx1"/>
                </a:solidFill>
              </a:rPr>
              <a:t>This type is used when a wider range than int is needed</a:t>
            </a:r>
          </a:p>
          <a:p>
            <a:pPr marL="342900" indent="-342900" algn="l">
              <a:buClr>
                <a:srgbClr val="0070C0"/>
              </a:buClr>
              <a:buSzPct val="80000"/>
              <a:buFont typeface="Wingdings" pitchFamily="2" charset="2"/>
              <a:buChar char="u"/>
            </a:pPr>
            <a:r>
              <a:rPr lang="en-US" sz="1600" dirty="0">
                <a:solidFill>
                  <a:schemeClr val="tx1"/>
                </a:solidFill>
              </a:rPr>
              <a:t>Default value is 0L</a:t>
            </a:r>
          </a:p>
          <a:p>
            <a:pPr marL="342900" indent="-342900" algn="l">
              <a:buClr>
                <a:srgbClr val="0070C0"/>
              </a:buClr>
              <a:buSzPct val="80000"/>
              <a:buFont typeface="Wingdings" pitchFamily="2" charset="2"/>
              <a:buChar char="u"/>
            </a:pPr>
            <a:r>
              <a:rPr lang="en-US" sz="1600" dirty="0">
                <a:solidFill>
                  <a:schemeClr val="tx1"/>
                </a:solidFill>
              </a:rPr>
              <a:t>Example: long a = 100000L, long b = -200000L</a:t>
            </a:r>
          </a:p>
          <a:p>
            <a:pPr marL="342900" indent="-342900" algn="l">
              <a:buClr>
                <a:srgbClr val="0070C0"/>
              </a:buClr>
              <a:buSzPct val="80000"/>
              <a:buFont typeface="Wingdings" pitchFamily="2" charset="2"/>
              <a:buChar char="u"/>
            </a:pPr>
            <a:r>
              <a:rPr lang="en-US" sz="1600" b="1" dirty="0">
                <a:solidFill>
                  <a:schemeClr val="tx1"/>
                </a:solidFill>
              </a:rPr>
              <a:t>float</a:t>
            </a:r>
          </a:p>
          <a:p>
            <a:pPr marL="342900" indent="-342900" algn="l">
              <a:buClr>
                <a:srgbClr val="0070C0"/>
              </a:buClr>
              <a:buSzPct val="80000"/>
              <a:buFont typeface="Wingdings" pitchFamily="2" charset="2"/>
              <a:buChar char="u"/>
            </a:pPr>
            <a:r>
              <a:rPr lang="en-US" sz="1600" dirty="0">
                <a:solidFill>
                  <a:schemeClr val="tx1"/>
                </a:solidFill>
              </a:rPr>
              <a:t>Float data type is a single-precision 32-bit IEEE 754 floating point</a:t>
            </a:r>
          </a:p>
          <a:p>
            <a:pPr marL="342900" indent="-342900" algn="l">
              <a:buClr>
                <a:srgbClr val="0070C0"/>
              </a:buClr>
              <a:buSzPct val="80000"/>
              <a:buFont typeface="Wingdings" pitchFamily="2" charset="2"/>
              <a:buChar char="u"/>
            </a:pPr>
            <a:r>
              <a:rPr lang="en-US" sz="1600" dirty="0">
                <a:solidFill>
                  <a:schemeClr val="tx1"/>
                </a:solidFill>
              </a:rPr>
              <a:t>Float is mainly used to save memory in large arrays of floating point numbers</a:t>
            </a:r>
          </a:p>
          <a:p>
            <a:pPr marL="342900" indent="-342900" algn="l">
              <a:buClr>
                <a:srgbClr val="0070C0"/>
              </a:buClr>
              <a:buSzPct val="80000"/>
              <a:buFont typeface="Wingdings" pitchFamily="2" charset="2"/>
              <a:buChar char="u"/>
            </a:pPr>
            <a:r>
              <a:rPr lang="en-US" sz="1600" dirty="0">
                <a:solidFill>
                  <a:schemeClr val="tx1"/>
                </a:solidFill>
              </a:rPr>
              <a:t>Default value is 0.0f</a:t>
            </a:r>
          </a:p>
          <a:p>
            <a:pPr marL="342900" indent="-342900" algn="l">
              <a:buClr>
                <a:srgbClr val="0070C0"/>
              </a:buClr>
              <a:buSzPct val="80000"/>
              <a:buFont typeface="Wingdings" pitchFamily="2" charset="2"/>
              <a:buChar char="u"/>
            </a:pPr>
            <a:r>
              <a:rPr lang="en-US" sz="1600" dirty="0">
                <a:solidFill>
                  <a:schemeClr val="tx1"/>
                </a:solidFill>
              </a:rPr>
              <a:t>Float data type is never used for precise values such as currency</a:t>
            </a:r>
          </a:p>
          <a:p>
            <a:pPr marL="342900" indent="-342900" algn="l">
              <a:buClr>
                <a:srgbClr val="0070C0"/>
              </a:buClr>
              <a:buSzPct val="80000"/>
              <a:buFont typeface="Wingdings" pitchFamily="2" charset="2"/>
              <a:buChar char="u"/>
            </a:pPr>
            <a:r>
              <a:rPr lang="en-US" sz="1600" dirty="0">
                <a:solidFill>
                  <a:schemeClr val="tx1"/>
                </a:solidFill>
              </a:rPr>
              <a:t>Example: float f1 = 234.5f</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2595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double</a:t>
            </a:r>
          </a:p>
          <a:p>
            <a:pPr marL="342900" indent="-342900" algn="l">
              <a:buClr>
                <a:srgbClr val="0070C0"/>
              </a:buClr>
              <a:buSzPct val="80000"/>
              <a:buFont typeface="Wingdings" pitchFamily="2" charset="2"/>
              <a:buChar char="u"/>
            </a:pPr>
            <a:r>
              <a:rPr lang="en-US" sz="1600" dirty="0">
                <a:solidFill>
                  <a:schemeClr val="tx1"/>
                </a:solidFill>
              </a:rPr>
              <a:t>double data type is a double-precision 64-bit IEEE 754 floating point</a:t>
            </a:r>
          </a:p>
          <a:p>
            <a:pPr marL="342900" indent="-342900" algn="l">
              <a:buClr>
                <a:srgbClr val="0070C0"/>
              </a:buClr>
              <a:buSzPct val="80000"/>
              <a:buFont typeface="Wingdings" pitchFamily="2" charset="2"/>
              <a:buChar char="u"/>
            </a:pPr>
            <a:r>
              <a:rPr lang="en-US" sz="1600" dirty="0">
                <a:solidFill>
                  <a:schemeClr val="tx1"/>
                </a:solidFill>
              </a:rPr>
              <a:t>This data type is generally used as the default data type for decimal values, generally the default choice</a:t>
            </a:r>
          </a:p>
          <a:p>
            <a:pPr marL="342900" indent="-342900" algn="l">
              <a:buClr>
                <a:srgbClr val="0070C0"/>
              </a:buClr>
              <a:buSzPct val="80000"/>
              <a:buFont typeface="Wingdings" pitchFamily="2" charset="2"/>
              <a:buChar char="u"/>
            </a:pPr>
            <a:r>
              <a:rPr lang="en-US" sz="1600" dirty="0">
                <a:solidFill>
                  <a:schemeClr val="tx1"/>
                </a:solidFill>
              </a:rPr>
              <a:t>Double data type should never be used for precise values such as currency</a:t>
            </a:r>
          </a:p>
          <a:p>
            <a:pPr marL="342900" indent="-342900" algn="l">
              <a:buClr>
                <a:srgbClr val="0070C0"/>
              </a:buClr>
              <a:buSzPct val="80000"/>
              <a:buFont typeface="Wingdings" pitchFamily="2" charset="2"/>
              <a:buChar char="u"/>
            </a:pPr>
            <a:r>
              <a:rPr lang="en-US" sz="1600" dirty="0">
                <a:solidFill>
                  <a:schemeClr val="tx1"/>
                </a:solidFill>
              </a:rPr>
              <a:t>Default value is 0.0d</a:t>
            </a:r>
          </a:p>
          <a:p>
            <a:pPr marL="342900" indent="-342900" algn="l">
              <a:buClr>
                <a:srgbClr val="0070C0"/>
              </a:buClr>
              <a:buSzPct val="80000"/>
              <a:buFont typeface="Wingdings" pitchFamily="2" charset="2"/>
              <a:buChar char="u"/>
            </a:pPr>
            <a:r>
              <a:rPr lang="en-US" sz="1600" dirty="0">
                <a:solidFill>
                  <a:schemeClr val="tx1"/>
                </a:solidFill>
              </a:rPr>
              <a:t>Example: double d1 = 123.4</a:t>
            </a:r>
          </a:p>
          <a:p>
            <a:pPr marL="342900" indent="-342900" algn="l">
              <a:buClr>
                <a:srgbClr val="0070C0"/>
              </a:buClr>
              <a:buSzPct val="80000"/>
              <a:buFont typeface="Wingdings" pitchFamily="2" charset="2"/>
              <a:buChar char="u"/>
            </a:pPr>
            <a:r>
              <a:rPr lang="en-US" sz="1600" b="1" dirty="0" err="1">
                <a:solidFill>
                  <a:schemeClr val="tx1"/>
                </a:solidFill>
              </a:rPr>
              <a:t>boolean</a:t>
            </a: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err="1">
                <a:solidFill>
                  <a:schemeClr val="tx1"/>
                </a:solidFill>
              </a:rPr>
              <a:t>boolean</a:t>
            </a:r>
            <a:r>
              <a:rPr lang="en-US" sz="1600" dirty="0">
                <a:solidFill>
                  <a:schemeClr val="tx1"/>
                </a:solidFill>
              </a:rPr>
              <a:t> data type represents one bit of information</a:t>
            </a:r>
          </a:p>
          <a:p>
            <a:pPr marL="342900" indent="-342900" algn="l">
              <a:buClr>
                <a:srgbClr val="0070C0"/>
              </a:buClr>
              <a:buSzPct val="80000"/>
              <a:buFont typeface="Wingdings" pitchFamily="2" charset="2"/>
              <a:buChar char="u"/>
            </a:pPr>
            <a:r>
              <a:rPr lang="en-US" sz="1600" dirty="0">
                <a:solidFill>
                  <a:schemeClr val="tx1"/>
                </a:solidFill>
              </a:rPr>
              <a:t>There are only two possible values: true and false</a:t>
            </a:r>
          </a:p>
          <a:p>
            <a:pPr marL="342900" indent="-342900" algn="l">
              <a:buClr>
                <a:srgbClr val="0070C0"/>
              </a:buClr>
              <a:buSzPct val="80000"/>
              <a:buFont typeface="Wingdings" pitchFamily="2" charset="2"/>
              <a:buChar char="u"/>
            </a:pPr>
            <a:r>
              <a:rPr lang="en-US" sz="1600" dirty="0">
                <a:solidFill>
                  <a:schemeClr val="tx1"/>
                </a:solidFill>
              </a:rPr>
              <a:t>This data type is used for simple flags that track true/false conditions</a:t>
            </a:r>
          </a:p>
          <a:p>
            <a:pPr marL="342900" indent="-342900" algn="l">
              <a:buClr>
                <a:srgbClr val="0070C0"/>
              </a:buClr>
              <a:buSzPct val="80000"/>
              <a:buFont typeface="Wingdings" pitchFamily="2" charset="2"/>
              <a:buChar char="u"/>
            </a:pPr>
            <a:r>
              <a:rPr lang="en-US" sz="1600" dirty="0">
                <a:solidFill>
                  <a:schemeClr val="tx1"/>
                </a:solidFill>
              </a:rPr>
              <a:t>Default value is false</a:t>
            </a:r>
          </a:p>
          <a:p>
            <a:pPr marL="342900" indent="-342900" algn="l">
              <a:buClr>
                <a:srgbClr val="0070C0"/>
              </a:buClr>
              <a:buSzPct val="80000"/>
              <a:buFont typeface="Wingdings" pitchFamily="2" charset="2"/>
              <a:buChar char="u"/>
            </a:pPr>
            <a:r>
              <a:rPr lang="en-US" sz="1600" dirty="0">
                <a:solidFill>
                  <a:schemeClr val="tx1"/>
                </a:solidFill>
              </a:rPr>
              <a:t>Example: </a:t>
            </a:r>
            <a:r>
              <a:rPr lang="en-US" sz="1600" dirty="0" err="1">
                <a:solidFill>
                  <a:schemeClr val="tx1"/>
                </a:solidFill>
              </a:rPr>
              <a:t>boolean</a:t>
            </a:r>
            <a:r>
              <a:rPr lang="en-US" sz="1600" dirty="0">
                <a:solidFill>
                  <a:schemeClr val="tx1"/>
                </a:solidFill>
              </a:rPr>
              <a:t> one = true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66857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72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char</a:t>
            </a:r>
          </a:p>
          <a:p>
            <a:pPr marL="342900" indent="-342900" algn="l">
              <a:buClr>
                <a:srgbClr val="0070C0"/>
              </a:buClr>
              <a:buSzPct val="80000"/>
              <a:buFont typeface="Wingdings" pitchFamily="2" charset="2"/>
              <a:buChar char="u"/>
            </a:pPr>
            <a:r>
              <a:rPr lang="en-US" sz="1600" dirty="0">
                <a:solidFill>
                  <a:schemeClr val="tx1"/>
                </a:solidFill>
              </a:rPr>
              <a:t>char data type is a single 16-bit Unicode character</a:t>
            </a:r>
          </a:p>
          <a:p>
            <a:pPr marL="342900" indent="-342900" algn="l">
              <a:buClr>
                <a:srgbClr val="0070C0"/>
              </a:buClr>
              <a:buSzPct val="80000"/>
              <a:buFont typeface="Wingdings" pitchFamily="2" charset="2"/>
              <a:buChar char="u"/>
            </a:pPr>
            <a:r>
              <a:rPr lang="en-US" sz="1600" dirty="0">
                <a:solidFill>
                  <a:schemeClr val="tx1"/>
                </a:solidFill>
              </a:rPr>
              <a:t>Minimum value is '\u0000' (or 0)</a:t>
            </a:r>
          </a:p>
          <a:p>
            <a:pPr marL="342900" indent="-342900" algn="l">
              <a:buClr>
                <a:srgbClr val="0070C0"/>
              </a:buClr>
              <a:buSzPct val="80000"/>
              <a:buFont typeface="Wingdings" pitchFamily="2" charset="2"/>
              <a:buChar char="u"/>
            </a:pPr>
            <a:r>
              <a:rPr lang="en-US" sz="1600" dirty="0">
                <a:solidFill>
                  <a:schemeClr val="tx1"/>
                </a:solidFill>
              </a:rPr>
              <a:t>Maximum value is '\</a:t>
            </a:r>
            <a:r>
              <a:rPr lang="en-US" sz="1600" dirty="0" err="1">
                <a:solidFill>
                  <a:schemeClr val="tx1"/>
                </a:solidFill>
              </a:rPr>
              <a:t>uffff</a:t>
            </a:r>
            <a:r>
              <a:rPr lang="en-US" sz="1600" dirty="0">
                <a:solidFill>
                  <a:schemeClr val="tx1"/>
                </a:solidFill>
              </a:rPr>
              <a:t>' (or 65,535 inclusive)</a:t>
            </a:r>
          </a:p>
          <a:p>
            <a:pPr marL="342900" indent="-342900" algn="l">
              <a:buClr>
                <a:srgbClr val="0070C0"/>
              </a:buClr>
              <a:buSzPct val="80000"/>
              <a:buFont typeface="Wingdings" pitchFamily="2" charset="2"/>
              <a:buChar char="u"/>
            </a:pPr>
            <a:r>
              <a:rPr lang="en-US" sz="1600" dirty="0">
                <a:solidFill>
                  <a:schemeClr val="tx1"/>
                </a:solidFill>
              </a:rPr>
              <a:t>Char data type is used to store any character</a:t>
            </a:r>
          </a:p>
          <a:p>
            <a:pPr marL="342900" indent="-342900" algn="l">
              <a:buClr>
                <a:srgbClr val="0070C0"/>
              </a:buClr>
              <a:buSzPct val="80000"/>
              <a:buFont typeface="Wingdings" pitchFamily="2" charset="2"/>
              <a:buChar char="u"/>
            </a:pPr>
            <a:r>
              <a:rPr lang="en-US" sz="1600" dirty="0">
                <a:solidFill>
                  <a:schemeClr val="tx1"/>
                </a:solidFill>
              </a:rPr>
              <a:t>Example: char </a:t>
            </a:r>
            <a:r>
              <a:rPr lang="en-US" sz="1600" dirty="0" err="1">
                <a:solidFill>
                  <a:schemeClr val="tx1"/>
                </a:solidFill>
              </a:rPr>
              <a:t>letterA</a:t>
            </a:r>
            <a:r>
              <a:rPr lang="en-US" sz="1600" dirty="0">
                <a:solidFill>
                  <a:schemeClr val="tx1"/>
                </a:solidFill>
              </a:rPr>
              <a:t> = 'A'</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98482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Reference Datatypes</a:t>
            </a:r>
          </a:p>
          <a:p>
            <a:pPr marL="342900" indent="-342900" algn="l">
              <a:buClr>
                <a:srgbClr val="0070C0"/>
              </a:buClr>
              <a:buSzPct val="80000"/>
              <a:buFont typeface="Wingdings" pitchFamily="2" charset="2"/>
              <a:buChar char="u"/>
            </a:pPr>
            <a:r>
              <a:rPr lang="en-US" sz="1600" dirty="0">
                <a:solidFill>
                  <a:schemeClr val="tx1"/>
                </a:solidFill>
              </a:rPr>
              <a:t>Reference variables are created using defined constructors of the classes. They are used to access objects. These variables are declared to be of a specific type that cannot be changed. For example, Employee, Puppy, etc.</a:t>
            </a:r>
          </a:p>
          <a:p>
            <a:pPr marL="342900" indent="-342900" algn="l">
              <a:buClr>
                <a:srgbClr val="0070C0"/>
              </a:buClr>
              <a:buSzPct val="80000"/>
              <a:buFont typeface="Wingdings" pitchFamily="2" charset="2"/>
              <a:buChar char="u"/>
            </a:pPr>
            <a:r>
              <a:rPr lang="en-US" sz="1600" dirty="0">
                <a:solidFill>
                  <a:schemeClr val="tx1"/>
                </a:solidFill>
              </a:rPr>
              <a:t>Class objects and various type of array variables come under reference datatype.</a:t>
            </a:r>
          </a:p>
          <a:p>
            <a:pPr marL="342900" indent="-342900" algn="l">
              <a:buClr>
                <a:srgbClr val="0070C0"/>
              </a:buClr>
              <a:buSzPct val="80000"/>
              <a:buFont typeface="Wingdings" pitchFamily="2" charset="2"/>
              <a:buChar char="u"/>
            </a:pPr>
            <a:r>
              <a:rPr lang="en-US" sz="1600" dirty="0">
                <a:solidFill>
                  <a:schemeClr val="tx1"/>
                </a:solidFill>
              </a:rPr>
              <a:t>Default value of any reference variable is null.</a:t>
            </a:r>
          </a:p>
          <a:p>
            <a:pPr marL="342900" indent="-342900" algn="l">
              <a:buClr>
                <a:srgbClr val="0070C0"/>
              </a:buClr>
              <a:buSzPct val="80000"/>
              <a:buFont typeface="Wingdings" pitchFamily="2" charset="2"/>
              <a:buChar char="u"/>
            </a:pPr>
            <a:r>
              <a:rPr lang="en-US" sz="1600" dirty="0">
                <a:solidFill>
                  <a:schemeClr val="tx1"/>
                </a:solidFill>
              </a:rPr>
              <a:t>A reference variable can be used to refer any object of the declared type or any compatible type.</a:t>
            </a:r>
          </a:p>
          <a:p>
            <a:pPr marL="342900" indent="-342900" algn="l">
              <a:buClr>
                <a:srgbClr val="0070C0"/>
              </a:buClr>
              <a:buSzPct val="80000"/>
              <a:buFont typeface="Wingdings" pitchFamily="2" charset="2"/>
              <a:buChar char="u"/>
            </a:pPr>
            <a:r>
              <a:rPr lang="en-US" sz="1600" dirty="0">
                <a:solidFill>
                  <a:schemeClr val="tx1"/>
                </a:solidFill>
              </a:rPr>
              <a:t>Example: Animal </a:t>
            </a:r>
            <a:r>
              <a:rPr lang="en-US" sz="1600" dirty="0" err="1">
                <a:solidFill>
                  <a:schemeClr val="tx1"/>
                </a:solidFill>
              </a:rPr>
              <a:t>animal</a:t>
            </a:r>
            <a:r>
              <a:rPr lang="en-US" sz="1600" dirty="0">
                <a:solidFill>
                  <a:schemeClr val="tx1"/>
                </a:solidFill>
              </a:rPr>
              <a:t> = new Animal("giraffe");</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72464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24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Java Literals</a:t>
            </a:r>
          </a:p>
          <a:p>
            <a:pPr marL="342900" indent="-342900" algn="l">
              <a:buClr>
                <a:srgbClr val="0070C0"/>
              </a:buClr>
              <a:buSzPct val="80000"/>
              <a:buFont typeface="Wingdings" pitchFamily="2" charset="2"/>
              <a:buChar char="u"/>
            </a:pPr>
            <a:r>
              <a:rPr lang="en-US" sz="1600" dirty="0">
                <a:solidFill>
                  <a:schemeClr val="tx1"/>
                </a:solidFill>
              </a:rPr>
              <a:t>A literal is a source code representation of a fixed value. They are represented directly in the code without any computation.</a:t>
            </a:r>
          </a:p>
          <a:p>
            <a:pPr marL="342900" indent="-342900" algn="l">
              <a:buClr>
                <a:srgbClr val="0070C0"/>
              </a:buClr>
              <a:buSzPct val="80000"/>
              <a:buFont typeface="Wingdings" pitchFamily="2" charset="2"/>
              <a:buChar char="u"/>
            </a:pPr>
            <a:r>
              <a:rPr lang="en-US" sz="1600" dirty="0">
                <a:solidFill>
                  <a:schemeClr val="tx1"/>
                </a:solidFill>
              </a:rPr>
              <a:t>Literals can be assigned to any primitive type variable. For example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7" name="副標題 2">
            <a:extLst>
              <a:ext uri="{FF2B5EF4-FFF2-40B4-BE49-F238E27FC236}">
                <a16:creationId xmlns:a16="http://schemas.microsoft.com/office/drawing/2014/main" id="{6D3C0029-A931-439E-94E6-885314899FA3}"/>
              </a:ext>
            </a:extLst>
          </p:cNvPr>
          <p:cNvSpPr txBox="1">
            <a:spLocks/>
          </p:cNvSpPr>
          <p:nvPr/>
        </p:nvSpPr>
        <p:spPr>
          <a:xfrm>
            <a:off x="1187624" y="2636911"/>
            <a:ext cx="6552728" cy="612069"/>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altLang="en-US" sz="1600" dirty="0">
                <a:solidFill>
                  <a:srgbClr val="000088"/>
                </a:solidFill>
                <a:latin typeface="Menlo"/>
              </a:rPr>
              <a:t>byte</a:t>
            </a:r>
            <a:r>
              <a:rPr lang="en-US" altLang="en-US" sz="1600" dirty="0">
                <a:solidFill>
                  <a:srgbClr val="313131"/>
                </a:solidFill>
                <a:latin typeface="Menlo"/>
              </a:rPr>
              <a:t> a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6666"/>
                </a:solidFill>
                <a:latin typeface="Menlo"/>
              </a:rPr>
              <a:t>68</a:t>
            </a:r>
            <a:r>
              <a:rPr lang="en-US" altLang="en-US" sz="1600" dirty="0">
                <a:solidFill>
                  <a:srgbClr val="666600"/>
                </a:solidFill>
                <a:latin typeface="Menlo"/>
              </a:rPr>
              <a:t>;</a:t>
            </a:r>
            <a:r>
              <a:rPr lang="en-US" altLang="en-US" sz="1600" dirty="0">
                <a:solidFill>
                  <a:srgbClr val="313131"/>
                </a:solidFill>
                <a:latin typeface="Menlo"/>
              </a:rPr>
              <a:t> </a:t>
            </a:r>
          </a:p>
          <a:p>
            <a:pPr algn="l">
              <a:buClr>
                <a:srgbClr val="0070C0"/>
              </a:buClr>
              <a:buSzPct val="80000"/>
            </a:pPr>
            <a:r>
              <a:rPr lang="en-US" altLang="en-US" sz="1600" dirty="0">
                <a:solidFill>
                  <a:srgbClr val="000088"/>
                </a:solidFill>
                <a:latin typeface="Menlo"/>
              </a:rPr>
              <a:t>char</a:t>
            </a:r>
            <a:r>
              <a:rPr lang="en-US" altLang="en-US" sz="1600" dirty="0">
                <a:solidFill>
                  <a:srgbClr val="313131"/>
                </a:solidFill>
                <a:latin typeface="Menlo"/>
              </a:rPr>
              <a:t> a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'A'</a:t>
            </a:r>
            <a:r>
              <a:rPr lang="en-US" altLang="en-US" sz="1600" dirty="0">
                <a:solidFill>
                  <a:srgbClr val="666600"/>
                </a:solidFill>
                <a:latin typeface="Menlo"/>
              </a:rPr>
              <a:t>;</a:t>
            </a:r>
            <a:r>
              <a:rPr lang="en-US" altLang="en-US" sz="800" dirty="0">
                <a:solidFill>
                  <a:schemeClr val="tx1"/>
                </a:solidFill>
              </a:rPr>
              <a:t> </a:t>
            </a:r>
            <a:endParaRPr lang="en-US" altLang="en-US" sz="4000" dirty="0">
              <a:solidFill>
                <a:schemeClr val="tx1"/>
              </a:solidFill>
              <a:latin typeface="Arial" panose="020B0604020202020204" pitchFamily="34" charset="0"/>
            </a:endParaRPr>
          </a:p>
          <a:p>
            <a:pPr algn="l">
              <a:buClr>
                <a:srgbClr val="0070C0"/>
              </a:buClr>
              <a:buSzPct val="80000"/>
            </a:pPr>
            <a:endParaRPr lang="en-US" sz="1600" dirty="0">
              <a:solidFill>
                <a:schemeClr val="tx1"/>
              </a:solidFill>
            </a:endParaRPr>
          </a:p>
        </p:txBody>
      </p:sp>
      <p:sp>
        <p:nvSpPr>
          <p:cNvPr id="9" name="副標題 2">
            <a:extLst>
              <a:ext uri="{FF2B5EF4-FFF2-40B4-BE49-F238E27FC236}">
                <a16:creationId xmlns:a16="http://schemas.microsoft.com/office/drawing/2014/main" id="{9FF0E926-55A1-4552-B37E-CEF05A8BF555}"/>
              </a:ext>
            </a:extLst>
          </p:cNvPr>
          <p:cNvSpPr txBox="1">
            <a:spLocks/>
          </p:cNvSpPr>
          <p:nvPr/>
        </p:nvSpPr>
        <p:spPr>
          <a:xfrm>
            <a:off x="467544" y="3392995"/>
            <a:ext cx="8352928" cy="122413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byte, int, long, and short can be expressed in decimal(base 10), hexadecimal(base 16) or octal(base 8) number systems as well.</a:t>
            </a:r>
          </a:p>
          <a:p>
            <a:pPr marL="342900" indent="-342900" algn="l">
              <a:buClr>
                <a:srgbClr val="0070C0"/>
              </a:buClr>
              <a:buSzPct val="80000"/>
              <a:buFont typeface="Wingdings" pitchFamily="2" charset="2"/>
              <a:buChar char="u"/>
            </a:pPr>
            <a:r>
              <a:rPr lang="en-US" sz="1600" dirty="0">
                <a:solidFill>
                  <a:schemeClr val="tx1"/>
                </a:solidFill>
              </a:rPr>
              <a:t>Prefix 0 is used to indicate octal, and prefix 0x indicates hexadecimal when using these number systems for literals. For example </a:t>
            </a:r>
          </a:p>
        </p:txBody>
      </p:sp>
      <p:sp>
        <p:nvSpPr>
          <p:cNvPr id="10" name="副標題 2">
            <a:extLst>
              <a:ext uri="{FF2B5EF4-FFF2-40B4-BE49-F238E27FC236}">
                <a16:creationId xmlns:a16="http://schemas.microsoft.com/office/drawing/2014/main" id="{891489C8-2C3B-402C-B010-350F5FFC7A7A}"/>
              </a:ext>
            </a:extLst>
          </p:cNvPr>
          <p:cNvSpPr txBox="1">
            <a:spLocks/>
          </p:cNvSpPr>
          <p:nvPr/>
        </p:nvSpPr>
        <p:spPr>
          <a:xfrm>
            <a:off x="1187624" y="4761147"/>
            <a:ext cx="6552728" cy="828094"/>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000088"/>
                </a:solidFill>
                <a:latin typeface="Menlo"/>
              </a:rPr>
              <a:t>int</a:t>
            </a:r>
            <a:r>
              <a:rPr lang="en-US" altLang="en-US" sz="1600" dirty="0">
                <a:solidFill>
                  <a:srgbClr val="313131"/>
                </a:solidFill>
                <a:latin typeface="Menlo"/>
              </a:rPr>
              <a:t> </a:t>
            </a:r>
            <a:r>
              <a:rPr lang="en-US" altLang="en-US" sz="1600" dirty="0">
                <a:solidFill>
                  <a:srgbClr val="000088"/>
                </a:solidFill>
                <a:latin typeface="Menlo"/>
              </a:rPr>
              <a:t>decimal</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6666"/>
                </a:solidFill>
                <a:latin typeface="Menlo"/>
              </a:rPr>
              <a:t>100</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int</a:t>
            </a:r>
            <a:r>
              <a:rPr lang="en-US" altLang="en-US" sz="1600" dirty="0">
                <a:solidFill>
                  <a:srgbClr val="313131"/>
                </a:solidFill>
                <a:latin typeface="Menlo"/>
              </a:rPr>
              <a:t> octal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6666"/>
                </a:solidFill>
                <a:latin typeface="Menlo"/>
              </a:rPr>
              <a:t>0144</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int</a:t>
            </a:r>
            <a:r>
              <a:rPr lang="en-US" altLang="en-US" sz="1600" dirty="0">
                <a:solidFill>
                  <a:srgbClr val="313131"/>
                </a:solidFill>
                <a:latin typeface="Menlo"/>
              </a:rPr>
              <a:t> </a:t>
            </a:r>
            <a:r>
              <a:rPr lang="en-US" altLang="en-US" sz="1600" dirty="0" err="1">
                <a:solidFill>
                  <a:srgbClr val="313131"/>
                </a:solidFill>
                <a:latin typeface="Menlo"/>
              </a:rPr>
              <a:t>hexa</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6666"/>
                </a:solidFill>
                <a:latin typeface="Menlo"/>
              </a:rPr>
              <a:t>0x64</a:t>
            </a:r>
            <a:r>
              <a:rPr lang="en-US" altLang="en-US" sz="1600" dirty="0">
                <a:solidFill>
                  <a:srgbClr val="666600"/>
                </a:solidFill>
                <a:latin typeface="Menlo"/>
              </a:rPr>
              <a:t>;</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11" name="Rectangle 2">
            <a:extLst>
              <a:ext uri="{FF2B5EF4-FFF2-40B4-BE49-F238E27FC236}">
                <a16:creationId xmlns:a16="http://schemas.microsoft.com/office/drawing/2014/main" id="{10BC846C-CD69-4016-98D9-82E685D8B6C2}"/>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839291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1217</Words>
  <Application>Microsoft Office PowerPoint</Application>
  <PresentationFormat>On-screen Show (4:3)</PresentationFormat>
  <Paragraphs>167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Menlo</vt:lpstr>
      <vt:lpstr>Wingdings</vt:lpstr>
      <vt:lpstr>Office 佈景主題</vt:lpstr>
      <vt:lpstr>7 Data Type</vt:lpstr>
      <vt:lpstr>7 Data Type</vt:lpstr>
      <vt:lpstr>7 Data Type</vt:lpstr>
      <vt:lpstr>7 Data Type</vt:lpstr>
      <vt:lpstr>7 Data Type</vt:lpstr>
      <vt:lpstr>7 Data Type</vt:lpstr>
      <vt:lpstr>7 Data Type</vt:lpstr>
      <vt:lpstr>7 Data Type</vt:lpstr>
      <vt:lpstr>7 Data Type</vt:lpstr>
      <vt:lpstr>7 Data Type</vt:lpstr>
      <vt:lpstr>7 Data Type</vt:lpstr>
      <vt:lpstr>7.1 Default Constructor</vt:lpstr>
      <vt:lpstr>7.1 Default Constructor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193</cp:revision>
  <dcterms:created xsi:type="dcterms:W3CDTF">2018-09-28T16:40:41Z</dcterms:created>
  <dcterms:modified xsi:type="dcterms:W3CDTF">2019-01-22T05:35:48Z</dcterms:modified>
</cp:coreProperties>
</file>