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3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Method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Java method is a collection of statements that are grouped together to perform an operation. When you call the </a:t>
            </a:r>
            <a:r>
              <a:rPr lang="en-US" sz="1600" dirty="0" err="1">
                <a:solidFill>
                  <a:schemeClr val="tx1"/>
                </a:solidFill>
              </a:rPr>
              <a:t>System.out.</a:t>
            </a:r>
            <a:r>
              <a:rPr lang="en-US" sz="1600" b="1" dirty="0" err="1">
                <a:solidFill>
                  <a:schemeClr val="tx1"/>
                </a:solidFill>
              </a:rPr>
              <a:t>println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 method, for example, the system actually executes several statements in order to display a message on the console.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 you will learn how to create your own methods with or without return values, invoke a method with or without parameters, and apply method abstraction in the program design.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Creating Method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Considering the following example to explain the syntax of a method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Syntax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26B817CB-7023-4DB8-B6D6-9BF02C565A88}"/>
              </a:ext>
            </a:extLst>
          </p:cNvPr>
          <p:cNvSpPr txBox="1">
            <a:spLocks/>
          </p:cNvSpPr>
          <p:nvPr/>
        </p:nvSpPr>
        <p:spPr>
          <a:xfrm>
            <a:off x="1117973" y="2336389"/>
            <a:ext cx="6480720" cy="936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public static int 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methodName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(int a, int b) {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   // body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}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F6991E5-91B7-4DB2-8832-CE0944A64AA1}"/>
              </a:ext>
            </a:extLst>
          </p:cNvPr>
          <p:cNvSpPr txBox="1">
            <a:spLocks/>
          </p:cNvSpPr>
          <p:nvPr/>
        </p:nvSpPr>
        <p:spPr>
          <a:xfrm>
            <a:off x="539552" y="3429000"/>
            <a:ext cx="8352928" cy="19442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Here,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public static</a:t>
            </a:r>
            <a:r>
              <a:rPr lang="en-US" sz="1600" dirty="0">
                <a:solidFill>
                  <a:schemeClr val="tx1"/>
                </a:solidFill>
              </a:rPr>
              <a:t> − modifier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 − return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methodName</a:t>
            </a:r>
            <a:r>
              <a:rPr lang="en-US" sz="1600" dirty="0">
                <a:solidFill>
                  <a:schemeClr val="tx1"/>
                </a:solidFill>
              </a:rPr>
              <a:t> − name of the method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a, b</a:t>
            </a:r>
            <a:r>
              <a:rPr lang="en-US" sz="1600" dirty="0">
                <a:solidFill>
                  <a:schemeClr val="tx1"/>
                </a:solidFill>
              </a:rPr>
              <a:t> − formal parameters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int a, int b</a:t>
            </a:r>
            <a:r>
              <a:rPr lang="en-US" sz="1600" dirty="0">
                <a:solidFill>
                  <a:schemeClr val="tx1"/>
                </a:solidFill>
              </a:rPr>
              <a:t> − list of parameters</a:t>
            </a:r>
          </a:p>
        </p:txBody>
      </p:sp>
    </p:spTree>
    <p:extLst>
      <p:ext uri="{BB962C8B-B14F-4D97-AF65-F5344CB8AC3E}">
        <p14:creationId xmlns:p14="http://schemas.microsoft.com/office/powerpoint/2010/main" val="13271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Example: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1F850B-9401-4B59-8F8E-AC01F1C5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86112"/>
            <a:ext cx="6429375" cy="3838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9732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Example: Method Overloading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1B387-F0F0-4DE0-A735-8CB7A81D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64803"/>
            <a:ext cx="5924947" cy="43938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3577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15084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</a:t>
            </a:r>
            <a:r>
              <a:rPr lang="en-US" sz="1600" dirty="0">
                <a:solidFill>
                  <a:schemeClr val="tx1"/>
                </a:solidFill>
              </a:rPr>
              <a:t> is a keyword in Java which is used as a reference to the object of the current class, with in an instance method or a constructor. Using </a:t>
            </a:r>
            <a:r>
              <a:rPr lang="en-US" sz="1600" i="1" dirty="0">
                <a:solidFill>
                  <a:schemeClr val="tx1"/>
                </a:solidFill>
              </a:rPr>
              <a:t>this</a:t>
            </a:r>
            <a:r>
              <a:rPr lang="en-US" sz="1600" dirty="0">
                <a:solidFill>
                  <a:schemeClr val="tx1"/>
                </a:solidFill>
              </a:rPr>
              <a:t> you can refer the members of a class such as constructors, variables and methods.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Note</a:t>
            </a:r>
            <a:r>
              <a:rPr lang="en-US" sz="1600" dirty="0">
                <a:solidFill>
                  <a:schemeClr val="tx1"/>
                </a:solidFill>
              </a:rPr>
              <a:t> − The keyword </a:t>
            </a:r>
            <a:r>
              <a:rPr lang="en-US" sz="1600" i="1" dirty="0">
                <a:solidFill>
                  <a:schemeClr val="tx1"/>
                </a:solidFill>
              </a:rPr>
              <a:t>this</a:t>
            </a:r>
            <a:r>
              <a:rPr lang="en-US" sz="1600" dirty="0">
                <a:solidFill>
                  <a:schemeClr val="tx1"/>
                </a:solidFill>
              </a:rPr>
              <a:t> is used only within instance methods or constructors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074" name="Picture 2" descr="This">
            <a:extLst>
              <a:ext uri="{FF2B5EF4-FFF2-40B4-BE49-F238E27FC236}">
                <a16:creationId xmlns:a16="http://schemas.microsoft.com/office/drawing/2014/main" id="{7AD2797A-0F22-42EC-B976-54348F2D2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09997"/>
            <a:ext cx="3457575" cy="13906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03BF8256-98E9-4DD9-8877-DBEF7355C349}"/>
              </a:ext>
            </a:extLst>
          </p:cNvPr>
          <p:cNvSpPr txBox="1">
            <a:spLocks/>
          </p:cNvSpPr>
          <p:nvPr/>
        </p:nvSpPr>
        <p:spPr>
          <a:xfrm>
            <a:off x="467544" y="4433401"/>
            <a:ext cx="5328592" cy="8678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general, the keyword </a:t>
            </a:r>
            <a:r>
              <a:rPr lang="en-US" sz="1600" i="1" dirty="0">
                <a:solidFill>
                  <a:schemeClr val="tx1"/>
                </a:solidFill>
              </a:rPr>
              <a:t>this</a:t>
            </a:r>
            <a:r>
              <a:rPr lang="en-US" sz="1600" dirty="0">
                <a:solidFill>
                  <a:schemeClr val="tx1"/>
                </a:solidFill>
              </a:rPr>
              <a:t> is used to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Differentiate the instance variables from local variables if they have same names, within a constructor or a method.</a:t>
            </a: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FFA39FE3-3DAB-4B4B-A286-7E2CB9C3A113}"/>
              </a:ext>
            </a:extLst>
          </p:cNvPr>
          <p:cNvSpPr txBox="1">
            <a:spLocks/>
          </p:cNvSpPr>
          <p:nvPr/>
        </p:nvSpPr>
        <p:spPr>
          <a:xfrm>
            <a:off x="6012160" y="4467961"/>
            <a:ext cx="2265263" cy="1494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Menlo"/>
              </a:rPr>
              <a:t>class Student { </a:t>
            </a:r>
            <a:br>
              <a:rPr lang="en-US" altLang="en-US" sz="1600" dirty="0">
                <a:solidFill>
                  <a:schemeClr val="tx1"/>
                </a:solidFill>
                <a:latin typeface="Menlo"/>
              </a:rPr>
            </a:br>
            <a:r>
              <a:rPr lang="en-US" altLang="en-US" sz="1600" dirty="0">
                <a:solidFill>
                  <a:schemeClr val="tx1"/>
                </a:solidFill>
                <a:latin typeface="Menlo"/>
              </a:rPr>
              <a:t>    int age;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Menlo"/>
              </a:rPr>
              <a:t>    Student(int age) { </a:t>
            </a:r>
            <a:br>
              <a:rPr lang="en-US" altLang="en-US" sz="1600" dirty="0">
                <a:solidFill>
                  <a:schemeClr val="tx1"/>
                </a:solidFill>
                <a:latin typeface="Menlo"/>
              </a:rPr>
            </a:br>
            <a:r>
              <a:rPr lang="en-US" altLang="en-US" sz="1600" dirty="0">
                <a:solidFill>
                  <a:schemeClr val="tx1"/>
                </a:solidFill>
                <a:latin typeface="Menlo"/>
              </a:rPr>
              <a:t>        </a:t>
            </a:r>
            <a:r>
              <a:rPr lang="en-US" altLang="en-US" sz="1600" dirty="0" err="1">
                <a:solidFill>
                  <a:schemeClr val="tx1"/>
                </a:solidFill>
                <a:latin typeface="Menlo"/>
              </a:rPr>
              <a:t>this.age</a:t>
            </a:r>
            <a:r>
              <a:rPr lang="en-US" altLang="en-US" sz="1600" dirty="0">
                <a:solidFill>
                  <a:schemeClr val="tx1"/>
                </a:solidFill>
                <a:latin typeface="Menlo"/>
              </a:rPr>
              <a:t> = age;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Menlo"/>
              </a:rPr>
              <a:t>   }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Menlo"/>
              </a:rPr>
              <a:t>}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4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096344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913708-D85F-4FF3-B0C3-2021A282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292" y="1268760"/>
            <a:ext cx="4669420" cy="5373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5703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Call one type of constructor (parametrized constructor or default) from other in a class. It is known as explicit constructor invocation.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FFA39FE3-3DAB-4B4B-A286-7E2CB9C3A113}"/>
              </a:ext>
            </a:extLst>
          </p:cNvPr>
          <p:cNvSpPr txBox="1">
            <a:spLocks/>
          </p:cNvSpPr>
          <p:nvPr/>
        </p:nvSpPr>
        <p:spPr>
          <a:xfrm>
            <a:off x="2411760" y="2204864"/>
            <a:ext cx="2843336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88"/>
                </a:solidFill>
                <a:latin typeface="Menlo"/>
              </a:rPr>
              <a:t>class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600" dirty="0">
                <a:solidFill>
                  <a:srgbClr val="7F0055"/>
                </a:solidFill>
                <a:latin typeface="Menlo"/>
              </a:rPr>
              <a:t>Student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{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    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600" dirty="0">
                <a:solidFill>
                  <a:srgbClr val="000088"/>
                </a:solidFill>
                <a:latin typeface="Menlo"/>
              </a:rPr>
              <a:t>int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age;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   </a:t>
            </a:r>
            <a:r>
              <a:rPr lang="en-US" altLang="en-US" sz="1600" dirty="0">
                <a:solidFill>
                  <a:srgbClr val="7F0055"/>
                </a:solidFill>
                <a:latin typeface="Menlo"/>
              </a:rPr>
              <a:t>Student</a:t>
            </a: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()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    </a:t>
            </a:r>
            <a:r>
              <a:rPr lang="en-US" altLang="en-US" sz="1600" dirty="0">
                <a:solidFill>
                  <a:srgbClr val="000088"/>
                </a:solidFill>
                <a:latin typeface="Menlo"/>
              </a:rPr>
              <a:t>this</a:t>
            </a: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sz="1600" dirty="0">
                <a:solidFill>
                  <a:srgbClr val="006666"/>
                </a:solidFill>
                <a:latin typeface="Menlo"/>
              </a:rPr>
              <a:t>20</a:t>
            </a: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);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   </a:t>
            </a: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}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   </a:t>
            </a:r>
            <a:r>
              <a:rPr lang="en-US" altLang="en-US" sz="1600" dirty="0">
                <a:solidFill>
                  <a:srgbClr val="7F0055"/>
                </a:solidFill>
                <a:latin typeface="Menlo"/>
              </a:rPr>
              <a:t>Student</a:t>
            </a: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sz="1600" dirty="0">
                <a:solidFill>
                  <a:srgbClr val="000088"/>
                </a:solidFill>
                <a:latin typeface="Menlo"/>
              </a:rPr>
              <a:t>int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age</a:t>
            </a: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)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        </a:t>
            </a:r>
            <a:r>
              <a:rPr lang="en-US" altLang="en-US" sz="1600" dirty="0" err="1">
                <a:solidFill>
                  <a:srgbClr val="000088"/>
                </a:solidFill>
                <a:latin typeface="Menlo"/>
              </a:rPr>
              <a:t>this</a:t>
            </a:r>
            <a:r>
              <a:rPr lang="en-US" altLang="en-US" sz="1600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US" altLang="en-US" sz="1600" dirty="0" err="1">
                <a:solidFill>
                  <a:srgbClr val="313131"/>
                </a:solidFill>
                <a:latin typeface="Menlo"/>
              </a:rPr>
              <a:t>age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age</a:t>
            </a: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   </a:t>
            </a: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}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}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7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282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Menlo</vt:lpstr>
      <vt:lpstr>Wingdings</vt:lpstr>
      <vt:lpstr>Office 佈景主題</vt:lpstr>
      <vt:lpstr>19 Method</vt:lpstr>
      <vt:lpstr>19 Method</vt:lpstr>
      <vt:lpstr>19 Method</vt:lpstr>
      <vt:lpstr>19 Method</vt:lpstr>
      <vt:lpstr>19 Method</vt:lpstr>
      <vt:lpstr>19 Method</vt:lpstr>
      <vt:lpstr>19 Method</vt:lpstr>
      <vt:lpstr>19 Method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311</cp:revision>
  <dcterms:created xsi:type="dcterms:W3CDTF">2018-09-28T16:40:41Z</dcterms:created>
  <dcterms:modified xsi:type="dcterms:W3CDTF">2019-01-23T01:20:39Z</dcterms:modified>
</cp:coreProperties>
</file>