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0" r:id="rId3"/>
    <p:sldId id="265" r:id="rId4"/>
    <p:sldId id="261" r:id="rId5"/>
    <p:sldId id="269" r:id="rId6"/>
    <p:sldId id="263" r:id="rId7"/>
    <p:sldId id="262" r:id="rId8"/>
    <p:sldId id="264" r:id="rId9"/>
    <p:sldId id="266" r:id="rId10"/>
    <p:sldId id="267" r:id="rId11"/>
    <p:sldId id="270" r:id="rId12"/>
    <p:sldId id="268" r:id="rId13"/>
    <p:sldId id="271" r:id="rId14"/>
    <p:sldId id="272" r:id="rId15"/>
    <p:sldId id="273" r:id="rId16"/>
    <p:sldId id="275" r:id="rId17"/>
    <p:sldId id="274" r:id="rId18"/>
    <p:sldId id="276" r:id="rId19"/>
    <p:sldId id="277" r:id="rId20"/>
    <p:sldId id="278" r:id="rId21"/>
    <p:sldId id="279" r:id="rId22"/>
    <p:sldId id="280" r:id="rId23"/>
    <p:sldId id="281" r:id="rId24"/>
    <p:sldId id="282" r:id="rId25"/>
    <p:sldId id="259" r:id="rId2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34" y="1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 File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20.2 Character Stream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Character Streams (1)</a:t>
            </a:r>
          </a:p>
          <a:p>
            <a:pPr marL="342900" indent="-342900" algn="l">
              <a:buClr>
                <a:srgbClr val="0070C0"/>
              </a:buClr>
              <a:buSzPct val="80000"/>
              <a:buFont typeface="Wingdings" pitchFamily="2" charset="2"/>
              <a:buChar char="u"/>
            </a:pPr>
            <a:r>
              <a:rPr lang="en-US" sz="1600" dirty="0">
                <a:solidFill>
                  <a:schemeClr val="tx1"/>
                </a:solidFill>
              </a:rPr>
              <a:t>Java </a:t>
            </a:r>
            <a:r>
              <a:rPr lang="en-US" sz="1600" b="1" dirty="0">
                <a:solidFill>
                  <a:schemeClr val="tx1"/>
                </a:solidFill>
              </a:rPr>
              <a:t>Byte</a:t>
            </a:r>
            <a:r>
              <a:rPr lang="en-US" sz="1600" dirty="0">
                <a:solidFill>
                  <a:schemeClr val="tx1"/>
                </a:solidFill>
              </a:rPr>
              <a:t> streams are used to perform input and output of 8-bit bytes, whereas Java </a:t>
            </a:r>
            <a:r>
              <a:rPr lang="en-US" sz="1600" b="1" dirty="0">
                <a:solidFill>
                  <a:schemeClr val="tx1"/>
                </a:solidFill>
              </a:rPr>
              <a:t>Character </a:t>
            </a:r>
            <a:r>
              <a:rPr lang="en-US" sz="1600" dirty="0">
                <a:solidFill>
                  <a:schemeClr val="tx1"/>
                </a:solidFill>
              </a:rPr>
              <a:t>streams are used to perform input and output for 16-bit </a:t>
            </a:r>
            <a:r>
              <a:rPr lang="en-US" sz="1600" dirty="0" err="1">
                <a:solidFill>
                  <a:schemeClr val="tx1"/>
                </a:solidFill>
              </a:rPr>
              <a:t>unicode</a:t>
            </a:r>
            <a:r>
              <a:rPr lang="en-US" sz="1600" dirty="0">
                <a:solidFill>
                  <a:schemeClr val="tx1"/>
                </a:solidFill>
              </a:rPr>
              <a:t>. </a:t>
            </a:r>
          </a:p>
          <a:p>
            <a:pPr marL="342900" indent="-342900" algn="l">
              <a:buClr>
                <a:srgbClr val="0070C0"/>
              </a:buClr>
              <a:buSzPct val="80000"/>
              <a:buFont typeface="Wingdings" pitchFamily="2" charset="2"/>
              <a:buChar char="u"/>
            </a:pPr>
            <a:r>
              <a:rPr lang="en-US" sz="1600" dirty="0">
                <a:solidFill>
                  <a:schemeClr val="tx1"/>
                </a:solidFill>
              </a:rPr>
              <a:t>Though there are many classes related to character streams but the most frequently used classes are, </a:t>
            </a:r>
            <a:r>
              <a:rPr lang="en-US" sz="1600" b="1" dirty="0" err="1">
                <a:solidFill>
                  <a:schemeClr val="tx1"/>
                </a:solidFill>
              </a:rPr>
              <a:t>FileReader</a:t>
            </a:r>
            <a:r>
              <a:rPr lang="en-US" sz="1600" dirty="0">
                <a:solidFill>
                  <a:schemeClr val="tx1"/>
                </a:solidFill>
              </a:rPr>
              <a:t> and </a:t>
            </a:r>
            <a:r>
              <a:rPr lang="en-US" sz="1600" b="1" dirty="0" err="1">
                <a:solidFill>
                  <a:schemeClr val="tx1"/>
                </a:solidFill>
              </a:rPr>
              <a:t>FileWriter</a:t>
            </a:r>
            <a:r>
              <a:rPr lang="en-US" sz="1600" dirty="0">
                <a:solidFill>
                  <a:schemeClr val="tx1"/>
                </a:solidFill>
              </a:rPr>
              <a:t>. </a:t>
            </a:r>
          </a:p>
          <a:p>
            <a:pPr marL="342900" indent="-342900" algn="l">
              <a:buClr>
                <a:srgbClr val="0070C0"/>
              </a:buClr>
              <a:buSzPct val="80000"/>
              <a:buFont typeface="Wingdings" pitchFamily="2" charset="2"/>
              <a:buChar char="u"/>
            </a:pPr>
            <a:r>
              <a:rPr lang="en-US" sz="1600" dirty="0">
                <a:solidFill>
                  <a:schemeClr val="tx1"/>
                </a:solidFill>
              </a:rPr>
              <a:t>Though internally </a:t>
            </a:r>
            <a:r>
              <a:rPr lang="en-US" sz="1600" dirty="0" err="1">
                <a:solidFill>
                  <a:schemeClr val="tx1"/>
                </a:solidFill>
              </a:rPr>
              <a:t>FileReader</a:t>
            </a:r>
            <a:r>
              <a:rPr lang="en-US" sz="1600" dirty="0">
                <a:solidFill>
                  <a:schemeClr val="tx1"/>
                </a:solidFill>
              </a:rPr>
              <a:t> uses </a:t>
            </a:r>
            <a:r>
              <a:rPr lang="en-US" sz="1600" dirty="0" err="1">
                <a:solidFill>
                  <a:schemeClr val="tx1"/>
                </a:solidFill>
              </a:rPr>
              <a:t>FileInputStream</a:t>
            </a:r>
            <a:r>
              <a:rPr lang="en-US" sz="1600" dirty="0">
                <a:solidFill>
                  <a:schemeClr val="tx1"/>
                </a:solidFill>
              </a:rPr>
              <a:t> and </a:t>
            </a:r>
            <a:r>
              <a:rPr lang="en-US" sz="1600" dirty="0" err="1">
                <a:solidFill>
                  <a:schemeClr val="tx1"/>
                </a:solidFill>
              </a:rPr>
              <a:t>FileWriter</a:t>
            </a:r>
            <a:r>
              <a:rPr lang="en-US" sz="1600" dirty="0">
                <a:solidFill>
                  <a:schemeClr val="tx1"/>
                </a:solidFill>
              </a:rPr>
              <a:t> uses </a:t>
            </a:r>
            <a:r>
              <a:rPr lang="en-US" sz="1600" dirty="0" err="1">
                <a:solidFill>
                  <a:schemeClr val="tx1"/>
                </a:solidFill>
              </a:rPr>
              <a:t>FileOutputStream</a:t>
            </a:r>
            <a:r>
              <a:rPr lang="en-US" sz="1600" dirty="0">
                <a:solidFill>
                  <a:schemeClr val="tx1"/>
                </a:solidFill>
              </a:rPr>
              <a:t> but here the major difference is that </a:t>
            </a:r>
            <a:r>
              <a:rPr lang="en-US" sz="1600" dirty="0" err="1">
                <a:solidFill>
                  <a:schemeClr val="tx1"/>
                </a:solidFill>
              </a:rPr>
              <a:t>FileReader</a:t>
            </a:r>
            <a:r>
              <a:rPr lang="en-US" sz="1600" dirty="0">
                <a:solidFill>
                  <a:schemeClr val="tx1"/>
                </a:solidFill>
              </a:rPr>
              <a:t> reads two bytes at a time and </a:t>
            </a:r>
            <a:r>
              <a:rPr lang="en-US" sz="1600" dirty="0" err="1">
                <a:solidFill>
                  <a:schemeClr val="tx1"/>
                </a:solidFill>
              </a:rPr>
              <a:t>FileWriter</a:t>
            </a:r>
            <a:r>
              <a:rPr lang="en-US" sz="1600" dirty="0">
                <a:solidFill>
                  <a:schemeClr val="tx1"/>
                </a:solidFill>
              </a:rPr>
              <a:t> writes two bytes at a time.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117197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20.2 Character Stream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9187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Character Streams (2)</a:t>
            </a:r>
          </a:p>
          <a:p>
            <a:pPr marL="342900" indent="-342900" algn="l">
              <a:buClr>
                <a:srgbClr val="0070C0"/>
              </a:buClr>
              <a:buSzPct val="80000"/>
              <a:buFont typeface="Wingdings" pitchFamily="2" charset="2"/>
              <a:buChar char="u"/>
            </a:pPr>
            <a:r>
              <a:rPr lang="en-US" sz="1600" dirty="0">
                <a:solidFill>
                  <a:schemeClr val="tx1"/>
                </a:solidFill>
              </a:rPr>
              <a:t>We can re-write the above example, which makes the use of these two classes to copy an input file (having </a:t>
            </a:r>
            <a:r>
              <a:rPr lang="en-US" sz="1600" dirty="0" err="1">
                <a:solidFill>
                  <a:schemeClr val="tx1"/>
                </a:solidFill>
              </a:rPr>
              <a:t>unicode</a:t>
            </a:r>
            <a:r>
              <a:rPr lang="en-US" sz="1600" dirty="0">
                <a:solidFill>
                  <a:schemeClr val="tx1"/>
                </a:solidFill>
              </a:rPr>
              <a:t> characters) into an output file</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E334C31A-A002-4CE5-AA40-1A6BCDF97810}"/>
              </a:ext>
            </a:extLst>
          </p:cNvPr>
          <p:cNvPicPr>
            <a:picLocks noChangeAspect="1"/>
          </p:cNvPicPr>
          <p:nvPr/>
        </p:nvPicPr>
        <p:blipFill>
          <a:blip r:embed="rId2"/>
          <a:stretch>
            <a:fillRect/>
          </a:stretch>
        </p:blipFill>
        <p:spPr>
          <a:xfrm>
            <a:off x="1331640" y="2307853"/>
            <a:ext cx="7286625" cy="4067175"/>
          </a:xfrm>
          <a:prstGeom prst="rect">
            <a:avLst/>
          </a:prstGeom>
          <a:ln>
            <a:solidFill>
              <a:srgbClr val="C00000"/>
            </a:solidFill>
          </a:ln>
        </p:spPr>
      </p:pic>
    </p:spTree>
    <p:extLst>
      <p:ext uri="{BB962C8B-B14F-4D97-AF65-F5344CB8AC3E}">
        <p14:creationId xmlns:p14="http://schemas.microsoft.com/office/powerpoint/2010/main" val="3006315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20.2 Character Stream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Character Streams (3)</a:t>
            </a:r>
          </a:p>
          <a:p>
            <a:pPr marL="342900" indent="-342900" algn="l">
              <a:buClr>
                <a:srgbClr val="0070C0"/>
              </a:buClr>
              <a:buSzPct val="80000"/>
              <a:buFont typeface="Wingdings" pitchFamily="2" charset="2"/>
              <a:buChar char="u"/>
            </a:pPr>
            <a:r>
              <a:rPr lang="en-US" sz="1600" dirty="0">
                <a:solidFill>
                  <a:schemeClr val="tx1"/>
                </a:solidFill>
              </a:rPr>
              <a:t>Put “input.txt” under project folder.</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5CD1BED1-F67B-46C2-8CEB-D1AFC9EA2485}"/>
              </a:ext>
            </a:extLst>
          </p:cNvPr>
          <p:cNvPicPr>
            <a:picLocks noChangeAspect="1"/>
          </p:cNvPicPr>
          <p:nvPr/>
        </p:nvPicPr>
        <p:blipFill>
          <a:blip r:embed="rId2"/>
          <a:stretch>
            <a:fillRect/>
          </a:stretch>
        </p:blipFill>
        <p:spPr>
          <a:xfrm>
            <a:off x="1524000" y="2060847"/>
            <a:ext cx="5772150" cy="2952750"/>
          </a:xfrm>
          <a:prstGeom prst="rect">
            <a:avLst/>
          </a:prstGeom>
          <a:ln>
            <a:solidFill>
              <a:srgbClr val="C00000"/>
            </a:solidFill>
          </a:ln>
        </p:spPr>
      </p:pic>
    </p:spTree>
    <p:extLst>
      <p:ext uri="{BB962C8B-B14F-4D97-AF65-F5344CB8AC3E}">
        <p14:creationId xmlns:p14="http://schemas.microsoft.com/office/powerpoint/2010/main" val="1352869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20.2 Character Stream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Character Streams (4)</a:t>
            </a:r>
          </a:p>
          <a:p>
            <a:pPr marL="342900" indent="-342900" algn="l">
              <a:buClr>
                <a:srgbClr val="0070C0"/>
              </a:buClr>
              <a:buSzPct val="80000"/>
              <a:buFont typeface="Wingdings" pitchFamily="2" charset="2"/>
              <a:buChar char="u"/>
            </a:pPr>
            <a:r>
              <a:rPr lang="en-US" sz="1600" dirty="0">
                <a:solidFill>
                  <a:schemeClr val="tx1"/>
                </a:solidFill>
              </a:rPr>
              <a:t>&gt; run</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B3091B85-05E9-47B1-B930-9A850D9EEDEF}"/>
              </a:ext>
            </a:extLst>
          </p:cNvPr>
          <p:cNvPicPr>
            <a:picLocks noChangeAspect="1"/>
          </p:cNvPicPr>
          <p:nvPr/>
        </p:nvPicPr>
        <p:blipFill>
          <a:blip r:embed="rId2"/>
          <a:stretch>
            <a:fillRect/>
          </a:stretch>
        </p:blipFill>
        <p:spPr>
          <a:xfrm>
            <a:off x="1588591" y="2055712"/>
            <a:ext cx="6110833" cy="4161757"/>
          </a:xfrm>
          <a:prstGeom prst="rect">
            <a:avLst/>
          </a:prstGeom>
          <a:ln>
            <a:solidFill>
              <a:srgbClr val="C00000"/>
            </a:solidFill>
          </a:ln>
        </p:spPr>
      </p:pic>
    </p:spTree>
    <p:extLst>
      <p:ext uri="{BB962C8B-B14F-4D97-AF65-F5344CB8AC3E}">
        <p14:creationId xmlns:p14="http://schemas.microsoft.com/office/powerpoint/2010/main" val="2843788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20.2 Character Stream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Character Streams (5)</a:t>
            </a:r>
          </a:p>
          <a:p>
            <a:pPr marL="342900" indent="-342900" algn="l">
              <a:buClr>
                <a:srgbClr val="0070C0"/>
              </a:buClr>
              <a:buSzPct val="80000"/>
              <a:buFont typeface="Wingdings" pitchFamily="2" charset="2"/>
              <a:buChar char="u"/>
            </a:pPr>
            <a:r>
              <a:rPr lang="en-US" sz="1600" dirty="0">
                <a:solidFill>
                  <a:schemeClr val="tx1"/>
                </a:solidFill>
              </a:rPr>
              <a:t>Check “output.txt”</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F0854320-901A-414E-B143-560AE1EF01AF}"/>
              </a:ext>
            </a:extLst>
          </p:cNvPr>
          <p:cNvPicPr>
            <a:picLocks noChangeAspect="1"/>
          </p:cNvPicPr>
          <p:nvPr/>
        </p:nvPicPr>
        <p:blipFill>
          <a:blip r:embed="rId2"/>
          <a:stretch>
            <a:fillRect/>
          </a:stretch>
        </p:blipFill>
        <p:spPr>
          <a:xfrm>
            <a:off x="1691680" y="2060847"/>
            <a:ext cx="5600700" cy="2943225"/>
          </a:xfrm>
          <a:prstGeom prst="rect">
            <a:avLst/>
          </a:prstGeom>
          <a:ln>
            <a:solidFill>
              <a:srgbClr val="C00000"/>
            </a:solidFill>
          </a:ln>
        </p:spPr>
      </p:pic>
    </p:spTree>
    <p:extLst>
      <p:ext uri="{BB962C8B-B14F-4D97-AF65-F5344CB8AC3E}">
        <p14:creationId xmlns:p14="http://schemas.microsoft.com/office/powerpoint/2010/main" val="2367608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20.3 Standard Stream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3084858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20.3 Standard Stream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528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Standard Streams (1)</a:t>
            </a:r>
          </a:p>
          <a:p>
            <a:pPr marL="342900" indent="-342900" algn="l">
              <a:buClr>
                <a:srgbClr val="0070C0"/>
              </a:buClr>
              <a:buSzPct val="80000"/>
              <a:buFont typeface="Wingdings" pitchFamily="2" charset="2"/>
              <a:buChar char="u"/>
            </a:pPr>
            <a:r>
              <a:rPr lang="en-US" sz="1600" dirty="0">
                <a:solidFill>
                  <a:schemeClr val="tx1"/>
                </a:solidFill>
              </a:rPr>
              <a:t>All the programming languages provide support for standard I/O where the user's program can take input from a keyboard and then produce an output on the computer screen. If you are aware of C or C++ programming languages, then you must be aware of three standard devices STDIN, STDOUT and STDERR. Similarly, Java provides the following three standard streams −</a:t>
            </a:r>
          </a:p>
          <a:p>
            <a:pPr marL="800100" lvl="1" indent="-342900" algn="l">
              <a:buClr>
                <a:srgbClr val="0070C0"/>
              </a:buClr>
              <a:buSzPct val="80000"/>
              <a:buFont typeface="Wingdings" pitchFamily="2" charset="2"/>
              <a:buChar char="u"/>
            </a:pPr>
            <a:r>
              <a:rPr lang="en-US" sz="1600" b="1" dirty="0">
                <a:solidFill>
                  <a:schemeClr val="tx1"/>
                </a:solidFill>
              </a:rPr>
              <a:t>Standard Input</a:t>
            </a:r>
            <a:r>
              <a:rPr lang="en-US" sz="1600" dirty="0">
                <a:solidFill>
                  <a:schemeClr val="tx1"/>
                </a:solidFill>
              </a:rPr>
              <a:t> − This is used to feed the data to user's program and usually a keyboard is used as standard input stream and represented as </a:t>
            </a:r>
            <a:r>
              <a:rPr lang="en-US" sz="1600" b="1" dirty="0">
                <a:solidFill>
                  <a:schemeClr val="tx1"/>
                </a:solidFill>
              </a:rPr>
              <a:t>System.in</a:t>
            </a:r>
            <a:r>
              <a:rPr lang="en-US" sz="1600" dirty="0">
                <a:solidFill>
                  <a:schemeClr val="tx1"/>
                </a:solidFill>
              </a:rPr>
              <a:t>.</a:t>
            </a:r>
          </a:p>
          <a:p>
            <a:pPr marL="800100" lvl="1" indent="-342900" algn="l">
              <a:buClr>
                <a:srgbClr val="0070C0"/>
              </a:buClr>
              <a:buSzPct val="80000"/>
              <a:buFont typeface="Wingdings" pitchFamily="2" charset="2"/>
              <a:buChar char="u"/>
            </a:pPr>
            <a:r>
              <a:rPr lang="en-US" sz="1600" b="1" dirty="0">
                <a:solidFill>
                  <a:schemeClr val="tx1"/>
                </a:solidFill>
              </a:rPr>
              <a:t>Standard Output</a:t>
            </a:r>
            <a:r>
              <a:rPr lang="en-US" sz="1600" dirty="0">
                <a:solidFill>
                  <a:schemeClr val="tx1"/>
                </a:solidFill>
              </a:rPr>
              <a:t> − This is used to output the data produced by the user's program and usually a computer screen is used for standard output stream and represented as </a:t>
            </a:r>
            <a:r>
              <a:rPr lang="en-US" sz="1600" b="1" dirty="0" err="1">
                <a:solidFill>
                  <a:schemeClr val="tx1"/>
                </a:solidFill>
              </a:rPr>
              <a:t>System.out</a:t>
            </a:r>
            <a:r>
              <a:rPr lang="en-US" sz="1600" dirty="0">
                <a:solidFill>
                  <a:schemeClr val="tx1"/>
                </a:solidFill>
              </a:rPr>
              <a:t>.</a:t>
            </a:r>
          </a:p>
          <a:p>
            <a:pPr marL="800100" lvl="1" indent="-342900" algn="l">
              <a:buClr>
                <a:srgbClr val="0070C0"/>
              </a:buClr>
              <a:buSzPct val="80000"/>
              <a:buFont typeface="Wingdings" pitchFamily="2" charset="2"/>
              <a:buChar char="u"/>
            </a:pPr>
            <a:r>
              <a:rPr lang="en-US" sz="1600" b="1" dirty="0">
                <a:solidFill>
                  <a:schemeClr val="tx1"/>
                </a:solidFill>
              </a:rPr>
              <a:t>Standard Error</a:t>
            </a:r>
            <a:r>
              <a:rPr lang="en-US" sz="1600" dirty="0">
                <a:solidFill>
                  <a:schemeClr val="tx1"/>
                </a:solidFill>
              </a:rPr>
              <a:t> − This is used to output the error data produced by the user's program and usually a computer screen is used for standard error stream and represented as </a:t>
            </a:r>
            <a:r>
              <a:rPr lang="en-US" sz="1600" b="1" dirty="0" err="1">
                <a:solidFill>
                  <a:schemeClr val="tx1"/>
                </a:solidFill>
              </a:rPr>
              <a:t>System.err</a:t>
            </a:r>
            <a:r>
              <a:rPr lang="en-US" sz="16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129096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20.3 Standard Stream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8640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Standard Streams (2)</a:t>
            </a:r>
          </a:p>
          <a:p>
            <a:pPr marL="342900" indent="-342900" algn="l">
              <a:buClr>
                <a:srgbClr val="0070C0"/>
              </a:buClr>
              <a:buSzPct val="80000"/>
              <a:buFont typeface="Wingdings" pitchFamily="2" charset="2"/>
              <a:buChar char="u"/>
            </a:pPr>
            <a:r>
              <a:rPr lang="en-US" sz="1600" dirty="0">
                <a:solidFill>
                  <a:schemeClr val="tx1"/>
                </a:solidFill>
              </a:rPr>
              <a:t>Following is a simple program, which creates </a:t>
            </a:r>
            <a:r>
              <a:rPr lang="en-US" sz="1600" b="1" dirty="0" err="1">
                <a:solidFill>
                  <a:schemeClr val="tx1"/>
                </a:solidFill>
              </a:rPr>
              <a:t>InputStreamReader</a:t>
            </a:r>
            <a:r>
              <a:rPr lang="en-US" sz="1600" dirty="0">
                <a:solidFill>
                  <a:schemeClr val="tx1"/>
                </a:solidFill>
              </a:rPr>
              <a:t> to read standard input stream until the user types a "q"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BEAF8487-5822-44FC-808A-F544DEFE3328}"/>
              </a:ext>
            </a:extLst>
          </p:cNvPr>
          <p:cNvPicPr>
            <a:picLocks noChangeAspect="1"/>
          </p:cNvPicPr>
          <p:nvPr/>
        </p:nvPicPr>
        <p:blipFill>
          <a:blip r:embed="rId2"/>
          <a:stretch>
            <a:fillRect/>
          </a:stretch>
        </p:blipFill>
        <p:spPr>
          <a:xfrm>
            <a:off x="1763688" y="2136006"/>
            <a:ext cx="6203032" cy="4402906"/>
          </a:xfrm>
          <a:prstGeom prst="rect">
            <a:avLst/>
          </a:prstGeom>
          <a:ln>
            <a:solidFill>
              <a:srgbClr val="C00000"/>
            </a:solidFill>
          </a:ln>
        </p:spPr>
      </p:pic>
    </p:spTree>
    <p:extLst>
      <p:ext uri="{BB962C8B-B14F-4D97-AF65-F5344CB8AC3E}">
        <p14:creationId xmlns:p14="http://schemas.microsoft.com/office/powerpoint/2010/main" val="405717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20.4 Read/Write File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3688680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20.4 Read/Write File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2241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As described earlier, a stream can be defined as a sequence of data. </a:t>
            </a:r>
          </a:p>
          <a:p>
            <a:pPr marL="342900" indent="-342900" algn="l">
              <a:buClr>
                <a:srgbClr val="0070C0"/>
              </a:buClr>
              <a:buSzPct val="80000"/>
              <a:buFont typeface="Wingdings" pitchFamily="2" charset="2"/>
              <a:buChar char="u"/>
            </a:pPr>
            <a:r>
              <a:rPr lang="en-US" sz="1600" dirty="0">
                <a:solidFill>
                  <a:schemeClr val="tx1"/>
                </a:solidFill>
              </a:rPr>
              <a:t>The </a:t>
            </a:r>
            <a:r>
              <a:rPr lang="en-US" sz="1600" b="1" dirty="0" err="1">
                <a:solidFill>
                  <a:schemeClr val="tx1"/>
                </a:solidFill>
              </a:rPr>
              <a:t>InputStream</a:t>
            </a:r>
            <a:r>
              <a:rPr lang="en-US" sz="1600" dirty="0">
                <a:solidFill>
                  <a:schemeClr val="tx1"/>
                </a:solidFill>
              </a:rPr>
              <a:t> is used to read data from a source and the </a:t>
            </a:r>
            <a:r>
              <a:rPr lang="en-US" sz="1600" b="1" dirty="0" err="1">
                <a:solidFill>
                  <a:schemeClr val="tx1"/>
                </a:solidFill>
              </a:rPr>
              <a:t>OutputStream</a:t>
            </a:r>
            <a:r>
              <a:rPr lang="en-US" sz="1600" dirty="0">
                <a:solidFill>
                  <a:schemeClr val="tx1"/>
                </a:solidFill>
              </a:rPr>
              <a:t> is used for writing data to a destination.</a:t>
            </a:r>
          </a:p>
          <a:p>
            <a:pPr marL="342900" indent="-342900" algn="l">
              <a:buClr>
                <a:srgbClr val="0070C0"/>
              </a:buClr>
              <a:buSzPct val="80000"/>
              <a:buFont typeface="Wingdings" pitchFamily="2" charset="2"/>
              <a:buChar char="u"/>
            </a:pPr>
            <a:r>
              <a:rPr lang="en-US" sz="1600" dirty="0">
                <a:solidFill>
                  <a:schemeClr val="tx1"/>
                </a:solidFill>
              </a:rPr>
              <a:t>Here is a hierarchy of classes to deal with Input and Output streams.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3074" name="Picture 2" descr="Files IO">
            <a:extLst>
              <a:ext uri="{FF2B5EF4-FFF2-40B4-BE49-F238E27FC236}">
                <a16:creationId xmlns:a16="http://schemas.microsoft.com/office/drawing/2014/main" id="{D5F916E5-F26B-4E9D-B34A-0BCFAC625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617861"/>
            <a:ext cx="5715000" cy="38100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82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 File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The java.io package contains nearly every class you might ever need to perform input and output (I/O) in Java. All these streams represent an input source and an output destination. The stream in the java.io package supports many data such as primitives, object, localized characters, etc.</a:t>
            </a:r>
          </a:p>
          <a:p>
            <a:pPr marL="342900" indent="-342900" algn="l">
              <a:buClr>
                <a:srgbClr val="0070C0"/>
              </a:buClr>
              <a:buSzPct val="80000"/>
              <a:buFont typeface="Wingdings" pitchFamily="2" charset="2"/>
              <a:buChar char="u"/>
            </a:pPr>
            <a:r>
              <a:rPr lang="en-US" sz="1600" b="1" dirty="0">
                <a:solidFill>
                  <a:schemeClr val="tx1"/>
                </a:solidFill>
              </a:rPr>
              <a:t>Stream</a:t>
            </a:r>
          </a:p>
          <a:p>
            <a:pPr marL="342900" indent="-342900" algn="l">
              <a:buClr>
                <a:srgbClr val="0070C0"/>
              </a:buClr>
              <a:buSzPct val="80000"/>
              <a:buFont typeface="Wingdings" pitchFamily="2" charset="2"/>
              <a:buChar char="u"/>
            </a:pPr>
            <a:r>
              <a:rPr lang="en-US" sz="1600" dirty="0">
                <a:solidFill>
                  <a:schemeClr val="tx1"/>
                </a:solidFill>
              </a:rPr>
              <a:t>A stream can be defined as a sequence of data. There are two kinds of Streams −</a:t>
            </a:r>
          </a:p>
          <a:p>
            <a:pPr marL="800100" lvl="1" indent="-342900" algn="l">
              <a:buClr>
                <a:srgbClr val="0070C0"/>
              </a:buClr>
              <a:buSzPct val="80000"/>
              <a:buFont typeface="Wingdings" pitchFamily="2" charset="2"/>
              <a:buChar char="u"/>
            </a:pPr>
            <a:r>
              <a:rPr lang="en-US" sz="1600" b="1" dirty="0" err="1">
                <a:solidFill>
                  <a:schemeClr val="tx1"/>
                </a:solidFill>
              </a:rPr>
              <a:t>InPutStream</a:t>
            </a:r>
            <a:r>
              <a:rPr lang="en-US" sz="1600" dirty="0">
                <a:solidFill>
                  <a:schemeClr val="tx1"/>
                </a:solidFill>
              </a:rPr>
              <a:t> − The </a:t>
            </a:r>
            <a:r>
              <a:rPr lang="en-US" sz="1600" dirty="0" err="1">
                <a:solidFill>
                  <a:schemeClr val="tx1"/>
                </a:solidFill>
              </a:rPr>
              <a:t>InputStream</a:t>
            </a:r>
            <a:r>
              <a:rPr lang="en-US" sz="1600" dirty="0">
                <a:solidFill>
                  <a:schemeClr val="tx1"/>
                </a:solidFill>
              </a:rPr>
              <a:t> is used to read data from a source.</a:t>
            </a:r>
          </a:p>
          <a:p>
            <a:pPr marL="800100" lvl="1" indent="-342900" algn="l">
              <a:buClr>
                <a:srgbClr val="0070C0"/>
              </a:buClr>
              <a:buSzPct val="80000"/>
              <a:buFont typeface="Wingdings" pitchFamily="2" charset="2"/>
              <a:buChar char="u"/>
            </a:pPr>
            <a:r>
              <a:rPr lang="en-US" sz="1600" b="1" dirty="0" err="1">
                <a:solidFill>
                  <a:schemeClr val="tx1"/>
                </a:solidFill>
              </a:rPr>
              <a:t>OutPutStream</a:t>
            </a:r>
            <a:r>
              <a:rPr lang="en-US" sz="1600" dirty="0">
                <a:solidFill>
                  <a:schemeClr val="tx1"/>
                </a:solidFill>
              </a:rPr>
              <a:t> − The </a:t>
            </a:r>
            <a:r>
              <a:rPr lang="en-US" sz="1600" dirty="0" err="1">
                <a:solidFill>
                  <a:schemeClr val="tx1"/>
                </a:solidFill>
              </a:rPr>
              <a:t>OutputStream</a:t>
            </a:r>
            <a:r>
              <a:rPr lang="en-US" sz="1600" dirty="0">
                <a:solidFill>
                  <a:schemeClr val="tx1"/>
                </a:solidFill>
              </a:rPr>
              <a:t> is used for writing data to a destination.</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1026" name="Picture 2" descr="Streams">
            <a:extLst>
              <a:ext uri="{FF2B5EF4-FFF2-40B4-BE49-F238E27FC236}">
                <a16:creationId xmlns:a16="http://schemas.microsoft.com/office/drawing/2014/main" id="{62912858-640A-41CE-BAAF-70F4BB8D7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664993"/>
            <a:ext cx="5715000" cy="7429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8" name="副標題 2">
            <a:extLst>
              <a:ext uri="{FF2B5EF4-FFF2-40B4-BE49-F238E27FC236}">
                <a16:creationId xmlns:a16="http://schemas.microsoft.com/office/drawing/2014/main" id="{ACC38E55-34C2-4B01-A8EF-6322D3883A39}"/>
              </a:ext>
            </a:extLst>
          </p:cNvPr>
          <p:cNvSpPr txBox="1">
            <a:spLocks/>
          </p:cNvSpPr>
          <p:nvPr/>
        </p:nvSpPr>
        <p:spPr>
          <a:xfrm>
            <a:off x="395536" y="4509121"/>
            <a:ext cx="8352928" cy="93610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rPr>
              <a:t>Java provides strong but flexible support for I/O related to files and networks but this tutorial covers very basic functionality related to streams and I/O. </a:t>
            </a:r>
          </a:p>
          <a:p>
            <a:pPr marL="342900" indent="-342900" algn="l">
              <a:buClr>
                <a:srgbClr val="0070C0"/>
              </a:buClr>
              <a:buSzPct val="80000"/>
              <a:buFont typeface="Wingdings" pitchFamily="2" charset="2"/>
              <a:buChar char="u"/>
            </a:pPr>
            <a:r>
              <a:rPr lang="en-US" sz="1600" dirty="0">
                <a:solidFill>
                  <a:schemeClr val="tx1"/>
                </a:solidFill>
              </a:rPr>
              <a:t>We will see the most commonly used examples one by one.</a:t>
            </a:r>
          </a:p>
        </p:txBody>
      </p:sp>
    </p:spTree>
    <p:extLst>
      <p:ext uri="{BB962C8B-B14F-4D97-AF65-F5344CB8AC3E}">
        <p14:creationId xmlns:p14="http://schemas.microsoft.com/office/powerpoint/2010/main" val="165141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20.4 Read/Write File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two important streams are </a:t>
            </a:r>
            <a:r>
              <a:rPr lang="en-US" sz="1800" b="1" dirty="0" err="1">
                <a:solidFill>
                  <a:schemeClr val="tx1"/>
                </a:solidFill>
              </a:rPr>
              <a:t>FileInputStream</a:t>
            </a:r>
            <a:r>
              <a:rPr lang="en-US" sz="1800" dirty="0">
                <a:solidFill>
                  <a:schemeClr val="tx1"/>
                </a:solidFill>
              </a:rPr>
              <a:t> and </a:t>
            </a:r>
            <a:r>
              <a:rPr lang="en-US" sz="1800" b="1" dirty="0" err="1">
                <a:solidFill>
                  <a:schemeClr val="tx1"/>
                </a:solidFill>
              </a:rPr>
              <a:t>FileOutputStream</a:t>
            </a:r>
            <a:r>
              <a:rPr lang="en-US" sz="1800" b="1" dirty="0">
                <a:solidFill>
                  <a:schemeClr val="tx1"/>
                </a:solidFill>
              </a:rPr>
              <a:t>.</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2040220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20.5 Directory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2474231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20.5 Directory</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8083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Directories in Java (1)</a:t>
            </a:r>
          </a:p>
          <a:p>
            <a:pPr marL="342900" indent="-342900" algn="l">
              <a:buClr>
                <a:srgbClr val="0070C0"/>
              </a:buClr>
              <a:buSzPct val="80000"/>
              <a:buFont typeface="Wingdings" pitchFamily="2" charset="2"/>
              <a:buChar char="u"/>
            </a:pPr>
            <a:r>
              <a:rPr lang="en-US" sz="1600" dirty="0">
                <a:solidFill>
                  <a:schemeClr val="tx1"/>
                </a:solidFill>
              </a:rPr>
              <a:t>A directory is a File which can contain a list of other files and directories. You use </a:t>
            </a:r>
            <a:r>
              <a:rPr lang="en-US" sz="1600" b="1" dirty="0">
                <a:solidFill>
                  <a:schemeClr val="tx1"/>
                </a:solidFill>
              </a:rPr>
              <a:t>File</a:t>
            </a:r>
            <a:r>
              <a:rPr lang="en-US" sz="1600" dirty="0">
                <a:solidFill>
                  <a:schemeClr val="tx1"/>
                </a:solidFill>
              </a:rPr>
              <a:t> object to create directories, to list down files available in a directory. For complete detail, check a list of all the methods which you can call on File object and what are related to directories.</a:t>
            </a:r>
          </a:p>
          <a:p>
            <a:pPr marL="342900" indent="-342900" algn="l">
              <a:buClr>
                <a:srgbClr val="0070C0"/>
              </a:buClr>
              <a:buSzPct val="80000"/>
              <a:buFont typeface="Wingdings" pitchFamily="2" charset="2"/>
              <a:buChar char="u"/>
            </a:pPr>
            <a:r>
              <a:rPr lang="en-US" sz="1600" b="1" dirty="0">
                <a:solidFill>
                  <a:schemeClr val="tx1"/>
                </a:solidFill>
              </a:rPr>
              <a:t>Creating Directories</a:t>
            </a:r>
          </a:p>
          <a:p>
            <a:pPr marL="342900" indent="-342900" algn="l">
              <a:buClr>
                <a:srgbClr val="0070C0"/>
              </a:buClr>
              <a:buSzPct val="80000"/>
              <a:buFont typeface="Wingdings" pitchFamily="2" charset="2"/>
              <a:buChar char="u"/>
            </a:pPr>
            <a:r>
              <a:rPr lang="en-US" sz="1600" dirty="0">
                <a:solidFill>
                  <a:schemeClr val="tx1"/>
                </a:solidFill>
              </a:rPr>
              <a:t>There are two useful </a:t>
            </a:r>
            <a:r>
              <a:rPr lang="en-US" sz="1600" b="1" dirty="0">
                <a:solidFill>
                  <a:schemeClr val="tx1"/>
                </a:solidFill>
              </a:rPr>
              <a:t>File</a:t>
            </a:r>
            <a:r>
              <a:rPr lang="en-US" sz="1600" dirty="0">
                <a:solidFill>
                  <a:schemeClr val="tx1"/>
                </a:solidFill>
              </a:rPr>
              <a:t> utility methods, which can be used to create directories −</a:t>
            </a:r>
          </a:p>
          <a:p>
            <a:pPr marL="342900" indent="-342900" algn="l">
              <a:buClr>
                <a:srgbClr val="0070C0"/>
              </a:buClr>
              <a:buSzPct val="80000"/>
              <a:buFont typeface="Wingdings" pitchFamily="2" charset="2"/>
              <a:buChar char="u"/>
            </a:pPr>
            <a:r>
              <a:rPr lang="en-US" sz="1600" dirty="0">
                <a:solidFill>
                  <a:schemeClr val="tx1"/>
                </a:solidFill>
              </a:rPr>
              <a:t>The </a:t>
            </a:r>
            <a:r>
              <a:rPr lang="en-US" sz="1600" b="1" dirty="0" err="1">
                <a:solidFill>
                  <a:schemeClr val="tx1"/>
                </a:solidFill>
              </a:rPr>
              <a:t>mkdir</a:t>
            </a:r>
            <a:r>
              <a:rPr lang="en-US" sz="1600" b="1" dirty="0">
                <a:solidFill>
                  <a:schemeClr val="tx1"/>
                </a:solidFill>
              </a:rPr>
              <a:t>( )</a:t>
            </a:r>
            <a:r>
              <a:rPr lang="en-US" sz="1600" dirty="0">
                <a:solidFill>
                  <a:schemeClr val="tx1"/>
                </a:solidFill>
              </a:rPr>
              <a:t> method creates a directory, returning true on success and false on failure. Failure indicates that the path specified in the File object already exists, or that the directory cannot be created because the entire path does not exist yet.</a:t>
            </a:r>
          </a:p>
          <a:p>
            <a:pPr marL="342900" indent="-342900" algn="l">
              <a:buClr>
                <a:srgbClr val="0070C0"/>
              </a:buClr>
              <a:buSzPct val="80000"/>
              <a:buFont typeface="Wingdings" pitchFamily="2" charset="2"/>
              <a:buChar char="u"/>
            </a:pPr>
            <a:r>
              <a:rPr lang="en-US" sz="1600" dirty="0">
                <a:solidFill>
                  <a:schemeClr val="tx1"/>
                </a:solidFill>
              </a:rPr>
              <a:t>The </a:t>
            </a:r>
            <a:r>
              <a:rPr lang="en-US" sz="1600" b="1" dirty="0" err="1">
                <a:solidFill>
                  <a:schemeClr val="tx1"/>
                </a:solidFill>
              </a:rPr>
              <a:t>mkdirs</a:t>
            </a:r>
            <a:r>
              <a:rPr lang="en-US" sz="1600" b="1" dirty="0">
                <a:solidFill>
                  <a:schemeClr val="tx1"/>
                </a:solidFill>
              </a:rPr>
              <a:t>()</a:t>
            </a:r>
            <a:r>
              <a:rPr lang="en-US" sz="1600" dirty="0">
                <a:solidFill>
                  <a:schemeClr val="tx1"/>
                </a:solidFill>
              </a:rPr>
              <a:t> method creates both a directory and all the parents of the directory.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3944742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20.5 Directory</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Directories in Java (2)</a:t>
            </a:r>
          </a:p>
          <a:p>
            <a:pPr marL="342900" indent="-342900" algn="l">
              <a:buClr>
                <a:srgbClr val="0070C0"/>
              </a:buClr>
              <a:buSzPct val="80000"/>
              <a:buFont typeface="Wingdings" pitchFamily="2" charset="2"/>
              <a:buChar char="u"/>
            </a:pPr>
            <a:r>
              <a:rPr lang="en-US" sz="1600" dirty="0">
                <a:solidFill>
                  <a:schemeClr val="tx1"/>
                </a:solidFill>
              </a:rPr>
              <a:t>Following example creates “C:/Users/10488/</a:t>
            </a:r>
            <a:r>
              <a:rPr lang="en-US" sz="1600" dirty="0" err="1">
                <a:solidFill>
                  <a:schemeClr val="tx1"/>
                </a:solidFill>
              </a:rPr>
              <a:t>pchen</a:t>
            </a:r>
            <a:r>
              <a:rPr lang="en-US" sz="1600" dirty="0">
                <a:solidFill>
                  <a:schemeClr val="tx1"/>
                </a:solidFill>
              </a:rPr>
              <a:t>" directory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17ACC3FE-121B-476A-BB24-EFBB6E060FA7}"/>
              </a:ext>
            </a:extLst>
          </p:cNvPr>
          <p:cNvPicPr>
            <a:picLocks noChangeAspect="1"/>
          </p:cNvPicPr>
          <p:nvPr/>
        </p:nvPicPr>
        <p:blipFill>
          <a:blip r:embed="rId2"/>
          <a:stretch>
            <a:fillRect/>
          </a:stretch>
        </p:blipFill>
        <p:spPr>
          <a:xfrm>
            <a:off x="2481064" y="5347397"/>
            <a:ext cx="4127748" cy="1191515"/>
          </a:xfrm>
          <a:prstGeom prst="rect">
            <a:avLst/>
          </a:prstGeom>
          <a:ln>
            <a:solidFill>
              <a:srgbClr val="C00000"/>
            </a:solidFill>
          </a:ln>
        </p:spPr>
      </p:pic>
      <p:pic>
        <p:nvPicPr>
          <p:cNvPr id="8" name="Picture 7">
            <a:extLst>
              <a:ext uri="{FF2B5EF4-FFF2-40B4-BE49-F238E27FC236}">
                <a16:creationId xmlns:a16="http://schemas.microsoft.com/office/drawing/2014/main" id="{52A00465-5775-4B1E-B176-8CC8DB781949}"/>
              </a:ext>
            </a:extLst>
          </p:cNvPr>
          <p:cNvPicPr>
            <a:picLocks noChangeAspect="1"/>
          </p:cNvPicPr>
          <p:nvPr/>
        </p:nvPicPr>
        <p:blipFill>
          <a:blip r:embed="rId3"/>
          <a:stretch>
            <a:fillRect/>
          </a:stretch>
        </p:blipFill>
        <p:spPr>
          <a:xfrm>
            <a:off x="1817191" y="1973959"/>
            <a:ext cx="6429375" cy="3190875"/>
          </a:xfrm>
          <a:prstGeom prst="rect">
            <a:avLst/>
          </a:prstGeom>
          <a:ln>
            <a:solidFill>
              <a:srgbClr val="C00000"/>
            </a:solidFill>
          </a:ln>
        </p:spPr>
      </p:pic>
    </p:spTree>
    <p:extLst>
      <p:ext uri="{BB962C8B-B14F-4D97-AF65-F5344CB8AC3E}">
        <p14:creationId xmlns:p14="http://schemas.microsoft.com/office/powerpoint/2010/main" val="1029168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20.5 Directory</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Directories in Java (2)</a:t>
            </a:r>
          </a:p>
          <a:p>
            <a:pPr marL="342900" indent="-342900" algn="l">
              <a:buClr>
                <a:srgbClr val="0070C0"/>
              </a:buClr>
              <a:buSzPct val="80000"/>
              <a:buFont typeface="Wingdings" pitchFamily="2" charset="2"/>
              <a:buChar char="u"/>
            </a:pPr>
            <a:r>
              <a:rPr lang="en-US" sz="1600" dirty="0">
                <a:solidFill>
                  <a:schemeClr val="tx1"/>
                </a:solidFill>
              </a:rPr>
              <a:t>Following example list “C:/Users/10488" directory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9" name="Picture 8">
            <a:extLst>
              <a:ext uri="{FF2B5EF4-FFF2-40B4-BE49-F238E27FC236}">
                <a16:creationId xmlns:a16="http://schemas.microsoft.com/office/drawing/2014/main" id="{096E12E5-B311-43DE-9BC6-F7C3F9E351FF}"/>
              </a:ext>
            </a:extLst>
          </p:cNvPr>
          <p:cNvPicPr>
            <a:picLocks noChangeAspect="1"/>
          </p:cNvPicPr>
          <p:nvPr/>
        </p:nvPicPr>
        <p:blipFill>
          <a:blip r:embed="rId2"/>
          <a:stretch>
            <a:fillRect/>
          </a:stretch>
        </p:blipFill>
        <p:spPr>
          <a:xfrm>
            <a:off x="1835696" y="2036266"/>
            <a:ext cx="4242571" cy="4509120"/>
          </a:xfrm>
          <a:prstGeom prst="rect">
            <a:avLst/>
          </a:prstGeom>
          <a:ln>
            <a:solidFill>
              <a:srgbClr val="C00000"/>
            </a:solidFill>
          </a:ln>
        </p:spPr>
      </p:pic>
    </p:spTree>
    <p:extLst>
      <p:ext uri="{BB962C8B-B14F-4D97-AF65-F5344CB8AC3E}">
        <p14:creationId xmlns:p14="http://schemas.microsoft.com/office/powerpoint/2010/main" val="661308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20.1 Byte Stream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402543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20.1 Byte Stream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2241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Byte Streams (1)</a:t>
            </a:r>
          </a:p>
          <a:p>
            <a:pPr marL="342900" indent="-342900" algn="l">
              <a:buClr>
                <a:srgbClr val="0070C0"/>
              </a:buClr>
              <a:buSzPct val="80000"/>
              <a:buFont typeface="Wingdings" pitchFamily="2" charset="2"/>
              <a:buChar char="u"/>
            </a:pPr>
            <a:r>
              <a:rPr lang="en-US" sz="1600" dirty="0">
                <a:solidFill>
                  <a:schemeClr val="tx1"/>
                </a:solidFill>
              </a:rPr>
              <a:t>Java byte streams are used to perform input and output of 8-bit bytes. </a:t>
            </a:r>
          </a:p>
          <a:p>
            <a:pPr marL="342900" indent="-342900" algn="l">
              <a:buClr>
                <a:srgbClr val="0070C0"/>
              </a:buClr>
              <a:buSzPct val="80000"/>
              <a:buFont typeface="Wingdings" pitchFamily="2" charset="2"/>
              <a:buChar char="u"/>
            </a:pPr>
            <a:r>
              <a:rPr lang="en-US" sz="1600" dirty="0">
                <a:solidFill>
                  <a:schemeClr val="tx1"/>
                </a:solidFill>
              </a:rPr>
              <a:t>Though there are many classes related to byte streams but the most frequently used classes are, </a:t>
            </a:r>
            <a:r>
              <a:rPr lang="en-US" sz="1600" b="1" dirty="0" err="1">
                <a:solidFill>
                  <a:schemeClr val="tx1"/>
                </a:solidFill>
              </a:rPr>
              <a:t>FileInputStream</a:t>
            </a:r>
            <a:r>
              <a:rPr lang="en-US" sz="1600" dirty="0">
                <a:solidFill>
                  <a:schemeClr val="tx1"/>
                </a:solidFill>
              </a:rPr>
              <a:t> and </a:t>
            </a:r>
            <a:r>
              <a:rPr lang="en-US" sz="1600" b="1" dirty="0" err="1">
                <a:solidFill>
                  <a:schemeClr val="tx1"/>
                </a:solidFill>
              </a:rPr>
              <a:t>FileOutputStream</a:t>
            </a:r>
            <a:r>
              <a:rPr lang="en-US" sz="1600" dirty="0">
                <a:solidFill>
                  <a:schemeClr val="tx1"/>
                </a:solidFill>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79798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20.1 Byte Stream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Byte Streams (2)</a:t>
            </a:r>
          </a:p>
          <a:p>
            <a:pPr marL="342900" indent="-342900" algn="l">
              <a:buClr>
                <a:srgbClr val="0070C0"/>
              </a:buClr>
              <a:buSzPct val="80000"/>
              <a:buFont typeface="Wingdings" pitchFamily="2" charset="2"/>
              <a:buChar char="u"/>
            </a:pPr>
            <a:r>
              <a:rPr lang="en-US" sz="1600" dirty="0">
                <a:solidFill>
                  <a:schemeClr val="tx1"/>
                </a:solidFill>
              </a:rPr>
              <a:t>Following is an example which makes use of these two classes to copy an input file into an output file.</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7BD666B0-F102-4190-9DE6-1613E126C7FB}"/>
              </a:ext>
            </a:extLst>
          </p:cNvPr>
          <p:cNvPicPr>
            <a:picLocks noChangeAspect="1"/>
          </p:cNvPicPr>
          <p:nvPr/>
        </p:nvPicPr>
        <p:blipFill>
          <a:blip r:embed="rId2"/>
          <a:stretch>
            <a:fillRect/>
          </a:stretch>
        </p:blipFill>
        <p:spPr>
          <a:xfrm>
            <a:off x="1475655" y="2383667"/>
            <a:ext cx="6275023" cy="3612644"/>
          </a:xfrm>
          <a:prstGeom prst="rect">
            <a:avLst/>
          </a:prstGeom>
          <a:ln>
            <a:solidFill>
              <a:srgbClr val="C00000"/>
            </a:solidFill>
          </a:ln>
        </p:spPr>
      </p:pic>
    </p:spTree>
    <p:extLst>
      <p:ext uri="{BB962C8B-B14F-4D97-AF65-F5344CB8AC3E}">
        <p14:creationId xmlns:p14="http://schemas.microsoft.com/office/powerpoint/2010/main" val="45554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20.1 Byte Stream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Byte Streams (3)</a:t>
            </a:r>
          </a:p>
          <a:p>
            <a:pPr marL="342900" indent="-342900" algn="l">
              <a:buClr>
                <a:srgbClr val="0070C0"/>
              </a:buClr>
              <a:buSzPct val="80000"/>
              <a:buFont typeface="Wingdings" pitchFamily="2" charset="2"/>
              <a:buChar char="u"/>
            </a:pPr>
            <a:r>
              <a:rPr lang="en-US" sz="1600" dirty="0">
                <a:solidFill>
                  <a:schemeClr val="tx1"/>
                </a:solidFill>
              </a:rPr>
              <a:t>Put the “input.txt” to the project folder.</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675525ED-887C-44D0-87C4-11CE55C74B87}"/>
              </a:ext>
            </a:extLst>
          </p:cNvPr>
          <p:cNvPicPr>
            <a:picLocks noChangeAspect="1"/>
          </p:cNvPicPr>
          <p:nvPr/>
        </p:nvPicPr>
        <p:blipFill>
          <a:blip r:embed="rId2"/>
          <a:stretch>
            <a:fillRect/>
          </a:stretch>
        </p:blipFill>
        <p:spPr>
          <a:xfrm>
            <a:off x="1907704" y="2132855"/>
            <a:ext cx="4705350" cy="2933700"/>
          </a:xfrm>
          <a:prstGeom prst="rect">
            <a:avLst/>
          </a:prstGeom>
          <a:ln>
            <a:solidFill>
              <a:srgbClr val="C00000"/>
            </a:solidFill>
          </a:ln>
        </p:spPr>
      </p:pic>
    </p:spTree>
    <p:extLst>
      <p:ext uri="{BB962C8B-B14F-4D97-AF65-F5344CB8AC3E}">
        <p14:creationId xmlns:p14="http://schemas.microsoft.com/office/powerpoint/2010/main" val="254186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20.1 Byte Stream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Byte Streams (4)</a:t>
            </a:r>
          </a:p>
          <a:p>
            <a:pPr marL="342900" indent="-342900" algn="l">
              <a:buClr>
                <a:srgbClr val="0070C0"/>
              </a:buClr>
              <a:buSzPct val="80000"/>
              <a:buFont typeface="Wingdings" pitchFamily="2" charset="2"/>
              <a:buChar char="u"/>
            </a:pPr>
            <a:r>
              <a:rPr lang="en-US" sz="1600" dirty="0">
                <a:solidFill>
                  <a:schemeClr val="tx1"/>
                </a:solidFill>
              </a:rPr>
              <a:t>&gt; run</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9" name="Picture 8">
            <a:extLst>
              <a:ext uri="{FF2B5EF4-FFF2-40B4-BE49-F238E27FC236}">
                <a16:creationId xmlns:a16="http://schemas.microsoft.com/office/drawing/2014/main" id="{837521F6-E6AD-42AF-8371-3E09C26B1508}"/>
              </a:ext>
            </a:extLst>
          </p:cNvPr>
          <p:cNvPicPr>
            <a:picLocks noChangeAspect="1"/>
          </p:cNvPicPr>
          <p:nvPr/>
        </p:nvPicPr>
        <p:blipFill>
          <a:blip r:embed="rId2"/>
          <a:stretch>
            <a:fillRect/>
          </a:stretch>
        </p:blipFill>
        <p:spPr>
          <a:xfrm>
            <a:off x="1924633" y="2080981"/>
            <a:ext cx="5438750" cy="3915330"/>
          </a:xfrm>
          <a:prstGeom prst="rect">
            <a:avLst/>
          </a:prstGeom>
        </p:spPr>
      </p:pic>
    </p:spTree>
    <p:extLst>
      <p:ext uri="{BB962C8B-B14F-4D97-AF65-F5344CB8AC3E}">
        <p14:creationId xmlns:p14="http://schemas.microsoft.com/office/powerpoint/2010/main" val="363538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20.1 Byte Stream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Byte Streams (5)</a:t>
            </a:r>
          </a:p>
          <a:p>
            <a:pPr marL="342900" indent="-342900" algn="l">
              <a:buClr>
                <a:srgbClr val="0070C0"/>
              </a:buClr>
              <a:buSzPct val="80000"/>
              <a:buFont typeface="Wingdings" pitchFamily="2" charset="2"/>
              <a:buChar char="u"/>
            </a:pPr>
            <a:r>
              <a:rPr lang="en-US" sz="1600" dirty="0">
                <a:solidFill>
                  <a:schemeClr val="tx1"/>
                </a:solidFill>
              </a:rPr>
              <a:t>Check the “output.txt” to the project folder.</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0980F8AF-340F-47C5-A347-35F00C0F23A2}"/>
              </a:ext>
            </a:extLst>
          </p:cNvPr>
          <p:cNvPicPr>
            <a:picLocks noChangeAspect="1"/>
          </p:cNvPicPr>
          <p:nvPr/>
        </p:nvPicPr>
        <p:blipFill>
          <a:blip r:embed="rId2"/>
          <a:stretch>
            <a:fillRect/>
          </a:stretch>
        </p:blipFill>
        <p:spPr>
          <a:xfrm>
            <a:off x="2123728" y="2002185"/>
            <a:ext cx="4061817" cy="4584051"/>
          </a:xfrm>
          <a:prstGeom prst="rect">
            <a:avLst/>
          </a:prstGeom>
          <a:ln>
            <a:solidFill>
              <a:srgbClr val="C00000"/>
            </a:solidFill>
          </a:ln>
        </p:spPr>
      </p:pic>
    </p:spTree>
    <p:extLst>
      <p:ext uri="{BB962C8B-B14F-4D97-AF65-F5344CB8AC3E}">
        <p14:creationId xmlns:p14="http://schemas.microsoft.com/office/powerpoint/2010/main" val="156992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20.2 Character Stream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748867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840</TotalTime>
  <Words>850</Words>
  <Application>Microsoft Office PowerPoint</Application>
  <PresentationFormat>On-screen Show (4:3)</PresentationFormat>
  <Paragraphs>150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佈景主題</vt:lpstr>
      <vt:lpstr>20 File</vt:lpstr>
      <vt:lpstr>20 File</vt:lpstr>
      <vt:lpstr>20.1 Byte Stream</vt:lpstr>
      <vt:lpstr>20.1 Byte Stream</vt:lpstr>
      <vt:lpstr>20.1 Byte Stream</vt:lpstr>
      <vt:lpstr>20.1 Byte Stream</vt:lpstr>
      <vt:lpstr>20.1 Byte Stream</vt:lpstr>
      <vt:lpstr>20.1 Byte Stream</vt:lpstr>
      <vt:lpstr>20.2 Character Stream</vt:lpstr>
      <vt:lpstr>20.2 Character Stream</vt:lpstr>
      <vt:lpstr>20.2 Character Stream</vt:lpstr>
      <vt:lpstr>20.2 Character Stream</vt:lpstr>
      <vt:lpstr>20.2 Character Stream</vt:lpstr>
      <vt:lpstr>20.2 Character Stream</vt:lpstr>
      <vt:lpstr>20.3 Standard Stream</vt:lpstr>
      <vt:lpstr>20.3 Standard Stream</vt:lpstr>
      <vt:lpstr>20.3 Standard Stream</vt:lpstr>
      <vt:lpstr>20.4 Read/Write File</vt:lpstr>
      <vt:lpstr>20.4 Read/Write File</vt:lpstr>
      <vt:lpstr>20.4 Read/Write File</vt:lpstr>
      <vt:lpstr>20.5 Directory</vt:lpstr>
      <vt:lpstr>20.5 Directory</vt:lpstr>
      <vt:lpstr>20.5 Directory</vt:lpstr>
      <vt:lpstr>20.5 Directory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337</cp:revision>
  <dcterms:created xsi:type="dcterms:W3CDTF">2018-09-28T16:40:41Z</dcterms:created>
  <dcterms:modified xsi:type="dcterms:W3CDTF">2019-01-23T18:32:56Z</dcterms:modified>
</cp:coreProperties>
</file>