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58" r:id="rId4"/>
    <p:sldId id="262" r:id="rId5"/>
    <p:sldId id="261" r:id="rId6"/>
    <p:sldId id="263"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3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Java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Java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2322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Java programming language was originally developed by Sun Microsystems which was initiated by James Gosling and released in 1995 as core component of Sun Microsystems' Java platform (Java 1.0 [J2SE]).</a:t>
            </a:r>
          </a:p>
          <a:p>
            <a:pPr marL="342900" indent="-342900" algn="l">
              <a:buClr>
                <a:srgbClr val="0070C0"/>
              </a:buClr>
              <a:buSzPct val="80000"/>
              <a:buFont typeface="Wingdings" pitchFamily="2" charset="2"/>
              <a:buChar char="u"/>
            </a:pPr>
            <a:r>
              <a:rPr lang="en-US" sz="1600" dirty="0">
                <a:solidFill>
                  <a:schemeClr val="tx1"/>
                </a:solidFill>
              </a:rPr>
              <a:t>The latest release of the Java Standard Edition is Java SE 8. With the advancement of Java and its widespread popularity, multiple configurations were built to suit various types of platforms. </a:t>
            </a:r>
          </a:p>
          <a:p>
            <a:pPr marL="342900" indent="-342900" algn="l">
              <a:buClr>
                <a:srgbClr val="0070C0"/>
              </a:buClr>
              <a:buSzPct val="80000"/>
              <a:buFont typeface="Wingdings" pitchFamily="2" charset="2"/>
              <a:buChar char="u"/>
            </a:pPr>
            <a:r>
              <a:rPr lang="en-US" sz="1600" dirty="0">
                <a:solidFill>
                  <a:schemeClr val="tx1"/>
                </a:solidFill>
              </a:rPr>
              <a:t>For example: J2EE for Enterprise Applications, J2ME for Mobile Applications.</a:t>
            </a:r>
          </a:p>
          <a:p>
            <a:pPr marL="342900" indent="-342900" algn="l">
              <a:buClr>
                <a:srgbClr val="0070C0"/>
              </a:buClr>
              <a:buSzPct val="80000"/>
              <a:buFont typeface="Wingdings" pitchFamily="2" charset="2"/>
              <a:buChar char="u"/>
            </a:pPr>
            <a:r>
              <a:rPr lang="en-US" sz="1600" dirty="0">
                <a:solidFill>
                  <a:schemeClr val="tx1"/>
                </a:solidFill>
              </a:rPr>
              <a:t>The new J2 versions were renamed as Java SE, Java EE, and Java ME respectively. Java is guaranteed to be </a:t>
            </a:r>
            <a:r>
              <a:rPr lang="en-US" sz="1600" b="1" dirty="0">
                <a:solidFill>
                  <a:schemeClr val="tx1"/>
                </a:solidFill>
              </a:rPr>
              <a:t>Write Once, Run Anywhere.</a:t>
            </a: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6514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Java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5365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Java is (1):</a:t>
            </a:r>
            <a:endParaRPr lang="en-US" sz="1600" dirty="0">
              <a:solidFill>
                <a:schemeClr val="tx1"/>
              </a:solidFill>
            </a:endParaRPr>
          </a:p>
          <a:p>
            <a:pPr marL="800100" lvl="1" indent="-342900" algn="l">
              <a:buClr>
                <a:srgbClr val="0070C0"/>
              </a:buClr>
              <a:buSzPct val="80000"/>
              <a:buFont typeface="Wingdings" pitchFamily="2" charset="2"/>
              <a:buChar char="u"/>
            </a:pPr>
            <a:r>
              <a:rPr lang="en-US" sz="1600" b="1" dirty="0">
                <a:solidFill>
                  <a:schemeClr val="tx1"/>
                </a:solidFill>
              </a:rPr>
              <a:t>Object Oriented</a:t>
            </a:r>
            <a:r>
              <a:rPr lang="en-US" sz="1600" dirty="0">
                <a:solidFill>
                  <a:schemeClr val="tx1"/>
                </a:solidFill>
              </a:rPr>
              <a:t> − In Java, everything is an Object. Java can be easily extended since it is based on the Object model.</a:t>
            </a:r>
          </a:p>
          <a:p>
            <a:pPr marL="800100" lvl="1" indent="-342900" algn="l">
              <a:buClr>
                <a:srgbClr val="0070C0"/>
              </a:buClr>
              <a:buSzPct val="80000"/>
              <a:buFont typeface="Wingdings" pitchFamily="2" charset="2"/>
              <a:buChar char="u"/>
            </a:pPr>
            <a:r>
              <a:rPr lang="en-US" sz="1600" b="1" dirty="0">
                <a:solidFill>
                  <a:schemeClr val="tx1"/>
                </a:solidFill>
              </a:rPr>
              <a:t>Platform Independent</a:t>
            </a:r>
            <a:r>
              <a:rPr lang="en-US" sz="1600" dirty="0">
                <a:solidFill>
                  <a:schemeClr val="tx1"/>
                </a:solidFill>
              </a:rPr>
              <a:t> − Unlike many other programming languages including C and C++, when Java is compiled, it is not compiled into platform specific machine, rather into platform independent byte code. This byte code is distributed over the web and interpreted by the Virtual Machine (JVM) on whichever platform it is being run on.</a:t>
            </a:r>
          </a:p>
          <a:p>
            <a:pPr marL="800100" lvl="1" indent="-342900" algn="l">
              <a:buClr>
                <a:srgbClr val="0070C0"/>
              </a:buClr>
              <a:buSzPct val="80000"/>
              <a:buFont typeface="Wingdings" pitchFamily="2" charset="2"/>
              <a:buChar char="u"/>
            </a:pPr>
            <a:r>
              <a:rPr lang="en-US" sz="1600" b="1" dirty="0">
                <a:solidFill>
                  <a:schemeClr val="tx1"/>
                </a:solidFill>
              </a:rPr>
              <a:t>Simple</a:t>
            </a:r>
            <a:r>
              <a:rPr lang="en-US" sz="1600" dirty="0">
                <a:solidFill>
                  <a:schemeClr val="tx1"/>
                </a:solidFill>
              </a:rPr>
              <a:t> − Java is designed to be easy to learn. If you understand the basic concept of OOP Java, it would be easy to master.</a:t>
            </a:r>
          </a:p>
          <a:p>
            <a:pPr marL="800100" lvl="1" indent="-342900" algn="l">
              <a:buClr>
                <a:srgbClr val="0070C0"/>
              </a:buClr>
              <a:buSzPct val="80000"/>
              <a:buFont typeface="Wingdings" pitchFamily="2" charset="2"/>
              <a:buChar char="u"/>
            </a:pPr>
            <a:r>
              <a:rPr lang="en-US" sz="1600" b="1" dirty="0">
                <a:solidFill>
                  <a:schemeClr val="tx1"/>
                </a:solidFill>
              </a:rPr>
              <a:t>Secure</a:t>
            </a:r>
            <a:r>
              <a:rPr lang="en-US" sz="1600" dirty="0">
                <a:solidFill>
                  <a:schemeClr val="tx1"/>
                </a:solidFill>
              </a:rPr>
              <a:t> − With Java's secure feature it enables to develop virus-free, tamper-free systems. Authentication techniques are based on public-key encryption.</a:t>
            </a:r>
          </a:p>
          <a:p>
            <a:pPr marL="800100" lvl="1" indent="-342900" algn="l">
              <a:buClr>
                <a:srgbClr val="0070C0"/>
              </a:buClr>
              <a:buSzPct val="80000"/>
              <a:buFont typeface="Wingdings" pitchFamily="2" charset="2"/>
              <a:buChar char="u"/>
            </a:pPr>
            <a:r>
              <a:rPr lang="en-US" sz="1600" b="1" dirty="0">
                <a:solidFill>
                  <a:schemeClr val="tx1"/>
                </a:solidFill>
              </a:rPr>
              <a:t>Architecture-neutral</a:t>
            </a:r>
            <a:r>
              <a:rPr lang="en-US" sz="1600" dirty="0">
                <a:solidFill>
                  <a:schemeClr val="tx1"/>
                </a:solidFill>
              </a:rPr>
              <a:t> − Java compiler generates an architecture-neutral object file format, which makes the compiled code executable on many processors, with the presence of Java runtime system.</a:t>
            </a:r>
          </a:p>
          <a:p>
            <a:pPr marL="800100" lvl="1" indent="-342900" algn="l">
              <a:buClr>
                <a:srgbClr val="0070C0"/>
              </a:buClr>
              <a:buSzPct val="80000"/>
              <a:buFont typeface="Wingdings" pitchFamily="2" charset="2"/>
              <a:buChar char="u"/>
            </a:pPr>
            <a:r>
              <a:rPr lang="en-US" sz="1600" b="1" dirty="0">
                <a:solidFill>
                  <a:schemeClr val="tx1"/>
                </a:solidFill>
              </a:rPr>
              <a:t>Portable</a:t>
            </a:r>
            <a:r>
              <a:rPr lang="en-US" sz="1600" dirty="0">
                <a:solidFill>
                  <a:schemeClr val="tx1"/>
                </a:solidFill>
              </a:rPr>
              <a:t> − Being architecture-neutral and having no implementation dependent aspects of the specification makes Java portable. Compiler in Java is written in ANSI C with a clean portability boundary, which is a POSIX subset.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Java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0324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Java is (2)</a:t>
            </a:r>
            <a:endParaRPr lang="en-US" sz="1600" dirty="0">
              <a:solidFill>
                <a:schemeClr val="tx1"/>
              </a:solidFill>
            </a:endParaRPr>
          </a:p>
          <a:p>
            <a:pPr marL="800100" lvl="1" indent="-342900" algn="l">
              <a:buClr>
                <a:srgbClr val="0070C0"/>
              </a:buClr>
              <a:buSzPct val="80000"/>
              <a:buFont typeface="Wingdings" pitchFamily="2" charset="2"/>
              <a:buChar char="u"/>
            </a:pPr>
            <a:r>
              <a:rPr lang="en-US" sz="1600" b="1" dirty="0">
                <a:solidFill>
                  <a:schemeClr val="tx1"/>
                </a:solidFill>
              </a:rPr>
              <a:t>Robust</a:t>
            </a:r>
            <a:r>
              <a:rPr lang="en-US" sz="1600" dirty="0">
                <a:solidFill>
                  <a:schemeClr val="tx1"/>
                </a:solidFill>
              </a:rPr>
              <a:t> − Java makes an effort to eliminate error prone situations by emphasizing mainly on compile time error checking and runtime checking.</a:t>
            </a:r>
          </a:p>
          <a:p>
            <a:pPr marL="800100" lvl="1" indent="-342900" algn="l">
              <a:buClr>
                <a:srgbClr val="0070C0"/>
              </a:buClr>
              <a:buSzPct val="80000"/>
              <a:buFont typeface="Wingdings" pitchFamily="2" charset="2"/>
              <a:buChar char="u"/>
            </a:pPr>
            <a:r>
              <a:rPr lang="en-US" sz="1600" b="1" dirty="0">
                <a:solidFill>
                  <a:schemeClr val="tx1"/>
                </a:solidFill>
              </a:rPr>
              <a:t>Multithreaded</a:t>
            </a:r>
            <a:r>
              <a:rPr lang="en-US" sz="1600" dirty="0">
                <a:solidFill>
                  <a:schemeClr val="tx1"/>
                </a:solidFill>
              </a:rPr>
              <a:t> − With Java's multithreaded feature it is possible to write programs that can perform many tasks simultaneously. This design feature allows the developers to construct interactive applications that can run smoothly.</a:t>
            </a:r>
          </a:p>
          <a:p>
            <a:pPr marL="800100" lvl="1" indent="-342900" algn="l">
              <a:buClr>
                <a:srgbClr val="0070C0"/>
              </a:buClr>
              <a:buSzPct val="80000"/>
              <a:buFont typeface="Wingdings" pitchFamily="2" charset="2"/>
              <a:buChar char="u"/>
            </a:pPr>
            <a:r>
              <a:rPr lang="en-US" sz="1600" b="1" dirty="0">
                <a:solidFill>
                  <a:schemeClr val="tx1"/>
                </a:solidFill>
              </a:rPr>
              <a:t>Interpreted</a:t>
            </a:r>
            <a:r>
              <a:rPr lang="en-US" sz="1600" dirty="0">
                <a:solidFill>
                  <a:schemeClr val="tx1"/>
                </a:solidFill>
              </a:rPr>
              <a:t> − Java byte code is translated on the fly to native machine instructions and is not stored anywhere. The development process is more rapid and analytical since the linking is an incremental and light-weight process.</a:t>
            </a:r>
          </a:p>
          <a:p>
            <a:pPr marL="800100" lvl="1" indent="-342900" algn="l">
              <a:buClr>
                <a:srgbClr val="0070C0"/>
              </a:buClr>
              <a:buSzPct val="80000"/>
              <a:buFont typeface="Wingdings" pitchFamily="2" charset="2"/>
              <a:buChar char="u"/>
            </a:pPr>
            <a:r>
              <a:rPr lang="en-US" sz="1600" b="1" dirty="0">
                <a:solidFill>
                  <a:schemeClr val="tx1"/>
                </a:solidFill>
              </a:rPr>
              <a:t>High Performance</a:t>
            </a:r>
            <a:r>
              <a:rPr lang="en-US" sz="1600" dirty="0">
                <a:solidFill>
                  <a:schemeClr val="tx1"/>
                </a:solidFill>
              </a:rPr>
              <a:t> − With the use of Just-In-Time compilers, Java enables high performance.</a:t>
            </a:r>
          </a:p>
          <a:p>
            <a:pPr marL="800100" lvl="1" indent="-342900" algn="l">
              <a:buClr>
                <a:srgbClr val="0070C0"/>
              </a:buClr>
              <a:buSzPct val="80000"/>
              <a:buFont typeface="Wingdings" pitchFamily="2" charset="2"/>
              <a:buChar char="u"/>
            </a:pPr>
            <a:r>
              <a:rPr lang="en-US" sz="1600" b="1" dirty="0">
                <a:solidFill>
                  <a:schemeClr val="tx1"/>
                </a:solidFill>
              </a:rPr>
              <a:t>Distributed</a:t>
            </a:r>
            <a:r>
              <a:rPr lang="en-US" sz="1600" dirty="0">
                <a:solidFill>
                  <a:schemeClr val="tx1"/>
                </a:solidFill>
              </a:rPr>
              <a:t> − Java is designed for the distributed environment of the internet.</a:t>
            </a:r>
          </a:p>
          <a:p>
            <a:pPr marL="800100" lvl="1" indent="-342900" algn="l">
              <a:buClr>
                <a:srgbClr val="0070C0"/>
              </a:buClr>
              <a:buSzPct val="80000"/>
              <a:buFont typeface="Wingdings" pitchFamily="2" charset="2"/>
              <a:buChar char="u"/>
            </a:pPr>
            <a:r>
              <a:rPr lang="en-US" sz="1600" b="1" dirty="0">
                <a:solidFill>
                  <a:schemeClr val="tx1"/>
                </a:solidFill>
              </a:rPr>
              <a:t>Dynamic</a:t>
            </a:r>
            <a:r>
              <a:rPr lang="en-US" sz="1600" dirty="0">
                <a:solidFill>
                  <a:schemeClr val="tx1"/>
                </a:solidFill>
              </a:rPr>
              <a:t> − Java is considered to be more dynamic than C or C++ since it is designed to adapt to an evolving environment. Java programs can carry extensive amount of run-time information that can be used to verify and resolve accesses to objects on run-time.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5094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Java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024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History of Java</a:t>
            </a:r>
          </a:p>
          <a:p>
            <a:pPr marL="342900" indent="-342900" algn="l">
              <a:buClr>
                <a:srgbClr val="0070C0"/>
              </a:buClr>
              <a:buSzPct val="80000"/>
              <a:buFont typeface="Wingdings" pitchFamily="2" charset="2"/>
              <a:buChar char="u"/>
            </a:pPr>
            <a:r>
              <a:rPr lang="en-US" sz="1600" dirty="0">
                <a:solidFill>
                  <a:schemeClr val="tx1"/>
                </a:solidFill>
              </a:rPr>
              <a:t>James Gosling initiated Java language project in June 1991 for use in one of his many set-top box projects. The language, initially called ‘Oak’ after an oak tree that stood outside Gosling's office, also went by the name ‘Green’ and ended up later being renamed as Java, from a list of random words.</a:t>
            </a:r>
          </a:p>
          <a:p>
            <a:pPr marL="342900" indent="-342900" algn="l">
              <a:buClr>
                <a:srgbClr val="0070C0"/>
              </a:buClr>
              <a:buSzPct val="80000"/>
              <a:buFont typeface="Wingdings" pitchFamily="2" charset="2"/>
              <a:buChar char="u"/>
            </a:pPr>
            <a:r>
              <a:rPr lang="en-US" sz="1600" dirty="0">
                <a:solidFill>
                  <a:schemeClr val="tx1"/>
                </a:solidFill>
              </a:rPr>
              <a:t>Sun released the first public implementation as Java 1.0 in 1995. It promised </a:t>
            </a:r>
            <a:r>
              <a:rPr lang="en-US" sz="1600" b="1" dirty="0">
                <a:solidFill>
                  <a:schemeClr val="tx1"/>
                </a:solidFill>
              </a:rPr>
              <a:t>Write Once, Run Anywhere</a:t>
            </a:r>
            <a:r>
              <a:rPr lang="en-US" sz="1600" dirty="0">
                <a:solidFill>
                  <a:schemeClr val="tx1"/>
                </a:solidFill>
              </a:rPr>
              <a:t> (WORA), providing no-cost run-times on popular platforms.</a:t>
            </a:r>
          </a:p>
          <a:p>
            <a:pPr marL="342900" indent="-342900" algn="l">
              <a:buClr>
                <a:srgbClr val="0070C0"/>
              </a:buClr>
              <a:buSzPct val="80000"/>
              <a:buFont typeface="Wingdings" pitchFamily="2" charset="2"/>
              <a:buChar char="u"/>
            </a:pPr>
            <a:r>
              <a:rPr lang="en-US" sz="1600" dirty="0">
                <a:solidFill>
                  <a:schemeClr val="tx1"/>
                </a:solidFill>
              </a:rPr>
              <a:t>On 13 November, 2006, Sun released much of Java as free and open source software under the terms of the GNU General Public License (GPL).</a:t>
            </a:r>
          </a:p>
          <a:p>
            <a:pPr marL="342900" indent="-342900" algn="l">
              <a:buClr>
                <a:srgbClr val="0070C0"/>
              </a:buClr>
              <a:buSzPct val="80000"/>
              <a:buFont typeface="Wingdings" pitchFamily="2" charset="2"/>
              <a:buChar char="u"/>
            </a:pPr>
            <a:r>
              <a:rPr lang="en-US" sz="1600" dirty="0">
                <a:solidFill>
                  <a:schemeClr val="tx1"/>
                </a:solidFill>
              </a:rPr>
              <a:t>On 8 May, 2007, Sun finished the process, making all of Java's core code free and open-source, aside from a small portion of code to which Sun did not hold the copyright.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64124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Java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456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Tools You Will Need</a:t>
            </a:r>
          </a:p>
          <a:p>
            <a:pPr marL="342900" indent="-342900" algn="l">
              <a:buClr>
                <a:srgbClr val="0070C0"/>
              </a:buClr>
              <a:buSzPct val="80000"/>
              <a:buFont typeface="Wingdings" pitchFamily="2" charset="2"/>
              <a:buChar char="u"/>
            </a:pPr>
            <a:r>
              <a:rPr lang="en-US" sz="1600" dirty="0">
                <a:solidFill>
                  <a:schemeClr val="tx1"/>
                </a:solidFill>
              </a:rPr>
              <a:t>For performing the examples discussed in this tutorial, you will need a Pentium 200-MHz computer with a minimum of 64 MB of RAM (128 MB of RAM recommended).</a:t>
            </a:r>
          </a:p>
          <a:p>
            <a:pPr marL="342900" indent="-342900" algn="l">
              <a:buClr>
                <a:srgbClr val="0070C0"/>
              </a:buClr>
              <a:buSzPct val="80000"/>
              <a:buFont typeface="Wingdings" pitchFamily="2" charset="2"/>
              <a:buChar char="u"/>
            </a:pPr>
            <a:r>
              <a:rPr lang="en-US" sz="1600" dirty="0">
                <a:solidFill>
                  <a:schemeClr val="tx1"/>
                </a:solidFill>
              </a:rPr>
              <a:t>You will also need the following </a:t>
            </a:r>
            <a:r>
              <a:rPr lang="en-US" sz="1600" dirty="0" err="1">
                <a:solidFill>
                  <a:schemeClr val="tx1"/>
                </a:solidFill>
              </a:rPr>
              <a:t>softwares</a:t>
            </a:r>
            <a:r>
              <a:rPr lang="en-US" sz="1600" dirty="0">
                <a:solidFill>
                  <a:schemeClr val="tx1"/>
                </a:solidFill>
              </a:rPr>
              <a:t> −</a:t>
            </a:r>
          </a:p>
          <a:p>
            <a:pPr marL="800100" lvl="1" indent="-342900" algn="l">
              <a:buClr>
                <a:srgbClr val="0070C0"/>
              </a:buClr>
              <a:buSzPct val="80000"/>
              <a:buFont typeface="Wingdings" pitchFamily="2" charset="2"/>
              <a:buChar char="u"/>
            </a:pPr>
            <a:r>
              <a:rPr lang="en-US" sz="1600" dirty="0">
                <a:solidFill>
                  <a:schemeClr val="tx1"/>
                </a:solidFill>
              </a:rPr>
              <a:t>Linux 7.1 or Windows </a:t>
            </a:r>
            <a:r>
              <a:rPr lang="en-US" sz="1600" dirty="0" err="1">
                <a:solidFill>
                  <a:schemeClr val="tx1"/>
                </a:solidFill>
              </a:rPr>
              <a:t>xp</a:t>
            </a:r>
            <a:r>
              <a:rPr lang="en-US" sz="1600" dirty="0">
                <a:solidFill>
                  <a:schemeClr val="tx1"/>
                </a:solidFill>
              </a:rPr>
              <a:t>/7/8 operating system</a:t>
            </a:r>
          </a:p>
          <a:p>
            <a:pPr marL="800100" lvl="1" indent="-342900" algn="l">
              <a:buClr>
                <a:srgbClr val="0070C0"/>
              </a:buClr>
              <a:buSzPct val="80000"/>
              <a:buFont typeface="Wingdings" pitchFamily="2" charset="2"/>
              <a:buChar char="u"/>
            </a:pPr>
            <a:r>
              <a:rPr lang="en-US" sz="1600" dirty="0">
                <a:solidFill>
                  <a:schemeClr val="tx1"/>
                </a:solidFill>
              </a:rPr>
              <a:t>Java JDK 8</a:t>
            </a:r>
          </a:p>
          <a:p>
            <a:pPr marL="800100" lvl="1" indent="-342900" algn="l">
              <a:buClr>
                <a:srgbClr val="0070C0"/>
              </a:buClr>
              <a:buSzPct val="80000"/>
              <a:buFont typeface="Wingdings" pitchFamily="2" charset="2"/>
              <a:buChar char="u"/>
            </a:pPr>
            <a:r>
              <a:rPr lang="en-US" sz="1600" dirty="0">
                <a:solidFill>
                  <a:schemeClr val="tx1"/>
                </a:solidFill>
              </a:rPr>
              <a:t>IntelliJ, Eclipse, Microsoft Notepad, or any other text editor</a:t>
            </a:r>
          </a:p>
          <a:p>
            <a:pPr marL="342900" indent="-342900" algn="l">
              <a:buClr>
                <a:srgbClr val="0070C0"/>
              </a:buClr>
              <a:buSzPct val="80000"/>
              <a:buFont typeface="Wingdings" pitchFamily="2" charset="2"/>
              <a:buChar char="u"/>
            </a:pPr>
            <a:r>
              <a:rPr lang="en-US" sz="1600" dirty="0">
                <a:solidFill>
                  <a:schemeClr val="tx1"/>
                </a:solidFill>
              </a:rPr>
              <a:t>This course  will provide the necessary skills to create GUI, networking, and web applications using Java.</a:t>
            </a:r>
          </a:p>
          <a:p>
            <a:pPr marL="342900" indent="-342900" algn="l">
              <a:buClr>
                <a:srgbClr val="0070C0"/>
              </a:buClr>
              <a:buSzPct val="80000"/>
              <a:buFont typeface="Wingdings" pitchFamily="2" charset="2"/>
              <a:buChar char="u"/>
            </a:pPr>
            <a:r>
              <a:rPr lang="en-US" sz="1600" b="1" dirty="0">
                <a:solidFill>
                  <a:schemeClr val="tx1"/>
                </a:solidFill>
              </a:rPr>
              <a:t>What is Next?</a:t>
            </a:r>
          </a:p>
          <a:p>
            <a:pPr marL="342900" indent="-342900" algn="l">
              <a:buClr>
                <a:srgbClr val="0070C0"/>
              </a:buClr>
              <a:buSzPct val="80000"/>
              <a:buFont typeface="Wingdings" pitchFamily="2" charset="2"/>
              <a:buChar char="u"/>
            </a:pPr>
            <a:r>
              <a:rPr lang="en-US" sz="1600" dirty="0">
                <a:solidFill>
                  <a:schemeClr val="tx1"/>
                </a:solidFill>
              </a:rPr>
              <a:t>The next chapter will guide you to how you can obtain Java and its documentation. Finally, it instructs you on how to install Java and prepare an environment to develop Java applications.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14854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425</Words>
  <Application>Microsoft Office PowerPoint</Application>
  <PresentationFormat>On-screen Show (4:3)</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2 Java Overview</vt:lpstr>
      <vt:lpstr>2 Java Overview</vt:lpstr>
      <vt:lpstr>2 Java Overview</vt:lpstr>
      <vt:lpstr>2 Java Overview</vt:lpstr>
      <vt:lpstr>2 Java Overview</vt:lpstr>
      <vt:lpstr>2 Java Overview</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52</cp:revision>
  <dcterms:created xsi:type="dcterms:W3CDTF">2018-09-28T16:40:41Z</dcterms:created>
  <dcterms:modified xsi:type="dcterms:W3CDTF">2019-01-20T21:45:08Z</dcterms:modified>
</cp:coreProperties>
</file>