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1" r:id="rId4"/>
    <p:sldId id="262"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technetwork/java/javase/downloads/jdk8-downloads-2133151.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Setup Environment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Setup Environment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95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 this chapter, we will discuss on the different aspects of setting up a congenial environment for Java.</a:t>
            </a:r>
          </a:p>
          <a:p>
            <a:pPr marL="342900" indent="-342900" algn="l">
              <a:buClr>
                <a:srgbClr val="0070C0"/>
              </a:buClr>
              <a:buSzPct val="80000"/>
              <a:buFont typeface="Wingdings" pitchFamily="2" charset="2"/>
              <a:buChar char="u"/>
            </a:pPr>
            <a:r>
              <a:rPr lang="en-US" sz="1600" b="1" dirty="0">
                <a:solidFill>
                  <a:schemeClr val="tx1"/>
                </a:solidFill>
              </a:rPr>
              <a:t>Local Environment Setup</a:t>
            </a:r>
          </a:p>
          <a:p>
            <a:pPr marL="342900" indent="-342900" algn="l">
              <a:buClr>
                <a:srgbClr val="0070C0"/>
              </a:buClr>
              <a:buSzPct val="80000"/>
              <a:buFont typeface="Wingdings" pitchFamily="2" charset="2"/>
              <a:buChar char="u"/>
            </a:pPr>
            <a:r>
              <a:rPr lang="en-US" sz="1600" dirty="0">
                <a:solidFill>
                  <a:schemeClr val="tx1"/>
                </a:solidFill>
              </a:rPr>
              <a:t>If you are still willing to set up your environment for Java programming language, then this section guides you on how to download and set up Java on your machine. Following are the steps to set up the environment.</a:t>
            </a:r>
          </a:p>
          <a:p>
            <a:pPr marL="342900" indent="-342900" algn="l">
              <a:buClr>
                <a:srgbClr val="0070C0"/>
              </a:buClr>
              <a:buSzPct val="80000"/>
              <a:buFont typeface="Wingdings" pitchFamily="2" charset="2"/>
              <a:buChar char="u"/>
            </a:pPr>
            <a:r>
              <a:rPr lang="en-US" sz="1600" dirty="0">
                <a:solidFill>
                  <a:schemeClr val="tx1"/>
                </a:solidFill>
              </a:rPr>
              <a:t>Java SE is freely available from the link </a:t>
            </a:r>
            <a:r>
              <a:rPr lang="en-US" sz="1600" dirty="0">
                <a:solidFill>
                  <a:schemeClr val="tx1"/>
                </a:solidFill>
                <a:hlinkClick r:id="rId2">
                  <a:extLst>
                    <a:ext uri="{A12FA001-AC4F-418D-AE19-62706E023703}">
                      <ahyp:hlinkClr xmlns:ahyp="http://schemas.microsoft.com/office/drawing/2018/hyperlinkcolor" val="tx"/>
                    </a:ext>
                  </a:extLst>
                </a:hlinkClick>
              </a:rPr>
              <a:t>Download Java</a:t>
            </a:r>
            <a:r>
              <a:rPr lang="en-US" sz="1600" dirty="0">
                <a:solidFill>
                  <a:schemeClr val="tx1"/>
                </a:solidFill>
              </a:rPr>
              <a:t>. You can download a version based on your operating system.</a:t>
            </a:r>
          </a:p>
          <a:p>
            <a:pPr marL="342900" indent="-342900" algn="l">
              <a:buClr>
                <a:srgbClr val="0070C0"/>
              </a:buClr>
              <a:buSzPct val="80000"/>
              <a:buFont typeface="Wingdings" pitchFamily="2" charset="2"/>
              <a:buChar char="u"/>
            </a:pPr>
            <a:r>
              <a:rPr lang="en-US" sz="1600" dirty="0">
                <a:solidFill>
                  <a:schemeClr val="tx1"/>
                </a:solidFill>
              </a:rPr>
              <a:t>Follow the instructions to download Java and run the </a:t>
            </a:r>
            <a:r>
              <a:rPr lang="en-US" sz="1600" b="1" dirty="0">
                <a:solidFill>
                  <a:schemeClr val="tx1"/>
                </a:solidFill>
              </a:rPr>
              <a:t>.exe</a:t>
            </a:r>
            <a:r>
              <a:rPr lang="en-US" sz="1600" dirty="0">
                <a:solidFill>
                  <a:schemeClr val="tx1"/>
                </a:solidFill>
              </a:rPr>
              <a:t> to install Java on your machine. Once you installed Java on your machine, you will need to set environment variables to point to correct installation directories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514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Setup Environment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440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Setting Up the Path for Windows</a:t>
            </a:r>
          </a:p>
          <a:p>
            <a:pPr marL="342900" indent="-342900" algn="l">
              <a:buClr>
                <a:srgbClr val="0070C0"/>
              </a:buClr>
              <a:buSzPct val="80000"/>
              <a:buFont typeface="Wingdings" pitchFamily="2" charset="2"/>
              <a:buChar char="u"/>
            </a:pPr>
            <a:r>
              <a:rPr lang="en-US" sz="1600" dirty="0">
                <a:solidFill>
                  <a:schemeClr val="tx1"/>
                </a:solidFill>
              </a:rPr>
              <a:t>Assuming you have installed Java in </a:t>
            </a:r>
            <a:r>
              <a:rPr lang="en-US" sz="1600" i="1" dirty="0">
                <a:solidFill>
                  <a:schemeClr val="tx1"/>
                </a:solidFill>
              </a:rPr>
              <a:t>c:\Program Files\java\</a:t>
            </a:r>
            <a:r>
              <a:rPr lang="en-US" sz="1600" i="1" dirty="0" err="1">
                <a:solidFill>
                  <a:schemeClr val="tx1"/>
                </a:solidFill>
              </a:rPr>
              <a:t>jdk</a:t>
            </a:r>
            <a:r>
              <a:rPr lang="en-US" sz="1600" dirty="0">
                <a:solidFill>
                  <a:schemeClr val="tx1"/>
                </a:solidFill>
              </a:rPr>
              <a:t> directory −</a:t>
            </a:r>
          </a:p>
          <a:p>
            <a:pPr marL="800100" lvl="1" indent="-342900" algn="l">
              <a:buClr>
                <a:srgbClr val="0070C0"/>
              </a:buClr>
              <a:buSzPct val="80000"/>
              <a:buFont typeface="Wingdings" pitchFamily="2" charset="2"/>
              <a:buChar char="u"/>
            </a:pPr>
            <a:r>
              <a:rPr lang="en-US" sz="1600" dirty="0">
                <a:solidFill>
                  <a:schemeClr val="tx1"/>
                </a:solidFill>
              </a:rPr>
              <a:t>Right-click on 'My Computer' and select 'Properties’.</a:t>
            </a:r>
          </a:p>
          <a:p>
            <a:pPr marL="800100" lvl="1" indent="-342900" algn="l">
              <a:buClr>
                <a:srgbClr val="0070C0"/>
              </a:buClr>
              <a:buSzPct val="80000"/>
              <a:buFont typeface="Wingdings" pitchFamily="2" charset="2"/>
              <a:buChar char="u"/>
            </a:pPr>
            <a:r>
              <a:rPr lang="en-US" sz="1600" dirty="0">
                <a:solidFill>
                  <a:schemeClr val="tx1"/>
                </a:solidFill>
              </a:rPr>
              <a:t>Click the 'Environment variables' button under the 'Advanced' tab.</a:t>
            </a:r>
          </a:p>
          <a:p>
            <a:pPr marL="800100" lvl="1" indent="-342900" algn="l">
              <a:buClr>
                <a:srgbClr val="0070C0"/>
              </a:buClr>
              <a:buSzPct val="80000"/>
              <a:buFont typeface="Wingdings" pitchFamily="2" charset="2"/>
              <a:buChar char="u"/>
            </a:pPr>
            <a:r>
              <a:rPr lang="en-US" sz="1600" dirty="0">
                <a:solidFill>
                  <a:schemeClr val="tx1"/>
                </a:solidFill>
              </a:rPr>
              <a:t>Setup PATH = ‘C:\Program Files\Java\</a:t>
            </a:r>
            <a:r>
              <a:rPr lang="en-US" sz="1600" dirty="0" err="1">
                <a:solidFill>
                  <a:schemeClr val="tx1"/>
                </a:solidFill>
              </a:rPr>
              <a:t>jdkx.x.x_xxx</a:t>
            </a:r>
            <a:r>
              <a:rPr lang="en-US" sz="1600" dirty="0">
                <a:solidFill>
                  <a:schemeClr val="tx1"/>
                </a:solidFill>
              </a:rPr>
              <a:t>\bin’,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A0959D1F-273A-4A93-8A1B-BF26E22675C2}"/>
              </a:ext>
            </a:extLst>
          </p:cNvPr>
          <p:cNvPicPr>
            <a:picLocks noChangeAspect="1"/>
          </p:cNvPicPr>
          <p:nvPr/>
        </p:nvPicPr>
        <p:blipFill>
          <a:blip r:embed="rId2"/>
          <a:stretch>
            <a:fillRect/>
          </a:stretch>
        </p:blipFill>
        <p:spPr>
          <a:xfrm>
            <a:off x="539552" y="2780373"/>
            <a:ext cx="3672408" cy="3504526"/>
          </a:xfrm>
          <a:prstGeom prst="rect">
            <a:avLst/>
          </a:prstGeom>
          <a:ln>
            <a:solidFill>
              <a:srgbClr val="C00000"/>
            </a:solidFill>
          </a:ln>
        </p:spPr>
      </p:pic>
      <p:pic>
        <p:nvPicPr>
          <p:cNvPr id="8" name="Picture 7">
            <a:extLst>
              <a:ext uri="{FF2B5EF4-FFF2-40B4-BE49-F238E27FC236}">
                <a16:creationId xmlns:a16="http://schemas.microsoft.com/office/drawing/2014/main" id="{0A94602B-EFA6-47E4-9961-CD4D24C3B94C}"/>
              </a:ext>
            </a:extLst>
          </p:cNvPr>
          <p:cNvPicPr>
            <a:picLocks noChangeAspect="1"/>
          </p:cNvPicPr>
          <p:nvPr/>
        </p:nvPicPr>
        <p:blipFill>
          <a:blip r:embed="rId3"/>
          <a:stretch>
            <a:fillRect/>
          </a:stretch>
        </p:blipFill>
        <p:spPr>
          <a:xfrm>
            <a:off x="4376092" y="2917990"/>
            <a:ext cx="4428753" cy="1022020"/>
          </a:xfrm>
          <a:prstGeom prst="rect">
            <a:avLst/>
          </a:prstGeom>
          <a:ln>
            <a:solidFill>
              <a:srgbClr val="C00000"/>
            </a:solidFill>
          </a:ln>
        </p:spPr>
      </p:pic>
    </p:spTree>
    <p:extLst>
      <p:ext uri="{BB962C8B-B14F-4D97-AF65-F5344CB8AC3E}">
        <p14:creationId xmlns:p14="http://schemas.microsoft.com/office/powerpoint/2010/main" val="16306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3 Setup Environment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Install IntelliJ or </a:t>
            </a:r>
            <a:r>
              <a:rPr lang="en-US" sz="1600" b="1" dirty="0" err="1">
                <a:solidFill>
                  <a:schemeClr val="tx1"/>
                </a:solidFill>
              </a:rPr>
              <a:t>Ecllipse</a:t>
            </a:r>
            <a:endParaRPr lang="en-US" sz="1600" b="1" dirty="0">
              <a:solidFill>
                <a:schemeClr val="tx1"/>
              </a:solidFill>
            </a:endParaRPr>
          </a:p>
          <a:p>
            <a:pPr marL="800100" lvl="1" indent="-342900" algn="l">
              <a:buClr>
                <a:srgbClr val="0070C0"/>
              </a:buClr>
              <a:buSzPct val="80000"/>
              <a:buFont typeface="Wingdings" pitchFamily="2" charset="2"/>
              <a:buChar char="u"/>
            </a:pPr>
            <a:r>
              <a:rPr lang="en-US" sz="1600" dirty="0">
                <a:solidFill>
                  <a:schemeClr val="tx1"/>
                </a:solidFill>
              </a:rPr>
              <a:t>Install IntelliJ</a:t>
            </a:r>
          </a:p>
          <a:p>
            <a:pPr marL="800100" lvl="1" indent="-342900" algn="l">
              <a:buClr>
                <a:srgbClr val="0070C0"/>
              </a:buClr>
              <a:buSzPct val="80000"/>
              <a:buFont typeface="Wingdings" pitchFamily="2" charset="2"/>
              <a:buChar char="u"/>
            </a:pPr>
            <a:r>
              <a:rPr lang="en-US" sz="1600" dirty="0">
                <a:solidFill>
                  <a:schemeClr val="tx1"/>
                </a:solidFill>
              </a:rPr>
              <a:t>Use IDE to</a:t>
            </a:r>
          </a:p>
          <a:p>
            <a:pPr marL="1257300" lvl="2" indent="-342900" algn="l">
              <a:buClr>
                <a:srgbClr val="0070C0"/>
              </a:buClr>
              <a:buSzPct val="80000"/>
              <a:buFont typeface="Wingdings" pitchFamily="2" charset="2"/>
              <a:buChar char="u"/>
            </a:pPr>
            <a:r>
              <a:rPr lang="en-US" sz="1600" dirty="0">
                <a:solidFill>
                  <a:schemeClr val="tx1"/>
                </a:solidFill>
              </a:rPr>
              <a:t>Create Project</a:t>
            </a:r>
          </a:p>
          <a:p>
            <a:pPr marL="1257300" lvl="2" indent="-342900" algn="l">
              <a:buClr>
                <a:srgbClr val="0070C0"/>
              </a:buClr>
              <a:buSzPct val="80000"/>
              <a:buFont typeface="Wingdings" pitchFamily="2" charset="2"/>
              <a:buChar char="u"/>
            </a:pPr>
            <a:r>
              <a:rPr lang="en-US" sz="1600" dirty="0">
                <a:solidFill>
                  <a:schemeClr val="tx1"/>
                </a:solidFill>
              </a:rPr>
              <a:t>Create Class</a:t>
            </a:r>
          </a:p>
          <a:p>
            <a:pPr marL="1257300" lvl="2" indent="-342900" algn="l">
              <a:buClr>
                <a:srgbClr val="0070C0"/>
              </a:buClr>
              <a:buSzPct val="80000"/>
              <a:buFont typeface="Wingdings" pitchFamily="2" charset="2"/>
              <a:buChar char="u"/>
            </a:pPr>
            <a:r>
              <a:rPr lang="en-US" sz="1600" dirty="0">
                <a:solidFill>
                  <a:schemeClr val="tx1"/>
                </a:solidFill>
              </a:rPr>
              <a:t>Create File</a:t>
            </a:r>
          </a:p>
          <a:p>
            <a:pPr marL="1257300" lvl="2" indent="-342900" algn="l">
              <a:buClr>
                <a:srgbClr val="0070C0"/>
              </a:buClr>
              <a:buSzPct val="80000"/>
              <a:buFont typeface="Wingdings" pitchFamily="2" charset="2"/>
              <a:buChar char="u"/>
            </a:pPr>
            <a:r>
              <a:rPr lang="en-US" sz="1600" dirty="0">
                <a:solidFill>
                  <a:schemeClr val="tx1"/>
                </a:solidFill>
              </a:rPr>
              <a:t>Run Application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24677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170</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3 Setup Environment</vt:lpstr>
      <vt:lpstr>3 Setup Environment</vt:lpstr>
      <vt:lpstr>3 Setup Environment</vt:lpstr>
      <vt:lpstr>3 Setup Environment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60</cp:revision>
  <dcterms:created xsi:type="dcterms:W3CDTF">2018-09-28T16:40:41Z</dcterms:created>
  <dcterms:modified xsi:type="dcterms:W3CDTF">2019-01-20T22:00:11Z</dcterms:modified>
</cp:coreProperties>
</file>