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1" r:id="rId4"/>
    <p:sldId id="263" r:id="rId5"/>
    <p:sldId id="262" r:id="rId6"/>
    <p:sldId id="264" r:id="rId7"/>
    <p:sldId id="265" r:id="rId8"/>
    <p:sldId id="266" r:id="rId9"/>
    <p:sldId id="267" r:id="rId10"/>
    <p:sldId id="277" r:id="rId11"/>
    <p:sldId id="278" r:id="rId12"/>
    <p:sldId id="268" r:id="rId13"/>
    <p:sldId id="269" r:id="rId14"/>
    <p:sldId id="270" r:id="rId15"/>
    <p:sldId id="271" r:id="rId16"/>
    <p:sldId id="272" r:id="rId17"/>
    <p:sldId id="279" r:id="rId18"/>
    <p:sldId id="273" r:id="rId19"/>
    <p:sldId id="274" r:id="rId20"/>
    <p:sldId id="275" r:id="rId21"/>
    <p:sldId id="276"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java/java_using_singlet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Object and Class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9"/>
            <a:ext cx="3960440"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Example 1 (1):</a:t>
            </a:r>
          </a:p>
          <a:p>
            <a:pPr marL="342900" indent="-342900" algn="l">
              <a:buClr>
                <a:srgbClr val="0070C0"/>
              </a:buClr>
              <a:buSzPct val="80000"/>
              <a:buFont typeface="Wingdings" pitchFamily="2" charset="2"/>
              <a:buChar char="u"/>
            </a:pPr>
            <a:r>
              <a:rPr lang="en-US" sz="1400" dirty="0">
                <a:solidFill>
                  <a:schemeClr val="tx1"/>
                </a:solidFill>
              </a:rPr>
              <a:t>The easiest implementation consists of</a:t>
            </a:r>
          </a:p>
          <a:p>
            <a:pPr marL="342900" indent="-342900" algn="l">
              <a:buClr>
                <a:srgbClr val="0070C0"/>
              </a:buClr>
              <a:buSzPct val="80000"/>
              <a:buFont typeface="+mj-lt"/>
              <a:buAutoNum type="arabicPeriod"/>
            </a:pPr>
            <a:r>
              <a:rPr lang="en-US" sz="1400" b="1" dirty="0">
                <a:solidFill>
                  <a:schemeClr val="tx1"/>
                </a:solidFill>
              </a:rPr>
              <a:t>A private constructor</a:t>
            </a:r>
          </a:p>
          <a:p>
            <a:pPr marL="342900" indent="-342900" algn="l">
              <a:buClr>
                <a:srgbClr val="0070C0"/>
              </a:buClr>
              <a:buSzPct val="80000"/>
              <a:buFont typeface="+mj-lt"/>
              <a:buAutoNum type="arabicPeriod"/>
            </a:pPr>
            <a:r>
              <a:rPr lang="en-US" sz="1400" b="1" dirty="0">
                <a:solidFill>
                  <a:schemeClr val="tx1"/>
                </a:solidFill>
              </a:rPr>
              <a:t>A field to hold </a:t>
            </a:r>
            <a:r>
              <a:rPr lang="en-US" sz="1400" b="1" dirty="0" err="1">
                <a:solidFill>
                  <a:schemeClr val="tx1"/>
                </a:solidFill>
              </a:rPr>
              <a:t>intantiation</a:t>
            </a:r>
            <a:r>
              <a:rPr lang="en-US" sz="1400" dirty="0">
                <a:solidFill>
                  <a:schemeClr val="tx1"/>
                </a:solidFill>
              </a:rPr>
              <a:t>, and </a:t>
            </a:r>
          </a:p>
          <a:p>
            <a:pPr marL="342900" indent="-342900" algn="l">
              <a:buClr>
                <a:srgbClr val="0070C0"/>
              </a:buClr>
              <a:buSzPct val="80000"/>
              <a:buFont typeface="+mj-lt"/>
              <a:buAutoNum type="arabicPeriod"/>
            </a:pPr>
            <a:r>
              <a:rPr lang="en-US" sz="1400" b="1" dirty="0">
                <a:solidFill>
                  <a:schemeClr val="tx1"/>
                </a:solidFill>
              </a:rPr>
              <a:t>A</a:t>
            </a:r>
            <a:r>
              <a:rPr lang="en-US" sz="1400" dirty="0">
                <a:solidFill>
                  <a:schemeClr val="tx1"/>
                </a:solidFill>
              </a:rPr>
              <a:t> </a:t>
            </a:r>
            <a:r>
              <a:rPr lang="en-US" sz="1400" b="1" dirty="0">
                <a:solidFill>
                  <a:schemeClr val="tx1"/>
                </a:solidFill>
              </a:rPr>
              <a:t>public</a:t>
            </a:r>
            <a:r>
              <a:rPr lang="en-US" sz="1400" dirty="0">
                <a:solidFill>
                  <a:schemeClr val="tx1"/>
                </a:solidFill>
              </a:rPr>
              <a:t> </a:t>
            </a:r>
            <a:r>
              <a:rPr lang="en-US" sz="1400" b="1" dirty="0">
                <a:solidFill>
                  <a:schemeClr val="tx1"/>
                </a:solidFill>
              </a:rPr>
              <a:t>static accessor method with a name like </a:t>
            </a:r>
            <a:r>
              <a:rPr lang="en-US" sz="1400" b="1" dirty="0" err="1">
                <a:solidFill>
                  <a:schemeClr val="tx1"/>
                </a:solidFill>
              </a:rPr>
              <a:t>getInstance</a:t>
            </a:r>
            <a:r>
              <a:rPr lang="en-US" sz="1400" b="1" dirty="0">
                <a:solidFill>
                  <a:schemeClr val="tx1"/>
                </a:solidFill>
              </a:rPr>
              <a:t>().</a:t>
            </a:r>
          </a:p>
          <a:p>
            <a:pPr marL="342900" indent="-342900" algn="l">
              <a:buClr>
                <a:srgbClr val="0070C0"/>
              </a:buClr>
              <a:buSzPct val="80000"/>
              <a:buFont typeface="Wingdings" pitchFamily="2" charset="2"/>
              <a:buChar char="u"/>
            </a:pPr>
            <a:r>
              <a:rPr lang="en-US" sz="1400" dirty="0">
                <a:solidFill>
                  <a:schemeClr val="tx1"/>
                </a:solidFill>
              </a:rPr>
              <a:t>The private field can be assigned from within a static initializer block or, more simply, using an initializer. </a:t>
            </a:r>
          </a:p>
          <a:p>
            <a:pPr marL="342900" indent="-342900" algn="l">
              <a:buClr>
                <a:srgbClr val="0070C0"/>
              </a:buClr>
              <a:buSzPct val="80000"/>
              <a:buFont typeface="Wingdings" pitchFamily="2" charset="2"/>
              <a:buChar char="u"/>
            </a:pPr>
            <a:r>
              <a:rPr lang="en-US" sz="1400" dirty="0">
                <a:solidFill>
                  <a:schemeClr val="tx1"/>
                </a:solidFill>
              </a:rPr>
              <a:t>The </a:t>
            </a:r>
            <a:r>
              <a:rPr lang="en-US" sz="1400" dirty="0" err="1">
                <a:solidFill>
                  <a:schemeClr val="tx1"/>
                </a:solidFill>
              </a:rPr>
              <a:t>getInstance</a:t>
            </a:r>
            <a:r>
              <a:rPr lang="en-US" sz="1400" dirty="0">
                <a:solidFill>
                  <a:schemeClr val="tx1"/>
                </a:solidFill>
              </a:rPr>
              <a:t>( ) method (which must be public) then simply returns this instance.</a:t>
            </a:r>
            <a:endParaRPr lang="en-US" sz="1400" b="1" dirty="0">
              <a:solidFill>
                <a:schemeClr val="tx1"/>
              </a:solidFill>
            </a:endParaRP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副標題 2">
            <a:extLst>
              <a:ext uri="{FF2B5EF4-FFF2-40B4-BE49-F238E27FC236}">
                <a16:creationId xmlns:a16="http://schemas.microsoft.com/office/drawing/2014/main" id="{681666E8-5F30-4835-A7AC-1F0685F7FE51}"/>
              </a:ext>
            </a:extLst>
          </p:cNvPr>
          <p:cNvSpPr txBox="1">
            <a:spLocks/>
          </p:cNvSpPr>
          <p:nvPr/>
        </p:nvSpPr>
        <p:spPr>
          <a:xfrm>
            <a:off x="4572000" y="1268759"/>
            <a:ext cx="4392488" cy="3902063"/>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400" dirty="0">
                <a:solidFill>
                  <a:srgbClr val="880000"/>
                </a:solidFill>
                <a:latin typeface="Menlo"/>
              </a:rPr>
              <a:t>// File Name: Singleton.java</a:t>
            </a:r>
            <a:r>
              <a:rPr lang="en-US" altLang="en-US" sz="1400" dirty="0">
                <a:solidFill>
                  <a:srgbClr val="313131"/>
                </a:solidFill>
                <a:latin typeface="Menlo"/>
              </a:rPr>
              <a:t> </a:t>
            </a:r>
          </a:p>
          <a:p>
            <a:pPr algn="l">
              <a:buClr>
                <a:srgbClr val="0070C0"/>
              </a:buClr>
              <a:buSzPct val="80000"/>
            </a:pPr>
            <a:r>
              <a:rPr lang="en-US" altLang="en-US" sz="1400" dirty="0">
                <a:solidFill>
                  <a:srgbClr val="000088"/>
                </a:solidFill>
                <a:latin typeface="Menlo"/>
              </a:rPr>
              <a:t>public</a:t>
            </a:r>
            <a:r>
              <a:rPr lang="en-US" altLang="en-US" sz="1400" dirty="0">
                <a:solidFill>
                  <a:srgbClr val="313131"/>
                </a:solidFill>
                <a:latin typeface="Menlo"/>
              </a:rPr>
              <a:t> </a:t>
            </a:r>
            <a:r>
              <a:rPr lang="en-US" altLang="en-US" sz="1400" dirty="0">
                <a:solidFill>
                  <a:srgbClr val="000088"/>
                </a:solidFill>
                <a:latin typeface="Menlo"/>
              </a:rPr>
              <a:t>class</a:t>
            </a:r>
            <a:r>
              <a:rPr lang="en-US" altLang="en-US" sz="1400" dirty="0">
                <a:solidFill>
                  <a:srgbClr val="313131"/>
                </a:solidFill>
                <a:latin typeface="Menlo"/>
              </a:rPr>
              <a:t> </a:t>
            </a:r>
            <a:r>
              <a:rPr lang="en-US" altLang="en-US" sz="1400" dirty="0">
                <a:solidFill>
                  <a:srgbClr val="7F0055"/>
                </a:solidFill>
                <a:latin typeface="Menlo"/>
              </a:rPr>
              <a:t>Singleton</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algn="l">
              <a:buClr>
                <a:srgbClr val="0070C0"/>
              </a:buClr>
              <a:buSzPct val="80000"/>
            </a:pPr>
            <a:r>
              <a:rPr lang="en-US" altLang="en-US" sz="1400" b="1" dirty="0">
                <a:solidFill>
                  <a:srgbClr val="313131"/>
                </a:solidFill>
                <a:latin typeface="Menlo"/>
              </a:rPr>
              <a:t>    /* a field to hold the </a:t>
            </a:r>
            <a:r>
              <a:rPr lang="en-US" altLang="en-US" sz="1400" b="1" dirty="0" err="1">
                <a:solidFill>
                  <a:srgbClr val="313131"/>
                </a:solidFill>
                <a:latin typeface="Menlo"/>
              </a:rPr>
              <a:t>instiatation</a:t>
            </a:r>
            <a:r>
              <a:rPr lang="en-US" altLang="en-US" sz="1400" b="1" dirty="0">
                <a:solidFill>
                  <a:srgbClr val="313131"/>
                </a:solidFill>
                <a:latin typeface="Menlo"/>
              </a:rPr>
              <a:t> */</a:t>
            </a:r>
          </a:p>
          <a:p>
            <a:pPr algn="l">
              <a:buClr>
                <a:srgbClr val="0070C0"/>
              </a:buClr>
              <a:buSzPct val="80000"/>
            </a:pPr>
            <a:r>
              <a:rPr lang="en-US" altLang="en-US" sz="1400" b="1" dirty="0">
                <a:solidFill>
                  <a:srgbClr val="313131"/>
                </a:solidFill>
                <a:latin typeface="Menlo"/>
              </a:rPr>
              <a:t>    </a:t>
            </a:r>
            <a:r>
              <a:rPr lang="en-US" altLang="en-US" sz="1400" b="1" dirty="0">
                <a:solidFill>
                  <a:srgbClr val="000088"/>
                </a:solidFill>
                <a:latin typeface="Menlo"/>
              </a:rPr>
              <a:t>private</a:t>
            </a:r>
            <a:r>
              <a:rPr lang="en-US" altLang="en-US" sz="1400" b="1" dirty="0">
                <a:solidFill>
                  <a:srgbClr val="313131"/>
                </a:solidFill>
                <a:latin typeface="Menlo"/>
              </a:rPr>
              <a:t> </a:t>
            </a:r>
            <a:r>
              <a:rPr lang="en-US" altLang="en-US" sz="1400" b="1" dirty="0">
                <a:solidFill>
                  <a:srgbClr val="000088"/>
                </a:solidFill>
                <a:latin typeface="Menlo"/>
              </a:rPr>
              <a:t>static</a:t>
            </a:r>
            <a:r>
              <a:rPr lang="en-US" altLang="en-US" sz="1400" b="1" dirty="0">
                <a:solidFill>
                  <a:srgbClr val="313131"/>
                </a:solidFill>
                <a:latin typeface="Menlo"/>
              </a:rPr>
              <a:t> </a:t>
            </a:r>
            <a:r>
              <a:rPr lang="en-US" altLang="en-US" sz="1400" b="1" dirty="0">
                <a:solidFill>
                  <a:srgbClr val="7F0055"/>
                </a:solidFill>
                <a:latin typeface="Menlo"/>
              </a:rPr>
              <a:t>Singleton</a:t>
            </a:r>
            <a:r>
              <a:rPr lang="en-US" altLang="en-US" sz="1400" b="1" dirty="0">
                <a:solidFill>
                  <a:srgbClr val="313131"/>
                </a:solidFill>
                <a:latin typeface="Menlo"/>
              </a:rPr>
              <a:t> </a:t>
            </a:r>
            <a:r>
              <a:rPr lang="en-US" altLang="en-US" sz="1400" b="1" dirty="0" err="1">
                <a:solidFill>
                  <a:srgbClr val="313131"/>
                </a:solidFill>
                <a:latin typeface="Menlo"/>
              </a:rPr>
              <a:t>singleton</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000088"/>
                </a:solidFill>
                <a:latin typeface="Menlo"/>
              </a:rPr>
              <a:t>new</a:t>
            </a:r>
            <a:r>
              <a:rPr lang="en-US" altLang="en-US" sz="1400" b="1" dirty="0">
                <a:solidFill>
                  <a:srgbClr val="313131"/>
                </a:solidFill>
                <a:latin typeface="Menlo"/>
              </a:rPr>
              <a:t> </a:t>
            </a:r>
            <a:r>
              <a:rPr lang="en-US" altLang="en-US" sz="1400" b="1" dirty="0">
                <a:solidFill>
                  <a:srgbClr val="7F0055"/>
                </a:solidFill>
                <a:latin typeface="Menlo"/>
              </a:rPr>
              <a:t>Singleton</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b="1" dirty="0">
                <a:solidFill>
                  <a:srgbClr val="880000"/>
                </a:solidFill>
                <a:latin typeface="Menlo"/>
              </a:rPr>
              <a:t>/* A private Constructor */</a:t>
            </a:r>
            <a:r>
              <a:rPr lang="en-US" altLang="en-US" sz="1400" b="1"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b="1" dirty="0">
                <a:solidFill>
                  <a:srgbClr val="000088"/>
                </a:solidFill>
                <a:latin typeface="Menlo"/>
              </a:rPr>
              <a:t>private</a:t>
            </a:r>
            <a:r>
              <a:rPr lang="en-US" altLang="en-US" sz="1400" b="1" dirty="0">
                <a:solidFill>
                  <a:srgbClr val="313131"/>
                </a:solidFill>
                <a:latin typeface="Menlo"/>
              </a:rPr>
              <a:t> </a:t>
            </a:r>
            <a:r>
              <a:rPr lang="en-US" altLang="en-US" sz="1400" b="1" dirty="0">
                <a:solidFill>
                  <a:srgbClr val="7F0055"/>
                </a:solidFill>
                <a:latin typeface="Menlo"/>
              </a:rPr>
              <a:t>Singleton</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b="1" dirty="0">
                <a:solidFill>
                  <a:srgbClr val="313131"/>
                </a:solidFill>
                <a:latin typeface="Menlo"/>
              </a:rPr>
              <a:t> </a:t>
            </a:r>
            <a:r>
              <a:rPr lang="en-US" altLang="en-US" sz="1400" b="1" dirty="0">
                <a:solidFill>
                  <a:srgbClr val="880000"/>
                </a:solidFill>
                <a:latin typeface="Menlo"/>
              </a:rPr>
              <a:t>/* a public accessor */</a:t>
            </a:r>
            <a:r>
              <a:rPr lang="en-US" altLang="en-US" sz="1400" b="1" dirty="0">
                <a:solidFill>
                  <a:srgbClr val="313131"/>
                </a:solidFill>
                <a:latin typeface="Menlo"/>
              </a:rPr>
              <a:t> </a:t>
            </a:r>
          </a:p>
          <a:p>
            <a:pPr algn="l">
              <a:buClr>
                <a:srgbClr val="0070C0"/>
              </a:buClr>
              <a:buSzPct val="80000"/>
            </a:pPr>
            <a:r>
              <a:rPr lang="en-US" altLang="en-US" sz="1400" b="1" dirty="0">
                <a:solidFill>
                  <a:srgbClr val="313131"/>
                </a:solidFill>
                <a:latin typeface="Menlo"/>
              </a:rPr>
              <a:t>    </a:t>
            </a:r>
            <a:r>
              <a:rPr lang="en-US" altLang="en-US" sz="1400" b="1" dirty="0">
                <a:solidFill>
                  <a:srgbClr val="000088"/>
                </a:solidFill>
                <a:latin typeface="Menlo"/>
              </a:rPr>
              <a:t>public</a:t>
            </a:r>
            <a:r>
              <a:rPr lang="en-US" altLang="en-US" sz="1400" b="1" dirty="0">
                <a:solidFill>
                  <a:srgbClr val="313131"/>
                </a:solidFill>
                <a:latin typeface="Menlo"/>
              </a:rPr>
              <a:t> </a:t>
            </a:r>
            <a:r>
              <a:rPr lang="en-US" altLang="en-US" sz="1400" b="1" dirty="0">
                <a:solidFill>
                  <a:srgbClr val="000088"/>
                </a:solidFill>
                <a:latin typeface="Menlo"/>
              </a:rPr>
              <a:t>static</a:t>
            </a:r>
            <a:r>
              <a:rPr lang="en-US" altLang="en-US" sz="1400" b="1" dirty="0">
                <a:solidFill>
                  <a:srgbClr val="313131"/>
                </a:solidFill>
                <a:latin typeface="Menlo"/>
              </a:rPr>
              <a:t> </a:t>
            </a:r>
            <a:r>
              <a:rPr lang="en-US" altLang="en-US" sz="1400" b="1" dirty="0">
                <a:solidFill>
                  <a:srgbClr val="7F0055"/>
                </a:solidFill>
                <a:latin typeface="Menlo"/>
              </a:rPr>
              <a:t>Singleton</a:t>
            </a:r>
            <a:r>
              <a:rPr lang="en-US" altLang="en-US" sz="1400" b="1" dirty="0">
                <a:solidFill>
                  <a:srgbClr val="313131"/>
                </a:solidFill>
                <a:latin typeface="Menlo"/>
              </a:rPr>
              <a:t> </a:t>
            </a:r>
            <a:r>
              <a:rPr lang="en-US" altLang="en-US" sz="1400" b="1" dirty="0" err="1">
                <a:solidFill>
                  <a:srgbClr val="313131"/>
                </a:solidFill>
                <a:latin typeface="Menlo"/>
              </a:rPr>
              <a:t>getInstance</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p>
          <a:p>
            <a:pPr algn="l">
              <a:buClr>
                <a:srgbClr val="0070C0"/>
              </a:buClr>
              <a:buSzPct val="80000"/>
            </a:pPr>
            <a:r>
              <a:rPr lang="en-US" altLang="en-US" sz="1400" b="1" dirty="0">
                <a:solidFill>
                  <a:srgbClr val="313131"/>
                </a:solidFill>
                <a:latin typeface="Menlo"/>
              </a:rPr>
              <a:t>         </a:t>
            </a:r>
            <a:r>
              <a:rPr lang="en-US" altLang="en-US" sz="1400" b="1" dirty="0">
                <a:solidFill>
                  <a:srgbClr val="000088"/>
                </a:solidFill>
                <a:latin typeface="Menlo"/>
              </a:rPr>
              <a:t>return</a:t>
            </a:r>
            <a:r>
              <a:rPr lang="en-US" altLang="en-US" sz="1400" b="1" dirty="0">
                <a:solidFill>
                  <a:srgbClr val="313131"/>
                </a:solidFill>
                <a:latin typeface="Menlo"/>
              </a:rPr>
              <a:t> singleton</a:t>
            </a:r>
            <a:r>
              <a:rPr lang="en-US" altLang="en-US" sz="1400" b="1" dirty="0">
                <a:solidFill>
                  <a:srgbClr val="666600"/>
                </a:solidFill>
                <a:latin typeface="Menlo"/>
              </a:rPr>
              <a:t>;</a:t>
            </a:r>
            <a:r>
              <a:rPr lang="en-US" altLang="en-US" sz="1400" b="1" dirty="0">
                <a:solidFill>
                  <a:srgbClr val="313131"/>
                </a:solidFill>
                <a:latin typeface="Menlo"/>
              </a:rPr>
              <a:t> </a:t>
            </a:r>
          </a:p>
          <a:p>
            <a:pPr algn="l">
              <a:buClr>
                <a:srgbClr val="0070C0"/>
              </a:buClr>
              <a:buSzPct val="80000"/>
            </a:pPr>
            <a:r>
              <a:rPr lang="en-US" altLang="en-US" sz="1400" b="1" dirty="0">
                <a:solidFill>
                  <a:srgbClr val="313131"/>
                </a:solidFill>
                <a:latin typeface="Menlo"/>
              </a:rPr>
              <a:t>    </a:t>
            </a:r>
            <a:r>
              <a:rPr lang="en-US" altLang="en-US" sz="1400" b="1" dirty="0">
                <a:solidFill>
                  <a:srgbClr val="666600"/>
                </a:solidFill>
                <a:latin typeface="Menlo"/>
              </a:rPr>
              <a:t>}</a:t>
            </a:r>
            <a:r>
              <a:rPr lang="en-US" altLang="en-US" sz="1400" b="1"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dirty="0">
                <a:solidFill>
                  <a:srgbClr val="880000"/>
                </a:solidFill>
                <a:latin typeface="Menlo"/>
              </a:rPr>
              <a:t>/* Other access methods */</a:t>
            </a:r>
            <a:r>
              <a:rPr lang="en-US" altLang="en-US" sz="1400"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dirty="0">
                <a:solidFill>
                  <a:srgbClr val="000088"/>
                </a:solidFill>
                <a:latin typeface="Menlo"/>
              </a:rPr>
              <a:t>protected</a:t>
            </a:r>
            <a:r>
              <a:rPr lang="en-US" altLang="en-US" sz="1400" dirty="0">
                <a:solidFill>
                  <a:srgbClr val="313131"/>
                </a:solidFill>
                <a:latin typeface="Menlo"/>
              </a:rPr>
              <a:t> </a:t>
            </a:r>
            <a:r>
              <a:rPr lang="en-US" altLang="en-US" sz="1400" dirty="0">
                <a:solidFill>
                  <a:srgbClr val="000088"/>
                </a:solidFill>
                <a:latin typeface="Menlo"/>
              </a:rPr>
              <a:t>static</a:t>
            </a:r>
            <a:r>
              <a:rPr lang="en-US" altLang="en-US" sz="1400" dirty="0">
                <a:solidFill>
                  <a:srgbClr val="313131"/>
                </a:solidFill>
                <a:latin typeface="Menlo"/>
              </a:rPr>
              <a:t> </a:t>
            </a:r>
            <a:r>
              <a:rPr lang="en-US" altLang="en-US" sz="1400" dirty="0">
                <a:solidFill>
                  <a:srgbClr val="000088"/>
                </a:solidFill>
                <a:latin typeface="Menlo"/>
              </a:rPr>
              <a:t>void</a:t>
            </a:r>
            <a:r>
              <a:rPr lang="en-US" altLang="en-US" sz="1400" dirty="0">
                <a:solidFill>
                  <a:srgbClr val="313131"/>
                </a:solidFill>
                <a:latin typeface="Menlo"/>
              </a:rPr>
              <a:t> </a:t>
            </a:r>
            <a:r>
              <a:rPr lang="en-US" altLang="en-US" sz="1400" dirty="0" err="1">
                <a:solidFill>
                  <a:srgbClr val="313131"/>
                </a:solidFill>
                <a:latin typeface="Menlo"/>
              </a:rPr>
              <a:t>demoMethod</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dirty="0" err="1">
                <a:solidFill>
                  <a:srgbClr val="7F0055"/>
                </a:solidFill>
                <a:latin typeface="Menlo"/>
              </a:rPr>
              <a:t>System</a:t>
            </a:r>
            <a:r>
              <a:rPr lang="en-US" altLang="en-US" sz="1400" dirty="0" err="1">
                <a:solidFill>
                  <a:srgbClr val="666600"/>
                </a:solidFill>
                <a:latin typeface="Menlo"/>
              </a:rPr>
              <a:t>.</a:t>
            </a:r>
            <a:r>
              <a:rPr lang="en-US" altLang="en-US" sz="1400" dirty="0" err="1">
                <a:solidFill>
                  <a:srgbClr val="000088"/>
                </a:solidFill>
                <a:latin typeface="Menlo"/>
              </a:rPr>
              <a:t>out</a:t>
            </a:r>
            <a:r>
              <a:rPr lang="en-US" altLang="en-US" sz="1400" dirty="0" err="1">
                <a:solidFill>
                  <a:srgbClr val="666600"/>
                </a:solidFill>
                <a:latin typeface="Menlo"/>
              </a:rPr>
              <a:t>.</a:t>
            </a:r>
            <a:r>
              <a:rPr lang="en-US" altLang="en-US" sz="1400" dirty="0" err="1">
                <a:solidFill>
                  <a:srgbClr val="313131"/>
                </a:solidFill>
                <a:latin typeface="Menlo"/>
              </a:rPr>
              <a:t>println</a:t>
            </a:r>
            <a:r>
              <a:rPr lang="en-US" altLang="en-US" sz="1400" dirty="0">
                <a:solidFill>
                  <a:srgbClr val="666600"/>
                </a:solidFill>
                <a:latin typeface="Menlo"/>
              </a:rPr>
              <a:t>(</a:t>
            </a:r>
            <a:r>
              <a:rPr lang="en-US" altLang="en-US" sz="1400" dirty="0">
                <a:solidFill>
                  <a:srgbClr val="008800"/>
                </a:solidFill>
                <a:latin typeface="Menlo"/>
              </a:rPr>
              <a:t>"</a:t>
            </a:r>
            <a:r>
              <a:rPr lang="en-US" altLang="en-US" sz="1400" dirty="0" err="1">
                <a:solidFill>
                  <a:srgbClr val="008800"/>
                </a:solidFill>
                <a:latin typeface="Menlo"/>
              </a:rPr>
              <a:t>demoMethod</a:t>
            </a:r>
            <a:r>
              <a:rPr lang="en-US" altLang="en-US" sz="1400" dirty="0">
                <a:solidFill>
                  <a:srgbClr val="008800"/>
                </a:solidFill>
                <a:latin typeface="Menlo"/>
              </a:rPr>
              <a:t> for singleton"</a:t>
            </a:r>
            <a:r>
              <a:rPr lang="en-US" altLang="en-US" sz="1400" dirty="0">
                <a:solidFill>
                  <a:srgbClr val="666600"/>
                </a:solidFill>
                <a:latin typeface="Menlo"/>
              </a:rPr>
              <a:t>);</a:t>
            </a:r>
            <a:r>
              <a:rPr lang="en-US" altLang="en-US" sz="1400" dirty="0">
                <a:solidFill>
                  <a:srgbClr val="313131"/>
                </a:solidFill>
                <a:latin typeface="Menlo"/>
              </a:rPr>
              <a:t> </a:t>
            </a:r>
          </a:p>
          <a:p>
            <a:pPr algn="l">
              <a:buClr>
                <a:srgbClr val="0070C0"/>
              </a:buClr>
              <a:buSzPct val="80000"/>
            </a:pP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algn="l">
              <a:buClr>
                <a:srgbClr val="0070C0"/>
              </a:buClr>
              <a:buSzPct val="80000"/>
            </a:pPr>
            <a:r>
              <a:rPr lang="en-US" altLang="en-US" sz="1400" dirty="0">
                <a:solidFill>
                  <a:srgbClr val="666600"/>
                </a:solidFill>
                <a:latin typeface="Menlo"/>
              </a:rPr>
              <a:t>}</a:t>
            </a:r>
            <a:endParaRPr lang="en-US" sz="1400" dirty="0">
              <a:solidFill>
                <a:schemeClr val="tx1"/>
              </a:solidFill>
            </a:endParaRPr>
          </a:p>
        </p:txBody>
      </p:sp>
    </p:spTree>
    <p:extLst>
      <p:ext uri="{BB962C8B-B14F-4D97-AF65-F5344CB8AC3E}">
        <p14:creationId xmlns:p14="http://schemas.microsoft.com/office/powerpoint/2010/main" val="418264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Example 1 (2):</a:t>
            </a:r>
          </a:p>
          <a:p>
            <a:pPr marL="342900" indent="-342900" algn="l">
              <a:buClr>
                <a:srgbClr val="0070C0"/>
              </a:buClr>
              <a:buSzPct val="80000"/>
              <a:buFont typeface="Wingdings" pitchFamily="2" charset="2"/>
              <a:buChar char="u"/>
            </a:pPr>
            <a:r>
              <a:rPr lang="en-US" sz="1400" dirty="0">
                <a:solidFill>
                  <a:schemeClr val="tx1"/>
                </a:solidFill>
              </a:rPr>
              <a:t>Here is the main program file where we will </a:t>
            </a:r>
          </a:p>
          <a:p>
            <a:pPr marL="342900" indent="-342900" algn="l">
              <a:buClr>
                <a:srgbClr val="0070C0"/>
              </a:buClr>
              <a:buSzPct val="80000"/>
              <a:buFont typeface="+mj-lt"/>
              <a:buAutoNum type="arabicPeriod"/>
            </a:pPr>
            <a:r>
              <a:rPr lang="en-US" sz="1400" dirty="0">
                <a:solidFill>
                  <a:schemeClr val="tx1"/>
                </a:solidFill>
              </a:rPr>
              <a:t>Create a singleton object: Instantiate single and hold in </a:t>
            </a:r>
            <a:r>
              <a:rPr lang="en-US" sz="1400" dirty="0" err="1">
                <a:solidFill>
                  <a:schemeClr val="tx1"/>
                </a:solidFill>
              </a:rPr>
              <a:t>tmp</a:t>
            </a:r>
            <a:r>
              <a:rPr lang="en-US" sz="1400" dirty="0">
                <a:solidFill>
                  <a:schemeClr val="tx1"/>
                </a:solidFill>
              </a:rPr>
              <a:t>. </a:t>
            </a:r>
          </a:p>
          <a:p>
            <a:pPr marL="342900" indent="-342900" algn="l">
              <a:buClr>
                <a:srgbClr val="0070C0"/>
              </a:buClr>
              <a:buSzPct val="80000"/>
              <a:buFont typeface="+mj-lt"/>
              <a:buAutoNum type="arabicPeriod"/>
            </a:pPr>
            <a:r>
              <a:rPr lang="en-US" sz="1400" dirty="0">
                <a:solidFill>
                  <a:schemeClr val="tx1"/>
                </a:solidFill>
              </a:rPr>
              <a:t>Use other access method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副標題 2">
            <a:extLst>
              <a:ext uri="{FF2B5EF4-FFF2-40B4-BE49-F238E27FC236}">
                <a16:creationId xmlns:a16="http://schemas.microsoft.com/office/drawing/2014/main" id="{E1DF635C-621B-4E20-8CB3-F746073DA529}"/>
              </a:ext>
            </a:extLst>
          </p:cNvPr>
          <p:cNvSpPr txBox="1">
            <a:spLocks/>
          </p:cNvSpPr>
          <p:nvPr/>
        </p:nvSpPr>
        <p:spPr>
          <a:xfrm>
            <a:off x="2123728" y="2546698"/>
            <a:ext cx="3816424" cy="2106438"/>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dirty="0">
                <a:solidFill>
                  <a:schemeClr val="tx1"/>
                </a:solidFill>
                <a:latin typeface="Menlo"/>
              </a:rPr>
              <a:t>// File Name: SingletonDemo.java </a:t>
            </a:r>
          </a:p>
          <a:p>
            <a:pPr lvl="0" algn="l" eaLnBrk="0" fontAlgn="base" hangingPunct="0">
              <a:spcBef>
                <a:spcPct val="0"/>
              </a:spcBef>
              <a:spcAft>
                <a:spcPct val="0"/>
              </a:spcAft>
            </a:pPr>
            <a:r>
              <a:rPr lang="en-US" altLang="en-US" sz="1400" dirty="0">
                <a:solidFill>
                  <a:schemeClr val="tx1"/>
                </a:solidFill>
                <a:latin typeface="Menlo"/>
              </a:rPr>
              <a:t>public class </a:t>
            </a:r>
            <a:r>
              <a:rPr lang="en-US" altLang="en-US" sz="1400" dirty="0" err="1">
                <a:solidFill>
                  <a:schemeClr val="tx1"/>
                </a:solidFill>
                <a:latin typeface="Menlo"/>
              </a:rPr>
              <a:t>SingletonDemo</a:t>
            </a:r>
            <a:r>
              <a:rPr lang="en-US" altLang="en-US" sz="1400" dirty="0">
                <a:solidFill>
                  <a:schemeClr val="tx1"/>
                </a:solidFill>
                <a:latin typeface="Menlo"/>
              </a:rPr>
              <a:t> { </a:t>
            </a:r>
          </a:p>
          <a:p>
            <a:pPr lvl="0" algn="l" eaLnBrk="0" fontAlgn="base" hangingPunct="0">
              <a:spcBef>
                <a:spcPct val="0"/>
              </a:spcBef>
              <a:spcAft>
                <a:spcPct val="0"/>
              </a:spcAft>
            </a:pPr>
            <a:r>
              <a:rPr lang="en-US" altLang="en-US" sz="1400" dirty="0">
                <a:solidFill>
                  <a:schemeClr val="tx1"/>
                </a:solidFill>
                <a:latin typeface="Menlo"/>
              </a:rPr>
              <a:t>    public static void main(String[] </a:t>
            </a:r>
            <a:r>
              <a:rPr lang="en-US" altLang="en-US" sz="1400" dirty="0" err="1">
                <a:solidFill>
                  <a:schemeClr val="tx1"/>
                </a:solidFill>
                <a:latin typeface="Menlo"/>
              </a:rPr>
              <a:t>args</a:t>
            </a:r>
            <a:r>
              <a:rPr lang="en-US" altLang="en-US" sz="1400" dirty="0">
                <a:solidFill>
                  <a:schemeClr val="tx1"/>
                </a:solidFill>
                <a:latin typeface="Menlo"/>
              </a:rPr>
              <a:t>) { </a:t>
            </a:r>
          </a:p>
          <a:p>
            <a:pPr lvl="0" algn="l" eaLnBrk="0" fontAlgn="base" hangingPunct="0">
              <a:spcBef>
                <a:spcPct val="0"/>
              </a:spcBef>
              <a:spcAft>
                <a:spcPct val="0"/>
              </a:spcAft>
            </a:pPr>
            <a:r>
              <a:rPr lang="en-US" altLang="en-US" sz="1400" dirty="0">
                <a:solidFill>
                  <a:schemeClr val="tx1"/>
                </a:solidFill>
                <a:latin typeface="Menlo"/>
              </a:rPr>
              <a:t>         // Create a single object</a:t>
            </a:r>
          </a:p>
          <a:p>
            <a:pPr lvl="0" algn="l" eaLnBrk="0" fontAlgn="base" hangingPunct="0">
              <a:spcBef>
                <a:spcPct val="0"/>
              </a:spcBef>
              <a:spcAft>
                <a:spcPct val="0"/>
              </a:spcAft>
            </a:pPr>
            <a:r>
              <a:rPr lang="en-US" altLang="en-US" sz="1400" dirty="0">
                <a:solidFill>
                  <a:schemeClr val="tx1"/>
                </a:solidFill>
                <a:latin typeface="Menlo"/>
              </a:rPr>
              <a:t>         Singleton </a:t>
            </a:r>
            <a:r>
              <a:rPr lang="en-US" altLang="en-US" sz="1400" dirty="0" err="1">
                <a:solidFill>
                  <a:schemeClr val="tx1"/>
                </a:solidFill>
                <a:latin typeface="Menlo"/>
              </a:rPr>
              <a:t>tmp</a:t>
            </a:r>
            <a:r>
              <a:rPr lang="en-US" altLang="en-US" sz="1400" dirty="0">
                <a:solidFill>
                  <a:schemeClr val="tx1"/>
                </a:solidFill>
                <a:latin typeface="Menlo"/>
              </a:rPr>
              <a:t> = </a:t>
            </a:r>
            <a:r>
              <a:rPr lang="en-US" altLang="en-US" sz="1400" dirty="0" err="1">
                <a:solidFill>
                  <a:schemeClr val="tx1"/>
                </a:solidFill>
                <a:latin typeface="Menlo"/>
              </a:rPr>
              <a:t>Singleton.getInstance</a:t>
            </a:r>
            <a:r>
              <a:rPr lang="en-US" altLang="en-US" sz="1400" dirty="0">
                <a:solidFill>
                  <a:schemeClr val="tx1"/>
                </a:solidFill>
                <a:latin typeface="Menlo"/>
              </a:rPr>
              <a:t>( );</a:t>
            </a:r>
          </a:p>
          <a:p>
            <a:pPr lvl="0" algn="l" eaLnBrk="0" fontAlgn="base" hangingPunct="0">
              <a:spcBef>
                <a:spcPct val="0"/>
              </a:spcBef>
              <a:spcAft>
                <a:spcPct val="0"/>
              </a:spcAft>
            </a:pPr>
            <a:r>
              <a:rPr lang="en-US" altLang="en-US" sz="1400" dirty="0">
                <a:solidFill>
                  <a:schemeClr val="tx1"/>
                </a:solidFill>
                <a:latin typeface="Menlo"/>
              </a:rPr>
              <a:t>         // Use access method</a:t>
            </a:r>
          </a:p>
          <a:p>
            <a:pPr lvl="0" algn="l" eaLnBrk="0" fontAlgn="base" hangingPunct="0">
              <a:spcBef>
                <a:spcPct val="0"/>
              </a:spcBef>
              <a:spcAft>
                <a:spcPct val="0"/>
              </a:spcAft>
            </a:pPr>
            <a:r>
              <a:rPr lang="en-US" altLang="en-US" sz="1400" dirty="0">
                <a:solidFill>
                  <a:schemeClr val="tx1"/>
                </a:solidFill>
                <a:latin typeface="Menlo"/>
              </a:rPr>
              <a:t>         </a:t>
            </a:r>
            <a:r>
              <a:rPr lang="en-US" altLang="en-US" sz="1400" dirty="0" err="1">
                <a:solidFill>
                  <a:schemeClr val="tx1"/>
                </a:solidFill>
                <a:latin typeface="Menlo"/>
              </a:rPr>
              <a:t>tmp.demoMethod</a:t>
            </a:r>
            <a:r>
              <a:rPr lang="en-US" altLang="en-US" sz="1400" dirty="0">
                <a:solidFill>
                  <a:schemeClr val="tx1"/>
                </a:solidFill>
                <a:latin typeface="Menlo"/>
              </a:rPr>
              <a:t>( ); </a:t>
            </a:r>
          </a:p>
          <a:p>
            <a:pPr lvl="0" algn="l" eaLnBrk="0" fontAlgn="base" hangingPunct="0">
              <a:spcBef>
                <a:spcPct val="0"/>
              </a:spcBef>
              <a:spcAft>
                <a:spcPct val="0"/>
              </a:spcAft>
            </a:pPr>
            <a:r>
              <a:rPr lang="en-US" altLang="en-US" sz="1400" dirty="0">
                <a:solidFill>
                  <a:schemeClr val="tx1"/>
                </a:solidFill>
                <a:latin typeface="Menlo"/>
              </a:rPr>
              <a:t>    } </a:t>
            </a:r>
          </a:p>
          <a:p>
            <a:pPr lvl="0" algn="l" eaLnBrk="0" fontAlgn="base" hangingPunct="0">
              <a:spcBef>
                <a:spcPct val="0"/>
              </a:spcBef>
              <a:spcAft>
                <a:spcPct val="0"/>
              </a:spcAft>
            </a:pPr>
            <a:r>
              <a:rPr lang="en-US" altLang="en-US" sz="1400" dirty="0">
                <a:solidFill>
                  <a:schemeClr val="tx1"/>
                </a:solidFill>
                <a:latin typeface="Menlo"/>
              </a:rPr>
              <a:t>}</a:t>
            </a:r>
            <a:r>
              <a:rPr lang="en-US" altLang="en-US" sz="800" dirty="0">
                <a:solidFill>
                  <a:schemeClr val="tx1"/>
                </a:solidFill>
              </a:rPr>
              <a:t> </a:t>
            </a:r>
            <a:endParaRPr lang="en-US" altLang="en-US" sz="3600" dirty="0">
              <a:solidFill>
                <a:schemeClr val="tx1"/>
              </a:solidFill>
              <a:latin typeface="Arial" panose="020B0604020202020204" pitchFamily="34" charset="0"/>
            </a:endParaRPr>
          </a:p>
          <a:p>
            <a:pPr algn="l">
              <a:buClr>
                <a:srgbClr val="0070C0"/>
              </a:buClr>
              <a:buSzPct val="80000"/>
            </a:pPr>
            <a:endParaRPr lang="en-US" sz="1400" dirty="0">
              <a:solidFill>
                <a:schemeClr val="tx1"/>
              </a:solidFill>
            </a:endParaRPr>
          </a:p>
        </p:txBody>
      </p:sp>
    </p:spTree>
    <p:extLst>
      <p:ext uri="{BB962C8B-B14F-4D97-AF65-F5344CB8AC3E}">
        <p14:creationId xmlns:p14="http://schemas.microsoft.com/office/powerpoint/2010/main" val="215839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Implementing Singletons (1)</a:t>
            </a:r>
          </a:p>
          <a:p>
            <a:pPr marL="342900" indent="-342900" algn="l">
              <a:buClr>
                <a:srgbClr val="0070C0"/>
              </a:buClr>
              <a:buSzPct val="80000"/>
              <a:buFont typeface="Wingdings" pitchFamily="2" charset="2"/>
              <a:buChar char="u"/>
            </a:pPr>
            <a:r>
              <a:rPr lang="en-US" sz="1600" b="1" dirty="0">
                <a:solidFill>
                  <a:schemeClr val="tx1"/>
                </a:solidFill>
              </a:rPr>
              <a:t>SingletonDemo.java</a:t>
            </a: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68B9284C-B7CE-40B3-B2D8-3F5560258FEA}"/>
              </a:ext>
            </a:extLst>
          </p:cNvPr>
          <p:cNvPicPr>
            <a:picLocks noChangeAspect="1"/>
          </p:cNvPicPr>
          <p:nvPr/>
        </p:nvPicPr>
        <p:blipFill>
          <a:blip r:embed="rId2"/>
          <a:stretch>
            <a:fillRect/>
          </a:stretch>
        </p:blipFill>
        <p:spPr>
          <a:xfrm>
            <a:off x="1331640" y="3100263"/>
            <a:ext cx="6153150" cy="3152775"/>
          </a:xfrm>
          <a:prstGeom prst="rect">
            <a:avLst/>
          </a:prstGeom>
          <a:ln>
            <a:solidFill>
              <a:srgbClr val="C00000"/>
            </a:solidFill>
          </a:ln>
        </p:spPr>
      </p:pic>
    </p:spTree>
    <p:extLst>
      <p:ext uri="{BB962C8B-B14F-4D97-AF65-F5344CB8AC3E}">
        <p14:creationId xmlns:p14="http://schemas.microsoft.com/office/powerpoint/2010/main" val="246947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Implementing Singletons (2)</a:t>
            </a:r>
          </a:p>
          <a:p>
            <a:pPr marL="342900" indent="-342900" algn="l">
              <a:buClr>
                <a:srgbClr val="0070C0"/>
              </a:buClr>
              <a:buSzPct val="80000"/>
              <a:buFont typeface="Wingdings" pitchFamily="2" charset="2"/>
              <a:buChar char="u"/>
            </a:pPr>
            <a:r>
              <a:rPr lang="en-US" sz="1600" b="1" dirty="0">
                <a:solidFill>
                  <a:schemeClr val="tx1"/>
                </a:solidFill>
              </a:rPr>
              <a:t>Singleton.java Example</a:t>
            </a: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9421C4A7-1647-4217-92C4-DD45B6181431}"/>
              </a:ext>
            </a:extLst>
          </p:cNvPr>
          <p:cNvPicPr>
            <a:picLocks noChangeAspect="1"/>
          </p:cNvPicPr>
          <p:nvPr/>
        </p:nvPicPr>
        <p:blipFill>
          <a:blip r:embed="rId2"/>
          <a:stretch>
            <a:fillRect/>
          </a:stretch>
        </p:blipFill>
        <p:spPr>
          <a:xfrm>
            <a:off x="827584" y="2028630"/>
            <a:ext cx="7164089" cy="2800740"/>
          </a:xfrm>
          <a:prstGeom prst="rect">
            <a:avLst/>
          </a:prstGeom>
          <a:ln>
            <a:solidFill>
              <a:srgbClr val="C00000"/>
            </a:solidFill>
          </a:ln>
        </p:spPr>
      </p:pic>
    </p:spTree>
    <p:extLst>
      <p:ext uri="{BB962C8B-B14F-4D97-AF65-F5344CB8AC3E}">
        <p14:creationId xmlns:p14="http://schemas.microsoft.com/office/powerpoint/2010/main" val="6124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Implementing Singletons (3)</a:t>
            </a:r>
          </a:p>
          <a:p>
            <a:pPr marL="342900" indent="-342900" algn="l">
              <a:buClr>
                <a:srgbClr val="0070C0"/>
              </a:buClr>
              <a:buSzPct val="80000"/>
              <a:buFont typeface="Wingdings" pitchFamily="2" charset="2"/>
              <a:buChar char="u"/>
            </a:pPr>
            <a:r>
              <a:rPr lang="en-US" sz="1600" b="1" dirty="0">
                <a:solidFill>
                  <a:schemeClr val="tx1"/>
                </a:solidFill>
              </a:rPr>
              <a:t>&gt; run</a:t>
            </a: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7DDCC7F4-43EE-4F95-9A2F-50C4331E1F14}"/>
              </a:ext>
            </a:extLst>
          </p:cNvPr>
          <p:cNvPicPr>
            <a:picLocks noChangeAspect="1"/>
          </p:cNvPicPr>
          <p:nvPr/>
        </p:nvPicPr>
        <p:blipFill>
          <a:blip r:embed="rId2"/>
          <a:stretch>
            <a:fillRect/>
          </a:stretch>
        </p:blipFill>
        <p:spPr>
          <a:xfrm>
            <a:off x="1468587" y="2060847"/>
            <a:ext cx="6151413" cy="4419524"/>
          </a:xfrm>
          <a:prstGeom prst="rect">
            <a:avLst/>
          </a:prstGeom>
          <a:ln>
            <a:solidFill>
              <a:srgbClr val="C00000"/>
            </a:solidFill>
          </a:ln>
        </p:spPr>
      </p:pic>
    </p:spTree>
    <p:extLst>
      <p:ext uri="{BB962C8B-B14F-4D97-AF65-F5344CB8AC3E}">
        <p14:creationId xmlns:p14="http://schemas.microsoft.com/office/powerpoint/2010/main" val="152052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Singleton Design Pattern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34615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5.2 Singleton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Example 2</a:t>
            </a:r>
          </a:p>
          <a:p>
            <a:pPr marL="342900" indent="-342900" algn="l">
              <a:buClr>
                <a:srgbClr val="0070C0"/>
              </a:buClr>
              <a:buSzPct val="80000"/>
              <a:buFont typeface="Wingdings" pitchFamily="2" charset="2"/>
              <a:buChar char="u"/>
            </a:pPr>
            <a:r>
              <a:rPr lang="en-US" sz="1600" dirty="0">
                <a:solidFill>
                  <a:schemeClr val="tx1"/>
                </a:solidFill>
              </a:rPr>
              <a:t>Following implementation shows a classic Singleton design pattern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副標題 2">
            <a:extLst>
              <a:ext uri="{FF2B5EF4-FFF2-40B4-BE49-F238E27FC236}">
                <a16:creationId xmlns:a16="http://schemas.microsoft.com/office/drawing/2014/main" id="{786E3C37-98C1-4499-A669-DEC3421390FE}"/>
              </a:ext>
            </a:extLst>
          </p:cNvPr>
          <p:cNvSpPr txBox="1">
            <a:spLocks/>
          </p:cNvSpPr>
          <p:nvPr/>
        </p:nvSpPr>
        <p:spPr>
          <a:xfrm>
            <a:off x="2300114" y="2080666"/>
            <a:ext cx="4253086" cy="2745940"/>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dirty="0">
                <a:solidFill>
                  <a:srgbClr val="000088"/>
                </a:solidFill>
                <a:latin typeface="Menlo"/>
              </a:rPr>
              <a:t>public</a:t>
            </a:r>
            <a:r>
              <a:rPr lang="en-US" altLang="en-US" sz="1400" dirty="0">
                <a:solidFill>
                  <a:srgbClr val="313131"/>
                </a:solidFill>
                <a:latin typeface="Menlo"/>
              </a:rPr>
              <a:t> </a:t>
            </a:r>
            <a:r>
              <a:rPr lang="en-US" altLang="en-US" sz="1400" dirty="0">
                <a:solidFill>
                  <a:srgbClr val="000088"/>
                </a:solidFill>
                <a:latin typeface="Menlo"/>
              </a:rPr>
              <a:t>class</a:t>
            </a:r>
            <a:r>
              <a:rPr lang="en-US" altLang="en-US" sz="1400" dirty="0">
                <a:solidFill>
                  <a:srgbClr val="313131"/>
                </a:solidFill>
                <a:latin typeface="Menlo"/>
              </a:rPr>
              <a:t> </a:t>
            </a:r>
            <a:r>
              <a:rPr lang="en-US" altLang="en-US" sz="1400" dirty="0" err="1">
                <a:solidFill>
                  <a:srgbClr val="7F0055"/>
                </a:solidFill>
                <a:latin typeface="Menlo"/>
              </a:rPr>
              <a:t>ClassicSingleton</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000088"/>
                </a:solidFill>
                <a:latin typeface="Menlo"/>
              </a:rPr>
              <a:t>private</a:t>
            </a:r>
            <a:r>
              <a:rPr lang="en-US" altLang="en-US" sz="1400" dirty="0">
                <a:solidFill>
                  <a:srgbClr val="313131"/>
                </a:solidFill>
                <a:latin typeface="Menlo"/>
              </a:rPr>
              <a:t> </a:t>
            </a:r>
            <a:r>
              <a:rPr lang="en-US" altLang="en-US" sz="1400" dirty="0">
                <a:solidFill>
                  <a:srgbClr val="000088"/>
                </a:solidFill>
                <a:latin typeface="Menlo"/>
              </a:rPr>
              <a:t>static</a:t>
            </a:r>
            <a:r>
              <a:rPr lang="en-US" altLang="en-US" sz="1400" dirty="0">
                <a:solidFill>
                  <a:srgbClr val="313131"/>
                </a:solidFill>
                <a:latin typeface="Menlo"/>
              </a:rPr>
              <a:t> </a:t>
            </a:r>
            <a:r>
              <a:rPr lang="en-US" altLang="en-US" sz="1400" dirty="0" err="1">
                <a:solidFill>
                  <a:srgbClr val="7F0055"/>
                </a:solidFill>
                <a:latin typeface="Menlo"/>
              </a:rPr>
              <a:t>ClassicSingleton</a:t>
            </a:r>
            <a:r>
              <a:rPr lang="en-US" altLang="en-US" sz="1400" dirty="0">
                <a:solidFill>
                  <a:srgbClr val="313131"/>
                </a:solidFill>
                <a:latin typeface="Menlo"/>
              </a:rPr>
              <a:t> instance </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000088"/>
                </a:solidFill>
                <a:latin typeface="Menlo"/>
              </a:rPr>
              <a:t>null</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000088"/>
                </a:solidFill>
                <a:latin typeface="Menlo"/>
              </a:rPr>
              <a:t>private</a:t>
            </a:r>
            <a:r>
              <a:rPr lang="en-US" altLang="en-US" sz="1400" dirty="0">
                <a:solidFill>
                  <a:srgbClr val="313131"/>
                </a:solidFill>
                <a:latin typeface="Menlo"/>
              </a:rPr>
              <a:t> </a:t>
            </a:r>
            <a:r>
              <a:rPr lang="en-US" altLang="en-US" sz="1400" dirty="0" err="1">
                <a:solidFill>
                  <a:srgbClr val="7F0055"/>
                </a:solidFill>
                <a:latin typeface="Menlo"/>
              </a:rPr>
              <a:t>ClassicSingleton</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880000"/>
                </a:solidFill>
                <a:latin typeface="Menlo"/>
              </a:rPr>
              <a:t>// Exists only to defeat instantiation.</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000088"/>
                </a:solidFill>
                <a:latin typeface="Menlo"/>
              </a:rPr>
              <a:t>public</a:t>
            </a:r>
            <a:r>
              <a:rPr lang="en-US" altLang="en-US" sz="1400" dirty="0">
                <a:solidFill>
                  <a:srgbClr val="313131"/>
                </a:solidFill>
                <a:latin typeface="Menlo"/>
              </a:rPr>
              <a:t> </a:t>
            </a:r>
            <a:r>
              <a:rPr lang="en-US" altLang="en-US" sz="1400" dirty="0">
                <a:solidFill>
                  <a:srgbClr val="000088"/>
                </a:solidFill>
                <a:latin typeface="Menlo"/>
              </a:rPr>
              <a:t>static</a:t>
            </a:r>
            <a:r>
              <a:rPr lang="en-US" altLang="en-US" sz="1400" dirty="0">
                <a:solidFill>
                  <a:srgbClr val="313131"/>
                </a:solidFill>
                <a:latin typeface="Menlo"/>
              </a:rPr>
              <a:t> </a:t>
            </a:r>
            <a:r>
              <a:rPr lang="en-US" altLang="en-US" sz="1400" dirty="0" err="1">
                <a:solidFill>
                  <a:srgbClr val="7F0055"/>
                </a:solidFill>
                <a:latin typeface="Menlo"/>
              </a:rPr>
              <a:t>ClassicSingleton</a:t>
            </a:r>
            <a:r>
              <a:rPr lang="en-US" altLang="en-US" sz="1400" dirty="0">
                <a:solidFill>
                  <a:srgbClr val="313131"/>
                </a:solidFill>
                <a:latin typeface="Menlo"/>
              </a:rPr>
              <a:t> </a:t>
            </a:r>
            <a:r>
              <a:rPr lang="en-US" altLang="en-US" sz="1400" dirty="0" err="1">
                <a:solidFill>
                  <a:srgbClr val="313131"/>
                </a:solidFill>
                <a:latin typeface="Menlo"/>
              </a:rPr>
              <a:t>getInstance</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000088"/>
                </a:solidFill>
                <a:latin typeface="Menlo"/>
              </a:rPr>
              <a:t>if </a:t>
            </a:r>
            <a:r>
              <a:rPr lang="en-US" altLang="en-US" sz="1400" dirty="0">
                <a:solidFill>
                  <a:srgbClr val="666600"/>
                </a:solidFill>
                <a:latin typeface="Menlo"/>
              </a:rPr>
              <a:t>(</a:t>
            </a:r>
            <a:r>
              <a:rPr lang="en-US" altLang="en-US" sz="1400" dirty="0">
                <a:solidFill>
                  <a:srgbClr val="313131"/>
                </a:solidFill>
                <a:latin typeface="Menlo"/>
              </a:rPr>
              <a:t>instance </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000088"/>
                </a:solidFill>
                <a:latin typeface="Menlo"/>
              </a:rPr>
              <a:t>null</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instance </a:t>
            </a:r>
            <a:r>
              <a:rPr lang="en-US" altLang="en-US" sz="1400" dirty="0">
                <a:solidFill>
                  <a:srgbClr val="666600"/>
                </a:solidFill>
                <a:latin typeface="Menlo"/>
              </a:rPr>
              <a:t>=</a:t>
            </a:r>
            <a:r>
              <a:rPr lang="en-US" altLang="en-US" sz="1400" dirty="0">
                <a:solidFill>
                  <a:srgbClr val="313131"/>
                </a:solidFill>
                <a:latin typeface="Menlo"/>
              </a:rPr>
              <a:t> </a:t>
            </a:r>
            <a:r>
              <a:rPr lang="en-US" altLang="en-US" sz="1400" dirty="0">
                <a:solidFill>
                  <a:srgbClr val="000088"/>
                </a:solidFill>
                <a:latin typeface="Menlo"/>
              </a:rPr>
              <a:t>new</a:t>
            </a:r>
            <a:r>
              <a:rPr lang="en-US" altLang="en-US" sz="1400" dirty="0">
                <a:solidFill>
                  <a:srgbClr val="313131"/>
                </a:solidFill>
                <a:latin typeface="Menlo"/>
              </a:rPr>
              <a:t> </a:t>
            </a:r>
            <a:r>
              <a:rPr lang="en-US" altLang="en-US" sz="1400" dirty="0" err="1">
                <a:solidFill>
                  <a:srgbClr val="7F0055"/>
                </a:solidFill>
                <a:latin typeface="Menlo"/>
              </a:rPr>
              <a:t>ClassicSingleton</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000088"/>
                </a:solidFill>
                <a:latin typeface="Menlo"/>
              </a:rPr>
              <a:t>return</a:t>
            </a:r>
            <a:r>
              <a:rPr lang="en-US" altLang="en-US" sz="1400" dirty="0">
                <a:solidFill>
                  <a:srgbClr val="313131"/>
                </a:solidFill>
                <a:latin typeface="Menlo"/>
              </a:rPr>
              <a:t> instance</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313131"/>
                </a:solidFill>
                <a:latin typeface="Menlo"/>
              </a:rPr>
              <a:t>    </a:t>
            </a:r>
            <a:r>
              <a:rPr lang="en-US" altLang="en-US" sz="1400" dirty="0">
                <a:solidFill>
                  <a:srgbClr val="666600"/>
                </a:solidFill>
                <a:latin typeface="Menlo"/>
              </a:rPr>
              <a:t>}</a:t>
            </a:r>
            <a:r>
              <a:rPr lang="en-US" altLang="en-US" sz="1400" dirty="0">
                <a:solidFill>
                  <a:srgbClr val="313131"/>
                </a:solidFill>
                <a:latin typeface="Menlo"/>
              </a:rPr>
              <a:t> </a:t>
            </a:r>
          </a:p>
          <a:p>
            <a:pPr lvl="0" algn="l" eaLnBrk="0" fontAlgn="base" hangingPunct="0">
              <a:spcBef>
                <a:spcPct val="0"/>
              </a:spcBef>
              <a:spcAft>
                <a:spcPct val="0"/>
              </a:spcAft>
            </a:pPr>
            <a:r>
              <a:rPr lang="en-US" altLang="en-US" sz="1400" dirty="0">
                <a:solidFill>
                  <a:srgbClr val="666600"/>
                </a:solidFill>
                <a:latin typeface="Menlo"/>
              </a:rPr>
              <a:t>}</a:t>
            </a:r>
            <a:r>
              <a:rPr lang="en-US" altLang="en-US" sz="800" dirty="0">
                <a:solidFill>
                  <a:schemeClr val="tx1"/>
                </a:solidFill>
              </a:rPr>
              <a:t> </a:t>
            </a:r>
            <a:endParaRPr lang="en-US" altLang="en-US"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7803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5.2 Singleton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Prevent the duplicate Singleton (1)</a:t>
            </a:r>
          </a:p>
          <a:p>
            <a:pPr marL="342900" indent="-342900" algn="l">
              <a:buClr>
                <a:srgbClr val="0070C0"/>
              </a:buClr>
              <a:buSzPct val="80000"/>
              <a:buFont typeface="Wingdings" pitchFamily="2" charset="2"/>
              <a:buChar char="u"/>
            </a:pPr>
            <a:r>
              <a:rPr lang="en-US" sz="1600" dirty="0">
                <a:solidFill>
                  <a:schemeClr val="tx1"/>
                </a:solidFill>
              </a:rPr>
              <a:t>Create ClassicSingletonDemo.java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E1846E6C-D73D-4B65-BBBB-B351043BC2FC}"/>
              </a:ext>
            </a:extLst>
          </p:cNvPr>
          <p:cNvPicPr>
            <a:picLocks noChangeAspect="1"/>
          </p:cNvPicPr>
          <p:nvPr/>
        </p:nvPicPr>
        <p:blipFill>
          <a:blip r:embed="rId2"/>
          <a:stretch>
            <a:fillRect/>
          </a:stretch>
        </p:blipFill>
        <p:spPr>
          <a:xfrm>
            <a:off x="957262" y="2060847"/>
            <a:ext cx="7229475" cy="3171825"/>
          </a:xfrm>
          <a:prstGeom prst="rect">
            <a:avLst/>
          </a:prstGeom>
          <a:ln>
            <a:solidFill>
              <a:srgbClr val="C00000"/>
            </a:solidFill>
          </a:ln>
        </p:spPr>
      </p:pic>
    </p:spTree>
    <p:extLst>
      <p:ext uri="{BB962C8B-B14F-4D97-AF65-F5344CB8AC3E}">
        <p14:creationId xmlns:p14="http://schemas.microsoft.com/office/powerpoint/2010/main" val="246391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5.2 Singleton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Prevent the duplicate Singleton (2)</a:t>
            </a:r>
          </a:p>
          <a:p>
            <a:pPr marL="342900" indent="-342900" algn="l">
              <a:buClr>
                <a:srgbClr val="0070C0"/>
              </a:buClr>
              <a:buSzPct val="80000"/>
              <a:buFont typeface="Wingdings" pitchFamily="2" charset="2"/>
              <a:buChar char="u"/>
            </a:pPr>
            <a:r>
              <a:rPr lang="en-US" sz="1600" dirty="0">
                <a:solidFill>
                  <a:schemeClr val="tx1"/>
                </a:solidFill>
              </a:rPr>
              <a:t>Create ClassicSingleton.java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241D0FB9-F697-41F8-9494-BEBCFA15063D}"/>
              </a:ext>
            </a:extLst>
          </p:cNvPr>
          <p:cNvPicPr>
            <a:picLocks noChangeAspect="1"/>
          </p:cNvPicPr>
          <p:nvPr/>
        </p:nvPicPr>
        <p:blipFill>
          <a:blip r:embed="rId2"/>
          <a:stretch>
            <a:fillRect/>
          </a:stretch>
        </p:blipFill>
        <p:spPr>
          <a:xfrm>
            <a:off x="683568" y="2037944"/>
            <a:ext cx="7900539" cy="2782112"/>
          </a:xfrm>
          <a:prstGeom prst="rect">
            <a:avLst/>
          </a:prstGeom>
          <a:ln>
            <a:solidFill>
              <a:srgbClr val="C00000"/>
            </a:solidFill>
          </a:ln>
        </p:spPr>
      </p:pic>
    </p:spTree>
    <p:extLst>
      <p:ext uri="{BB962C8B-B14F-4D97-AF65-F5344CB8AC3E}">
        <p14:creationId xmlns:p14="http://schemas.microsoft.com/office/powerpoint/2010/main" val="34868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5.2 Singleton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Prevent the duplicate Singleton (2)</a:t>
            </a:r>
          </a:p>
          <a:p>
            <a:pPr marL="342900" indent="-342900" algn="l">
              <a:buClr>
                <a:srgbClr val="0070C0"/>
              </a:buClr>
              <a:buSzPct val="80000"/>
              <a:buFont typeface="Wingdings" pitchFamily="2" charset="2"/>
              <a:buChar char="u"/>
            </a:pPr>
            <a:r>
              <a:rPr lang="en-US" sz="1600" dirty="0">
                <a:solidFill>
                  <a:schemeClr val="tx1"/>
                </a:solidFill>
              </a:rPr>
              <a:t>&gt;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F6E23E2F-44B3-43C4-90C0-843C63A13F50}"/>
              </a:ext>
            </a:extLst>
          </p:cNvPr>
          <p:cNvPicPr>
            <a:picLocks noChangeAspect="1"/>
          </p:cNvPicPr>
          <p:nvPr/>
        </p:nvPicPr>
        <p:blipFill>
          <a:blip r:embed="rId2"/>
          <a:stretch>
            <a:fillRect/>
          </a:stretch>
        </p:blipFill>
        <p:spPr>
          <a:xfrm>
            <a:off x="2036071" y="2013707"/>
            <a:ext cx="5036834" cy="4707768"/>
          </a:xfrm>
          <a:prstGeom prst="rect">
            <a:avLst/>
          </a:prstGeom>
          <a:ln>
            <a:solidFill>
              <a:srgbClr val="C00000"/>
            </a:solidFill>
          </a:ln>
        </p:spPr>
      </p:pic>
    </p:spTree>
    <p:extLst>
      <p:ext uri="{BB962C8B-B14F-4D97-AF65-F5344CB8AC3E}">
        <p14:creationId xmlns:p14="http://schemas.microsoft.com/office/powerpoint/2010/main" val="229022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Java is an Object-Oriented Language. As a language that has the Object-Oriented feature, Java supports the following fundamental concepts −</a:t>
            </a:r>
          </a:p>
          <a:p>
            <a:pPr marL="800100" lvl="1" indent="-342900" algn="l">
              <a:buClr>
                <a:srgbClr val="0070C0"/>
              </a:buClr>
              <a:buSzPct val="80000"/>
              <a:buFont typeface="Wingdings" pitchFamily="2" charset="2"/>
              <a:buChar char="u"/>
            </a:pPr>
            <a:r>
              <a:rPr lang="en-US" sz="1600" dirty="0">
                <a:solidFill>
                  <a:schemeClr val="tx1"/>
                </a:solidFill>
              </a:rPr>
              <a:t>Polymorphism</a:t>
            </a:r>
          </a:p>
          <a:p>
            <a:pPr marL="800100" lvl="1" indent="-342900" algn="l">
              <a:buClr>
                <a:srgbClr val="0070C0"/>
              </a:buClr>
              <a:buSzPct val="80000"/>
              <a:buFont typeface="Wingdings" pitchFamily="2" charset="2"/>
              <a:buChar char="u"/>
            </a:pPr>
            <a:r>
              <a:rPr lang="en-US" sz="1600" dirty="0">
                <a:solidFill>
                  <a:schemeClr val="tx1"/>
                </a:solidFill>
              </a:rPr>
              <a:t>Inheritance</a:t>
            </a:r>
          </a:p>
          <a:p>
            <a:pPr marL="800100" lvl="1" indent="-342900" algn="l">
              <a:buClr>
                <a:srgbClr val="0070C0"/>
              </a:buClr>
              <a:buSzPct val="80000"/>
              <a:buFont typeface="Wingdings" pitchFamily="2" charset="2"/>
              <a:buChar char="u"/>
            </a:pPr>
            <a:r>
              <a:rPr lang="en-US" sz="1600" dirty="0">
                <a:solidFill>
                  <a:schemeClr val="tx1"/>
                </a:solidFill>
              </a:rPr>
              <a:t>Encapsulation</a:t>
            </a:r>
          </a:p>
          <a:p>
            <a:pPr marL="800100" lvl="1" indent="-342900" algn="l">
              <a:buClr>
                <a:srgbClr val="0070C0"/>
              </a:buClr>
              <a:buSzPct val="80000"/>
              <a:buFont typeface="Wingdings" pitchFamily="2" charset="2"/>
              <a:buChar char="u"/>
            </a:pPr>
            <a:r>
              <a:rPr lang="en-US" sz="1600" dirty="0">
                <a:solidFill>
                  <a:schemeClr val="tx1"/>
                </a:solidFill>
              </a:rPr>
              <a:t>Abstraction</a:t>
            </a:r>
          </a:p>
          <a:p>
            <a:pPr marL="800100" lvl="1" indent="-342900" algn="l">
              <a:buClr>
                <a:srgbClr val="0070C0"/>
              </a:buClr>
              <a:buSzPct val="80000"/>
              <a:buFont typeface="Wingdings" pitchFamily="2" charset="2"/>
              <a:buChar char="u"/>
            </a:pPr>
            <a:r>
              <a:rPr lang="en-US" sz="1600" dirty="0">
                <a:solidFill>
                  <a:schemeClr val="tx1"/>
                </a:solidFill>
              </a:rPr>
              <a:t>Classes</a:t>
            </a:r>
          </a:p>
          <a:p>
            <a:pPr marL="800100" lvl="1" indent="-342900" algn="l">
              <a:buClr>
                <a:srgbClr val="0070C0"/>
              </a:buClr>
              <a:buSzPct val="80000"/>
              <a:buFont typeface="Wingdings" pitchFamily="2" charset="2"/>
              <a:buChar char="u"/>
            </a:pPr>
            <a:r>
              <a:rPr lang="en-US" sz="1600" dirty="0">
                <a:solidFill>
                  <a:schemeClr val="tx1"/>
                </a:solidFill>
              </a:rPr>
              <a:t>Objects</a:t>
            </a:r>
          </a:p>
          <a:p>
            <a:pPr marL="800100" lvl="1" indent="-342900" algn="l">
              <a:buClr>
                <a:srgbClr val="0070C0"/>
              </a:buClr>
              <a:buSzPct val="80000"/>
              <a:buFont typeface="Wingdings" pitchFamily="2" charset="2"/>
              <a:buChar char="u"/>
            </a:pPr>
            <a:r>
              <a:rPr lang="en-US" sz="1600" dirty="0">
                <a:solidFill>
                  <a:schemeClr val="tx1"/>
                </a:solidFill>
              </a:rPr>
              <a:t>Instance</a:t>
            </a:r>
          </a:p>
          <a:p>
            <a:pPr marL="800100" lvl="1" indent="-342900" algn="l">
              <a:buClr>
                <a:srgbClr val="0070C0"/>
              </a:buClr>
              <a:buSzPct val="80000"/>
              <a:buFont typeface="Wingdings" pitchFamily="2" charset="2"/>
              <a:buChar char="u"/>
            </a:pPr>
            <a:r>
              <a:rPr lang="en-US" sz="1600" dirty="0">
                <a:solidFill>
                  <a:schemeClr val="tx1"/>
                </a:solidFill>
              </a:rPr>
              <a:t>Method</a:t>
            </a:r>
          </a:p>
          <a:p>
            <a:pPr marL="800100" lvl="1" indent="-342900" algn="l">
              <a:buClr>
                <a:srgbClr val="0070C0"/>
              </a:buClr>
              <a:buSzPct val="80000"/>
              <a:buFont typeface="Wingdings" pitchFamily="2" charset="2"/>
              <a:buChar char="u"/>
            </a:pPr>
            <a:r>
              <a:rPr lang="en-US" sz="1600" dirty="0">
                <a:solidFill>
                  <a:schemeClr val="tx1"/>
                </a:solidFill>
              </a:rPr>
              <a:t>Message Parsing</a:t>
            </a:r>
          </a:p>
          <a:p>
            <a:pPr marL="342900" indent="-342900" algn="l">
              <a:buClr>
                <a:srgbClr val="0070C0"/>
              </a:buClr>
              <a:buSzPct val="80000"/>
              <a:buFont typeface="Wingdings" pitchFamily="2" charset="2"/>
              <a:buChar char="u"/>
            </a:pPr>
            <a:r>
              <a:rPr lang="en-US" sz="1600" dirty="0">
                <a:solidFill>
                  <a:schemeClr val="tx1"/>
                </a:solidFill>
              </a:rPr>
              <a:t>In this chapter, we will look into the concepts - Classes and Objects.</a:t>
            </a:r>
          </a:p>
          <a:p>
            <a:pPr marL="800100" lvl="1" indent="-342900" algn="l">
              <a:buClr>
                <a:srgbClr val="0070C0"/>
              </a:buClr>
              <a:buSzPct val="80000"/>
              <a:buFont typeface="Wingdings" pitchFamily="2" charset="2"/>
              <a:buChar char="u"/>
            </a:pPr>
            <a:r>
              <a:rPr lang="en-US" sz="1600" b="1" dirty="0">
                <a:solidFill>
                  <a:schemeClr val="tx1"/>
                </a:solidFill>
              </a:rPr>
              <a:t>Object</a:t>
            </a:r>
            <a:r>
              <a:rPr lang="en-US" sz="1600" dirty="0">
                <a:solidFill>
                  <a:schemeClr val="tx1"/>
                </a:solidFill>
              </a:rPr>
              <a:t> − Objects have states and behaviors. Example: A dog has states - color, name, breed as well as behaviors – wagging the tail, barking, eating. An object is an instance of a class.</a:t>
            </a:r>
          </a:p>
          <a:p>
            <a:pPr marL="800100" lvl="1" indent="-342900" algn="l">
              <a:buClr>
                <a:srgbClr val="0070C0"/>
              </a:buClr>
              <a:buSzPct val="80000"/>
              <a:buFont typeface="Wingdings" pitchFamily="2" charset="2"/>
              <a:buChar char="u"/>
            </a:pPr>
            <a:r>
              <a:rPr lang="en-US" sz="1600" b="1" dirty="0">
                <a:solidFill>
                  <a:schemeClr val="tx1"/>
                </a:solidFill>
              </a:rPr>
              <a:t>Class</a:t>
            </a:r>
            <a:r>
              <a:rPr lang="en-US" sz="1600" dirty="0">
                <a:solidFill>
                  <a:schemeClr val="tx1"/>
                </a:solidFill>
              </a:rPr>
              <a:t> − A class can be defined as a template/blueprint that describes the behavior/state that the object of its type support.</a:t>
            </a: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6514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Create Object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15349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5.3 Create Object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8803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As mentioned previously, a class provides the blueprints for objects. </a:t>
            </a:r>
          </a:p>
          <a:p>
            <a:pPr marL="342900" indent="-342900" algn="l">
              <a:buClr>
                <a:srgbClr val="0070C0"/>
              </a:buClr>
              <a:buSzPct val="80000"/>
              <a:buFont typeface="Wingdings" pitchFamily="2" charset="2"/>
              <a:buChar char="u"/>
            </a:pPr>
            <a:r>
              <a:rPr lang="en-US" sz="1600" dirty="0">
                <a:solidFill>
                  <a:schemeClr val="tx1"/>
                </a:solidFill>
              </a:rPr>
              <a:t>So basically, an object is created from a class. </a:t>
            </a:r>
          </a:p>
          <a:p>
            <a:pPr marL="342900" indent="-342900" algn="l">
              <a:buClr>
                <a:srgbClr val="0070C0"/>
              </a:buClr>
              <a:buSzPct val="80000"/>
              <a:buFont typeface="Wingdings" pitchFamily="2" charset="2"/>
              <a:buChar char="u"/>
            </a:pPr>
            <a:r>
              <a:rPr lang="en-US" sz="1600" dirty="0">
                <a:solidFill>
                  <a:schemeClr val="tx1"/>
                </a:solidFill>
              </a:rPr>
              <a:t>In Java, the new keyword is used to create new objects.</a:t>
            </a:r>
          </a:p>
          <a:p>
            <a:pPr marL="342900" indent="-342900" algn="l">
              <a:buClr>
                <a:srgbClr val="0070C0"/>
              </a:buClr>
              <a:buSzPct val="80000"/>
              <a:buFont typeface="Wingdings" pitchFamily="2" charset="2"/>
              <a:buChar char="u"/>
            </a:pPr>
            <a:r>
              <a:rPr lang="en-US" sz="1600" dirty="0">
                <a:solidFill>
                  <a:schemeClr val="tx1"/>
                </a:solidFill>
              </a:rPr>
              <a:t>There are three steps when creating an object from a class −</a:t>
            </a:r>
          </a:p>
          <a:p>
            <a:pPr marL="800100" lvl="1" indent="-342900" algn="l">
              <a:buClr>
                <a:srgbClr val="0070C0"/>
              </a:buClr>
              <a:buSzPct val="80000"/>
              <a:buFont typeface="Wingdings" pitchFamily="2" charset="2"/>
              <a:buChar char="u"/>
            </a:pPr>
            <a:r>
              <a:rPr lang="en-US" sz="1600" b="1" dirty="0">
                <a:solidFill>
                  <a:schemeClr val="tx1"/>
                </a:solidFill>
              </a:rPr>
              <a:t>Declaration</a:t>
            </a:r>
            <a:r>
              <a:rPr lang="en-US" sz="1600" dirty="0">
                <a:solidFill>
                  <a:schemeClr val="tx1"/>
                </a:solidFill>
              </a:rPr>
              <a:t> − A variable declaration with a variable name with an object type.</a:t>
            </a:r>
          </a:p>
          <a:p>
            <a:pPr marL="800100" lvl="1" indent="-342900" algn="l">
              <a:buClr>
                <a:srgbClr val="0070C0"/>
              </a:buClr>
              <a:buSzPct val="80000"/>
              <a:buFont typeface="Wingdings" pitchFamily="2" charset="2"/>
              <a:buChar char="u"/>
            </a:pPr>
            <a:r>
              <a:rPr lang="en-US" sz="1600" b="1" dirty="0">
                <a:solidFill>
                  <a:schemeClr val="tx1"/>
                </a:solidFill>
              </a:rPr>
              <a:t>Instantiation</a:t>
            </a:r>
            <a:r>
              <a:rPr lang="en-US" sz="1600" dirty="0">
                <a:solidFill>
                  <a:schemeClr val="tx1"/>
                </a:solidFill>
              </a:rPr>
              <a:t> − The 'new' keyword is used to create the object.</a:t>
            </a:r>
          </a:p>
          <a:p>
            <a:pPr marL="800100" lvl="1" indent="-342900" algn="l">
              <a:buClr>
                <a:srgbClr val="0070C0"/>
              </a:buClr>
              <a:buSzPct val="80000"/>
              <a:buFont typeface="Wingdings" pitchFamily="2" charset="2"/>
              <a:buChar char="u"/>
            </a:pPr>
            <a:r>
              <a:rPr lang="en-US" sz="1600" b="1" dirty="0">
                <a:solidFill>
                  <a:schemeClr val="tx1"/>
                </a:solidFill>
              </a:rPr>
              <a:t>Initialization</a:t>
            </a:r>
            <a:r>
              <a:rPr lang="en-US" sz="1600" dirty="0">
                <a:solidFill>
                  <a:schemeClr val="tx1"/>
                </a:solidFill>
              </a:rPr>
              <a:t> − The 'new' keyword is followed by a call to a constructor. This call initializes the new object.</a:t>
            </a:r>
          </a:p>
          <a:p>
            <a:pPr marL="342900" indent="-342900" algn="l">
              <a:buClr>
                <a:srgbClr val="0070C0"/>
              </a:buClr>
              <a:buSzPct val="80000"/>
              <a:buFont typeface="Wingdings" pitchFamily="2" charset="2"/>
              <a:buChar char="u"/>
            </a:pPr>
            <a:r>
              <a:rPr lang="en-US" sz="1600" dirty="0">
                <a:solidFill>
                  <a:schemeClr val="tx1"/>
                </a:solidFill>
              </a:rPr>
              <a:t>Following is an example of creating an object −</a:t>
            </a:r>
          </a:p>
          <a:p>
            <a:pPr marL="342900" indent="-342900" algn="l">
              <a:buClr>
                <a:srgbClr val="0070C0"/>
              </a:buClr>
              <a:buSzPct val="80000"/>
              <a:buFont typeface="Wingdings" pitchFamily="2" charset="2"/>
              <a:buChar char="u"/>
            </a:pPr>
            <a:r>
              <a:rPr lang="en-US" sz="1600" b="1" dirty="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https://www.tutorialspoint.com/java/java_object_classes.htm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01145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Objects in Java</a:t>
            </a:r>
          </a:p>
          <a:p>
            <a:pPr marL="342900" indent="-342900" algn="l">
              <a:buClr>
                <a:srgbClr val="0070C0"/>
              </a:buClr>
              <a:buSzPct val="80000"/>
              <a:buFont typeface="Wingdings" pitchFamily="2" charset="2"/>
              <a:buChar char="u"/>
            </a:pPr>
            <a:r>
              <a:rPr lang="en-US" sz="1600" dirty="0">
                <a:solidFill>
                  <a:schemeClr val="tx1"/>
                </a:solidFill>
              </a:rPr>
              <a:t>Let us now look deep into what are objects. If we consider the real-world, we can find many objects around us, cars, dogs, humans, etc. All these objects have a state and a behavior.</a:t>
            </a:r>
          </a:p>
          <a:p>
            <a:pPr marL="342900" indent="-342900" algn="l">
              <a:buClr>
                <a:srgbClr val="0070C0"/>
              </a:buClr>
              <a:buSzPct val="80000"/>
              <a:buFont typeface="Wingdings" pitchFamily="2" charset="2"/>
              <a:buChar char="u"/>
            </a:pPr>
            <a:r>
              <a:rPr lang="en-US" sz="1600" dirty="0">
                <a:solidFill>
                  <a:schemeClr val="tx1"/>
                </a:solidFill>
              </a:rPr>
              <a:t>If we consider a dog, then its state is - name, breed, color, and the behavior is - barking, wagging the tail, running.</a:t>
            </a:r>
          </a:p>
          <a:p>
            <a:pPr marL="342900" indent="-342900" algn="l">
              <a:buClr>
                <a:srgbClr val="0070C0"/>
              </a:buClr>
              <a:buSzPct val="80000"/>
              <a:buFont typeface="Wingdings" pitchFamily="2" charset="2"/>
              <a:buChar char="u"/>
            </a:pPr>
            <a:r>
              <a:rPr lang="en-US" sz="1600" dirty="0">
                <a:solidFill>
                  <a:schemeClr val="tx1"/>
                </a:solidFill>
              </a:rPr>
              <a:t>If you compare the software object with a real-world object, they have very similar characteristics.</a:t>
            </a:r>
          </a:p>
          <a:p>
            <a:pPr marL="342900" indent="-342900" algn="l">
              <a:buClr>
                <a:srgbClr val="0070C0"/>
              </a:buClr>
              <a:buSzPct val="80000"/>
              <a:buFont typeface="Wingdings" pitchFamily="2" charset="2"/>
              <a:buChar char="u"/>
            </a:pPr>
            <a:r>
              <a:rPr lang="en-US" sz="1600" dirty="0">
                <a:solidFill>
                  <a:schemeClr val="tx1"/>
                </a:solidFill>
              </a:rPr>
              <a:t>Software objects also have a state and a behavior. A software object's state is stored in fields and behavior is shown via methods.</a:t>
            </a:r>
          </a:p>
          <a:p>
            <a:pPr marL="342900" indent="-342900" algn="l">
              <a:buClr>
                <a:srgbClr val="0070C0"/>
              </a:buClr>
              <a:buSzPct val="80000"/>
              <a:buFont typeface="Wingdings" pitchFamily="2" charset="2"/>
              <a:buChar char="u"/>
            </a:pPr>
            <a:r>
              <a:rPr lang="en-US" sz="1600" dirty="0">
                <a:solidFill>
                  <a:schemeClr val="tx1"/>
                </a:solidFill>
              </a:rPr>
              <a:t>So in software development, methods operate on the internal state of an object and the object-to-object communication is done via methods.</a:t>
            </a: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92048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1756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Classes in Java</a:t>
            </a:r>
          </a:p>
          <a:p>
            <a:pPr marL="342900" indent="-342900" algn="l">
              <a:buClr>
                <a:srgbClr val="0070C0"/>
              </a:buClr>
              <a:buSzPct val="80000"/>
              <a:buFont typeface="Wingdings" pitchFamily="2" charset="2"/>
              <a:buChar char="u"/>
            </a:pPr>
            <a:r>
              <a:rPr lang="en-US" sz="1600" dirty="0">
                <a:solidFill>
                  <a:schemeClr val="tx1"/>
                </a:solidFill>
              </a:rPr>
              <a:t>A class is a blueprint from which individual objects are created.</a:t>
            </a:r>
          </a:p>
          <a:p>
            <a:pPr marL="342900" indent="-342900" algn="l">
              <a:buClr>
                <a:srgbClr val="0070C0"/>
              </a:buClr>
              <a:buSzPct val="80000"/>
              <a:buFont typeface="Wingdings" pitchFamily="2" charset="2"/>
              <a:buChar char="u"/>
            </a:pPr>
            <a:r>
              <a:rPr lang="en-US" sz="1600" dirty="0">
                <a:solidFill>
                  <a:schemeClr val="tx1"/>
                </a:solidFill>
              </a:rPr>
              <a:t>Following is a sample of a class.</a:t>
            </a:r>
          </a:p>
          <a:p>
            <a:pPr marL="342900" indent="-342900" algn="l">
              <a:buClr>
                <a:srgbClr val="0070C0"/>
              </a:buClr>
              <a:buSzPct val="80000"/>
              <a:buFont typeface="Wingdings" pitchFamily="2" charset="2"/>
              <a:buChar char="u"/>
            </a:pPr>
            <a:r>
              <a:rPr lang="en-US" altLang="en-US" sz="1600" b="1" dirty="0">
                <a:solidFill>
                  <a:schemeClr val="tx1"/>
                </a:solidFill>
                <a:latin typeface="Menlo"/>
              </a:rPr>
              <a:t>Example</a:t>
            </a: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7" name="副標題 2">
            <a:extLst>
              <a:ext uri="{FF2B5EF4-FFF2-40B4-BE49-F238E27FC236}">
                <a16:creationId xmlns:a16="http://schemas.microsoft.com/office/drawing/2014/main" id="{59E612D6-56D9-439C-83F3-88C90C37D1F6}"/>
              </a:ext>
            </a:extLst>
          </p:cNvPr>
          <p:cNvSpPr txBox="1">
            <a:spLocks/>
          </p:cNvSpPr>
          <p:nvPr/>
        </p:nvSpPr>
        <p:spPr>
          <a:xfrm>
            <a:off x="1043608" y="2549399"/>
            <a:ext cx="6192688" cy="3255865"/>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600" dirty="0">
                <a:solidFill>
                  <a:schemeClr val="tx1"/>
                </a:solidFill>
                <a:latin typeface="Menlo"/>
              </a:rPr>
              <a:t>public class Dog { </a:t>
            </a:r>
          </a:p>
          <a:p>
            <a:pPr algn="l">
              <a:buClr>
                <a:srgbClr val="0070C0"/>
              </a:buClr>
              <a:buSzPct val="80000"/>
            </a:pPr>
            <a:r>
              <a:rPr lang="en-US" altLang="en-US" sz="1600" dirty="0">
                <a:solidFill>
                  <a:schemeClr val="tx1"/>
                </a:solidFill>
                <a:latin typeface="Menlo"/>
              </a:rPr>
              <a:t>    String breed; </a:t>
            </a:r>
          </a:p>
          <a:p>
            <a:pPr algn="l">
              <a:buClr>
                <a:srgbClr val="0070C0"/>
              </a:buClr>
              <a:buSzPct val="80000"/>
            </a:pPr>
            <a:r>
              <a:rPr lang="en-US" altLang="en-US" sz="1600" dirty="0">
                <a:solidFill>
                  <a:schemeClr val="tx1"/>
                </a:solidFill>
                <a:latin typeface="Menlo"/>
              </a:rPr>
              <a:t>    int age; </a:t>
            </a:r>
          </a:p>
          <a:p>
            <a:pPr algn="l">
              <a:buClr>
                <a:srgbClr val="0070C0"/>
              </a:buClr>
              <a:buSzPct val="80000"/>
            </a:pPr>
            <a:r>
              <a:rPr lang="en-US" altLang="en-US" sz="1600" dirty="0">
                <a:solidFill>
                  <a:schemeClr val="tx1"/>
                </a:solidFill>
                <a:latin typeface="Menlo"/>
              </a:rPr>
              <a:t>   String color; </a:t>
            </a:r>
          </a:p>
          <a:p>
            <a:pPr algn="l">
              <a:buClr>
                <a:srgbClr val="0070C0"/>
              </a:buClr>
              <a:buSzPct val="80000"/>
            </a:pPr>
            <a:r>
              <a:rPr lang="en-US" altLang="en-US" sz="1600" dirty="0">
                <a:solidFill>
                  <a:schemeClr val="tx1"/>
                </a:solidFill>
                <a:latin typeface="Menlo"/>
              </a:rPr>
              <a:t>   void barking() { </a:t>
            </a:r>
          </a:p>
          <a:p>
            <a:pPr algn="l">
              <a:buClr>
                <a:srgbClr val="0070C0"/>
              </a:buClr>
              <a:buSzPct val="80000"/>
            </a:pPr>
            <a:r>
              <a:rPr lang="en-US" altLang="en-US" sz="1600" dirty="0">
                <a:solidFill>
                  <a:schemeClr val="tx1"/>
                </a:solidFill>
                <a:latin typeface="Menlo"/>
              </a:rPr>
              <a:t>   } </a:t>
            </a:r>
          </a:p>
          <a:p>
            <a:pPr algn="l">
              <a:buClr>
                <a:srgbClr val="0070C0"/>
              </a:buClr>
              <a:buSzPct val="80000"/>
            </a:pPr>
            <a:r>
              <a:rPr lang="en-US" altLang="en-US" sz="1600" dirty="0">
                <a:solidFill>
                  <a:schemeClr val="tx1"/>
                </a:solidFill>
                <a:latin typeface="Menlo"/>
              </a:rPr>
              <a:t>   void hungry() { </a:t>
            </a:r>
          </a:p>
          <a:p>
            <a:pPr algn="l">
              <a:buClr>
                <a:srgbClr val="0070C0"/>
              </a:buClr>
              <a:buSzPct val="80000"/>
            </a:pPr>
            <a:r>
              <a:rPr lang="en-US" altLang="en-US" sz="1600" dirty="0">
                <a:solidFill>
                  <a:schemeClr val="tx1"/>
                </a:solidFill>
                <a:latin typeface="Menlo"/>
              </a:rPr>
              <a:t>   } </a:t>
            </a:r>
          </a:p>
          <a:p>
            <a:pPr algn="l">
              <a:buClr>
                <a:srgbClr val="0070C0"/>
              </a:buClr>
              <a:buSzPct val="80000"/>
            </a:pPr>
            <a:r>
              <a:rPr lang="en-US" altLang="en-US" sz="1600" dirty="0">
                <a:solidFill>
                  <a:schemeClr val="tx1"/>
                </a:solidFill>
                <a:latin typeface="Menlo"/>
              </a:rPr>
              <a:t>   void sleeping() { </a:t>
            </a:r>
          </a:p>
          <a:p>
            <a:pPr algn="l">
              <a:buClr>
                <a:srgbClr val="0070C0"/>
              </a:buClr>
              <a:buSzPct val="80000"/>
            </a:pPr>
            <a:r>
              <a:rPr lang="en-US" altLang="en-US" sz="1600" dirty="0">
                <a:solidFill>
                  <a:schemeClr val="tx1"/>
                </a:solidFill>
                <a:latin typeface="Menlo"/>
              </a:rPr>
              <a:t>  }</a:t>
            </a:r>
          </a:p>
          <a:p>
            <a:pPr algn="l">
              <a:buClr>
                <a:srgbClr val="0070C0"/>
              </a:buClr>
              <a:buSzPct val="80000"/>
            </a:pPr>
            <a:r>
              <a:rPr lang="en-US" sz="1600" dirty="0">
                <a:solidFill>
                  <a:schemeClr val="tx1"/>
                </a:solidFill>
                <a:latin typeface="Menlo"/>
              </a:rPr>
              <a:t>}</a:t>
            </a:r>
            <a:endParaRPr lang="en-US" sz="1600" dirty="0">
              <a:solidFill>
                <a:schemeClr val="tx1"/>
              </a:solidFill>
            </a:endParaRPr>
          </a:p>
        </p:txBody>
      </p:sp>
    </p:spTree>
    <p:extLst>
      <p:ext uri="{BB962C8B-B14F-4D97-AF65-F5344CB8AC3E}">
        <p14:creationId xmlns:p14="http://schemas.microsoft.com/office/powerpoint/2010/main" val="43869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A class can contain any of the following variable types.</a:t>
            </a:r>
          </a:p>
          <a:p>
            <a:pPr marL="800100" lvl="1" indent="-342900" algn="l">
              <a:buClr>
                <a:srgbClr val="0070C0"/>
              </a:buClr>
              <a:buSzPct val="80000"/>
              <a:buFont typeface="Wingdings" pitchFamily="2" charset="2"/>
              <a:buChar char="u"/>
            </a:pPr>
            <a:r>
              <a:rPr lang="en-US" sz="1600" b="1" dirty="0">
                <a:solidFill>
                  <a:schemeClr val="tx1"/>
                </a:solidFill>
              </a:rPr>
              <a:t>Local variables</a:t>
            </a:r>
            <a:r>
              <a:rPr lang="en-US" sz="1600" dirty="0">
                <a:solidFill>
                  <a:schemeClr val="tx1"/>
                </a:solidFill>
              </a:rPr>
              <a:t> − Variables defined inside methods, constructors or blocks are called local variables. The variable will be declared and initialized within the method and the variable will be destroyed when the method has completed.</a:t>
            </a:r>
          </a:p>
          <a:p>
            <a:pPr marL="800100" lvl="1" indent="-342900" algn="l">
              <a:buClr>
                <a:srgbClr val="0070C0"/>
              </a:buClr>
              <a:buSzPct val="80000"/>
              <a:buFont typeface="Wingdings" pitchFamily="2" charset="2"/>
              <a:buChar char="u"/>
            </a:pPr>
            <a:r>
              <a:rPr lang="en-US" sz="1600" b="1" dirty="0">
                <a:solidFill>
                  <a:schemeClr val="tx1"/>
                </a:solidFill>
              </a:rPr>
              <a:t>Instance variables</a:t>
            </a:r>
            <a:r>
              <a:rPr lang="en-US" sz="1600" dirty="0">
                <a:solidFill>
                  <a:schemeClr val="tx1"/>
                </a:solidFill>
              </a:rPr>
              <a:t> − Instance variables are variables within a class but outside any method. These variables are initialized when the class is instantiated. Instance variables can be accessed from inside any method, constructor or blocks of that particular class.</a:t>
            </a:r>
          </a:p>
          <a:p>
            <a:pPr marL="800100" lvl="1" indent="-342900" algn="l">
              <a:buClr>
                <a:srgbClr val="0070C0"/>
              </a:buClr>
              <a:buSzPct val="80000"/>
              <a:buFont typeface="Wingdings" pitchFamily="2" charset="2"/>
              <a:buChar char="u"/>
            </a:pPr>
            <a:r>
              <a:rPr lang="en-US" sz="1600" b="1" dirty="0">
                <a:solidFill>
                  <a:schemeClr val="tx1"/>
                </a:solidFill>
              </a:rPr>
              <a:t>Class variables</a:t>
            </a:r>
            <a:r>
              <a:rPr lang="en-US" sz="1600" dirty="0">
                <a:solidFill>
                  <a:schemeClr val="tx1"/>
                </a:solidFill>
              </a:rPr>
              <a:t> − Class variables are variables declared within a class, outside any method, with the static keyword.</a:t>
            </a:r>
          </a:p>
          <a:p>
            <a:pPr marL="800100" lvl="1" indent="-342900" algn="l">
              <a:buClr>
                <a:srgbClr val="0070C0"/>
              </a:buClr>
              <a:buSzPct val="80000"/>
              <a:buFont typeface="Wingdings" pitchFamily="2" charset="2"/>
              <a:buChar char="u"/>
            </a:pPr>
            <a:r>
              <a:rPr lang="en-US" sz="1600" dirty="0">
                <a:solidFill>
                  <a:schemeClr val="tx1"/>
                </a:solidFill>
              </a:rPr>
              <a:t>A class can have any number of methods to access the value of various kinds of methods. In the above example, barking(), hungry() and sleeping() are methods.</a:t>
            </a:r>
          </a:p>
          <a:p>
            <a:pPr marL="342900" indent="-342900" algn="l">
              <a:buClr>
                <a:srgbClr val="0070C0"/>
              </a:buClr>
              <a:buSzPct val="80000"/>
              <a:buFont typeface="Wingdings" pitchFamily="2" charset="2"/>
              <a:buChar char="u"/>
            </a:pPr>
            <a:r>
              <a:rPr lang="en-US" sz="1600" dirty="0">
                <a:solidFill>
                  <a:schemeClr val="tx1"/>
                </a:solidFill>
              </a:rPr>
              <a:t>Following are some of the important topics that need to be discussed when looking into classes of the Java Language.</a:t>
            </a: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28637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Constructors</a:t>
            </a:r>
          </a:p>
          <a:p>
            <a:pPr marL="342900" indent="-342900" algn="l">
              <a:buClr>
                <a:srgbClr val="0070C0"/>
              </a:buClr>
              <a:buSzPct val="80000"/>
              <a:buFont typeface="Wingdings" pitchFamily="2" charset="2"/>
              <a:buChar char="u"/>
            </a:pPr>
            <a:r>
              <a:rPr lang="en-US" sz="1600" dirty="0">
                <a:solidFill>
                  <a:schemeClr val="tx1"/>
                </a:solidFill>
              </a:rPr>
              <a:t>When discussing about classes, one of the most important sub topic would be constructors. Every class has a constructor. If we do not explicitly write a constructor for a class, the Java compiler builds a default constructor for that class.</a:t>
            </a:r>
          </a:p>
          <a:p>
            <a:pPr marL="342900" indent="-342900" algn="l">
              <a:buClr>
                <a:srgbClr val="0070C0"/>
              </a:buClr>
              <a:buSzPct val="80000"/>
              <a:buFont typeface="Wingdings" pitchFamily="2" charset="2"/>
              <a:buChar char="u"/>
            </a:pPr>
            <a:r>
              <a:rPr lang="en-US" sz="1600" dirty="0">
                <a:solidFill>
                  <a:schemeClr val="tx1"/>
                </a:solidFill>
              </a:rPr>
              <a:t>Each time a new object is created, at least one constructor will be invoked. The main rule of constructors is that they should have the same name as the class. A class can have more than one constructor.</a:t>
            </a:r>
          </a:p>
          <a:p>
            <a:pPr marL="342900" indent="-342900" algn="l">
              <a:buClr>
                <a:srgbClr val="0070C0"/>
              </a:buClr>
              <a:buSzPct val="80000"/>
              <a:buFont typeface="Wingdings" pitchFamily="2" charset="2"/>
              <a:buChar char="u"/>
            </a:pPr>
            <a:r>
              <a:rPr lang="en-US" sz="1600" dirty="0">
                <a:solidFill>
                  <a:schemeClr val="tx1"/>
                </a:solidFill>
              </a:rPr>
              <a:t>Following is an example of a constructor −</a:t>
            </a:r>
          </a:p>
          <a:p>
            <a:pPr marL="342900" indent="-342900" algn="l">
              <a:buClr>
                <a:srgbClr val="0070C0"/>
              </a:buClr>
              <a:buSzPct val="80000"/>
              <a:buFont typeface="Wingdings" pitchFamily="2" charset="2"/>
              <a:buChar char="u"/>
            </a:pPr>
            <a:r>
              <a:rPr lang="en-US" sz="1600" b="1" dirty="0">
                <a:solidFill>
                  <a:schemeClr val="tx1"/>
                </a:solidFill>
              </a:rPr>
              <a:t>Example</a:t>
            </a: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7" name="副標題 2">
            <a:extLst>
              <a:ext uri="{FF2B5EF4-FFF2-40B4-BE49-F238E27FC236}">
                <a16:creationId xmlns:a16="http://schemas.microsoft.com/office/drawing/2014/main" id="{A9007E12-0FB4-421C-82CE-0A559D15859C}"/>
              </a:ext>
            </a:extLst>
          </p:cNvPr>
          <p:cNvSpPr txBox="1">
            <a:spLocks/>
          </p:cNvSpPr>
          <p:nvPr/>
        </p:nvSpPr>
        <p:spPr>
          <a:xfrm>
            <a:off x="1043608" y="3861047"/>
            <a:ext cx="6192688" cy="1528167"/>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chemeClr val="tx1"/>
                </a:solidFill>
                <a:latin typeface="Menlo"/>
              </a:rPr>
              <a:t>public class Puppy { </a:t>
            </a:r>
          </a:p>
          <a:p>
            <a:pPr lvl="0" algn="l" eaLnBrk="0" fontAlgn="base" hangingPunct="0">
              <a:spcBef>
                <a:spcPct val="0"/>
              </a:spcBef>
              <a:spcAft>
                <a:spcPct val="0"/>
              </a:spcAft>
            </a:pPr>
            <a:r>
              <a:rPr lang="en-US" altLang="en-US" sz="1600" dirty="0">
                <a:solidFill>
                  <a:schemeClr val="tx1"/>
                </a:solidFill>
                <a:latin typeface="Menlo"/>
              </a:rPr>
              <a:t>    public Puppy() { } </a:t>
            </a:r>
          </a:p>
          <a:p>
            <a:pPr lvl="0" algn="l" eaLnBrk="0" fontAlgn="base" hangingPunct="0">
              <a:spcBef>
                <a:spcPct val="0"/>
              </a:spcBef>
              <a:spcAft>
                <a:spcPct val="0"/>
              </a:spcAft>
            </a:pPr>
            <a:r>
              <a:rPr lang="en-US" altLang="en-US" sz="1600" dirty="0">
                <a:solidFill>
                  <a:schemeClr val="tx1"/>
                </a:solidFill>
                <a:latin typeface="Menlo"/>
              </a:rPr>
              <a:t>    public Puppy(String name) { </a:t>
            </a:r>
          </a:p>
          <a:p>
            <a:pPr lvl="0" algn="l" eaLnBrk="0" fontAlgn="base" hangingPunct="0">
              <a:spcBef>
                <a:spcPct val="0"/>
              </a:spcBef>
              <a:spcAft>
                <a:spcPct val="0"/>
              </a:spcAft>
            </a:pPr>
            <a:r>
              <a:rPr lang="en-US" altLang="en-US" sz="1600" dirty="0">
                <a:solidFill>
                  <a:schemeClr val="tx1"/>
                </a:solidFill>
                <a:latin typeface="Menlo"/>
              </a:rPr>
              <a:t>        // This constructor has one parameter, </a:t>
            </a:r>
            <a:r>
              <a:rPr lang="en-US" altLang="en-US" sz="1600" i="1" dirty="0">
                <a:solidFill>
                  <a:schemeClr val="tx1"/>
                </a:solidFill>
                <a:latin typeface="Menlo"/>
              </a:rPr>
              <a:t>name</a:t>
            </a:r>
            <a:r>
              <a:rPr lang="en-US" altLang="en-US" sz="1600" dirty="0">
                <a:solidFill>
                  <a:schemeClr val="tx1"/>
                </a:solidFill>
                <a:latin typeface="Menlo"/>
              </a:rPr>
              <a:t>. </a:t>
            </a:r>
          </a:p>
          <a:p>
            <a:pPr lvl="0" algn="l" eaLnBrk="0" fontAlgn="base" hangingPunct="0">
              <a:spcBef>
                <a:spcPct val="0"/>
              </a:spcBef>
              <a:spcAft>
                <a:spcPct val="0"/>
              </a:spcAft>
            </a:pPr>
            <a:r>
              <a:rPr lang="en-US" altLang="en-US" sz="1600" dirty="0">
                <a:solidFill>
                  <a:schemeClr val="tx1"/>
                </a:solidFill>
                <a:latin typeface="Menlo"/>
              </a:rPr>
              <a:t>    } </a:t>
            </a:r>
          </a:p>
          <a:p>
            <a:pPr lvl="0" algn="l" eaLnBrk="0" fontAlgn="base" hangingPunct="0">
              <a:spcBef>
                <a:spcPct val="0"/>
              </a:spcBef>
              <a:spcAft>
                <a:spcPct val="0"/>
              </a:spcAft>
            </a:pPr>
            <a:r>
              <a:rPr lang="en-US" altLang="en-US" sz="1600" dirty="0">
                <a:solidFill>
                  <a:schemeClr val="tx1"/>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1461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 Object and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Java also supports </a:t>
            </a:r>
            <a:r>
              <a:rPr lang="en-US" sz="1600" dirty="0">
                <a:solidFill>
                  <a:schemeClr val="tx1"/>
                </a:solidFill>
                <a:hlinkClick r:id="rId2">
                  <a:extLst>
                    <a:ext uri="{A12FA001-AC4F-418D-AE19-62706E023703}">
                      <ahyp:hlinkClr xmlns:ahyp="http://schemas.microsoft.com/office/drawing/2018/hyperlinkcolor" val="tx"/>
                    </a:ext>
                  </a:extLst>
                </a:hlinkClick>
              </a:rPr>
              <a:t>Singleton Classes</a:t>
            </a:r>
            <a:r>
              <a:rPr lang="en-US" sz="1600" dirty="0">
                <a:solidFill>
                  <a:schemeClr val="tx1"/>
                </a:solidFill>
              </a:rPr>
              <a:t> where you would be able to create only one instance of a class.</a:t>
            </a:r>
          </a:p>
          <a:p>
            <a:pPr marL="342900" indent="-342900" algn="l">
              <a:buClr>
                <a:srgbClr val="0070C0"/>
              </a:buClr>
              <a:buSzPct val="80000"/>
              <a:buFont typeface="Wingdings" pitchFamily="2" charset="2"/>
              <a:buChar char="u"/>
            </a:pPr>
            <a:r>
              <a:rPr lang="en-US" sz="1600" b="1" dirty="0">
                <a:solidFill>
                  <a:schemeClr val="tx1"/>
                </a:solidFill>
              </a:rPr>
              <a:t>Note</a:t>
            </a:r>
            <a:r>
              <a:rPr lang="en-US" sz="1600" dirty="0">
                <a:solidFill>
                  <a:schemeClr val="tx1"/>
                </a:solidFill>
              </a:rPr>
              <a:t> − We have two different types of constructors. We are going to discuss constructors in detail in the subsequent chapters.</a:t>
            </a: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800100" lvl="1"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30435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Singleton Class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1438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5.1 Singleton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Singleton Class </a:t>
            </a:r>
          </a:p>
          <a:p>
            <a:pPr marL="342900" indent="-342900" algn="l">
              <a:buClr>
                <a:srgbClr val="0070C0"/>
              </a:buClr>
              <a:buSzPct val="80000"/>
              <a:buFont typeface="Wingdings" pitchFamily="2" charset="2"/>
              <a:buChar char="u"/>
            </a:pPr>
            <a:r>
              <a:rPr lang="en-US" sz="1600" dirty="0">
                <a:solidFill>
                  <a:schemeClr val="tx1"/>
                </a:solidFill>
              </a:rPr>
              <a:t>The Singleton's purpose is to control object creation, limiting the number of objects to only one. </a:t>
            </a:r>
          </a:p>
          <a:p>
            <a:pPr marL="342900" indent="-342900" algn="l">
              <a:buClr>
                <a:srgbClr val="0070C0"/>
              </a:buClr>
              <a:buSzPct val="80000"/>
              <a:buFont typeface="Wingdings" pitchFamily="2" charset="2"/>
              <a:buChar char="u"/>
            </a:pPr>
            <a:r>
              <a:rPr lang="en-US" sz="1600" dirty="0">
                <a:solidFill>
                  <a:schemeClr val="tx1"/>
                </a:solidFill>
              </a:rPr>
              <a:t>Since there is only one Singleton instance, any instance fields of a Singleton will occur only once per class, just like static fields. </a:t>
            </a:r>
          </a:p>
          <a:p>
            <a:pPr marL="342900" indent="-342900" algn="l">
              <a:buClr>
                <a:srgbClr val="0070C0"/>
              </a:buClr>
              <a:buSzPct val="80000"/>
              <a:buFont typeface="Wingdings" pitchFamily="2" charset="2"/>
              <a:buChar char="u"/>
            </a:pPr>
            <a:r>
              <a:rPr lang="en-US" sz="1600" dirty="0">
                <a:solidFill>
                  <a:schemeClr val="tx1"/>
                </a:solidFill>
              </a:rPr>
              <a:t>Singletons often control access to resources, such as database connections or sockets.</a:t>
            </a:r>
          </a:p>
          <a:p>
            <a:pPr marL="342900" indent="-342900" algn="l">
              <a:buClr>
                <a:srgbClr val="0070C0"/>
              </a:buClr>
              <a:buSzPct val="80000"/>
              <a:buFont typeface="Wingdings" pitchFamily="2" charset="2"/>
              <a:buChar char="u"/>
            </a:pPr>
            <a:r>
              <a:rPr lang="en-US" sz="1600" dirty="0">
                <a:solidFill>
                  <a:schemeClr val="tx1"/>
                </a:solidFill>
              </a:rPr>
              <a:t>For example, if you have a license for only one connection for your database or your JDBC driver has trouble with multithreading, the Singleton makes sure that only one connection is made or that only one thread can access the connection at a time.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342900" indent="-342900">
              <a:buClr>
                <a:srgbClr val="0070C0"/>
              </a:buClr>
              <a:buSzPct val="80000"/>
              <a:buFont typeface="Wingdings" pitchFamily="2" charset="2"/>
              <a:buChar char="u"/>
            </a:pPr>
            <a:r>
              <a:rPr lang="en-US" sz="1600" b="1" dirty="0"/>
              <a:t>https://www.tutorialspoint.com/java/java_using_singleton.htm</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21388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1303</Words>
  <Application>Microsoft Office PowerPoint</Application>
  <PresentationFormat>On-screen Show (4:3)</PresentationFormat>
  <Paragraphs>212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Menlo</vt:lpstr>
      <vt:lpstr>Wingdings</vt:lpstr>
      <vt:lpstr>Office 佈景主題</vt:lpstr>
      <vt:lpstr>5 Object and Class</vt:lpstr>
      <vt:lpstr>5 Object and Class</vt:lpstr>
      <vt:lpstr>5 Object and Class</vt:lpstr>
      <vt:lpstr>5 Object and Class</vt:lpstr>
      <vt:lpstr>5 Object and Class</vt:lpstr>
      <vt:lpstr>5 Object and Class</vt:lpstr>
      <vt:lpstr>5 Object and Class</vt:lpstr>
      <vt:lpstr>5.1 Singleton Class</vt:lpstr>
      <vt:lpstr>5.1 Singleton Class</vt:lpstr>
      <vt:lpstr>5.1 Singleton Class</vt:lpstr>
      <vt:lpstr>5.1 Singleton Class</vt:lpstr>
      <vt:lpstr>5.1 Singleton Class</vt:lpstr>
      <vt:lpstr>5.1 Singleton Class</vt:lpstr>
      <vt:lpstr>5.1 Singleton Class</vt:lpstr>
      <vt:lpstr>5.2 Singleton Design Pattern</vt:lpstr>
      <vt:lpstr>5.2 Singleton Design Pattern</vt:lpstr>
      <vt:lpstr>5.2 Singleton Design Pattern</vt:lpstr>
      <vt:lpstr>5.2 Singleton Design Pattern</vt:lpstr>
      <vt:lpstr>5.2 Singleton Design Pattern</vt:lpstr>
      <vt:lpstr>5.3 Create Object</vt:lpstr>
      <vt:lpstr>5.3 Create Object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137</cp:revision>
  <dcterms:created xsi:type="dcterms:W3CDTF">2018-09-28T16:40:41Z</dcterms:created>
  <dcterms:modified xsi:type="dcterms:W3CDTF">2019-01-21T19:32:09Z</dcterms:modified>
</cp:coreProperties>
</file>