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4" r:id="rId3"/>
    <p:sldId id="265" r:id="rId4"/>
    <p:sldId id="266" r:id="rId5"/>
    <p:sldId id="267" r:id="rId6"/>
    <p:sldId id="269" r:id="rId7"/>
    <p:sldId id="268" r:id="rId8"/>
    <p:sldId id="270" r:id="rId9"/>
    <p:sldId id="271" r:id="rId10"/>
    <p:sldId id="273" r:id="rId11"/>
    <p:sldId id="272" r:id="rId12"/>
    <p:sldId id="275" r:id="rId13"/>
    <p:sldId id="274" r:id="rId14"/>
    <p:sldId id="277" r:id="rId15"/>
    <p:sldId id="276" r:id="rId16"/>
    <p:sldId id="278" r:id="rId17"/>
    <p:sldId id="259"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95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2019/2/10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2019/2/10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2019/2/10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2019/2/10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2019/2/10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2019/2/10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2019/2/10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2019/2/10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2019/2/10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2019/2/10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2019/2/10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2019/2/10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2019/2/10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 Create Consumer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2"/>
          <p:cNvPicPr>
            <a:picLocks noChangeAspect="1" noChangeArrowheads="1"/>
          </p:cNvPicPr>
          <p:nvPr/>
        </p:nvPicPr>
        <p:blipFill>
          <a:blip r:embed="rId2" cstate="print"/>
          <a:srcRect/>
          <a:stretch>
            <a:fillRect/>
          </a:stretch>
        </p:blipFill>
        <p:spPr bwMode="auto">
          <a:xfrm>
            <a:off x="4211961" y="3645024"/>
            <a:ext cx="648072" cy="888099"/>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Create Consumer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If you can not finished in 3 sec, the coordinator may assume you are dead.</a:t>
            </a:r>
          </a:p>
          <a:p>
            <a:pPr marL="342900" indent="-342900" algn="l">
              <a:buClr>
                <a:srgbClr val="0070C0"/>
              </a:buClr>
              <a:buSzPct val="80000"/>
              <a:buFont typeface="Wingdings" pitchFamily="2" charset="2"/>
              <a:buChar char="u"/>
            </a:pPr>
            <a:r>
              <a:rPr lang="en-US" altLang="zh-TW" sz="1800" b="1" dirty="0">
                <a:solidFill>
                  <a:schemeClr val="tx1"/>
                </a:solidFill>
              </a:rPr>
              <a:t>If have to set the interval time higher to prevent the coordinator think you are dead.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https://www.youtube.com/watch?v=6X-cFwKqmUE&amp;list=PLkz1SCf5iB4enAR00Z46JwY9GGkaS2NON&amp;index=14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6AB7A174-BDF6-4245-AAEC-A598E372D6BE}"/>
              </a:ext>
            </a:extLst>
          </p:cNvPr>
          <p:cNvPicPr>
            <a:picLocks noChangeAspect="1"/>
          </p:cNvPicPr>
          <p:nvPr/>
        </p:nvPicPr>
        <p:blipFill>
          <a:blip r:embed="rId2"/>
          <a:stretch>
            <a:fillRect/>
          </a:stretch>
        </p:blipFill>
        <p:spPr>
          <a:xfrm>
            <a:off x="600991" y="2250047"/>
            <a:ext cx="8352928" cy="3862757"/>
          </a:xfrm>
          <a:prstGeom prst="rect">
            <a:avLst/>
          </a:prstGeom>
          <a:ln>
            <a:solidFill>
              <a:srgbClr val="C00000"/>
            </a:solidFill>
          </a:ln>
        </p:spPr>
      </p:pic>
    </p:spTree>
    <p:extLst>
      <p:ext uri="{BB962C8B-B14F-4D97-AF65-F5344CB8AC3E}">
        <p14:creationId xmlns:p14="http://schemas.microsoft.com/office/powerpoint/2010/main" val="479138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Create Consumer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Wait up for few hour and sleep again for few hours.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https://www.youtube.com/watch?v=6X-cFwKqmUE&amp;list=PLkz1SCf5iB4enAR00Z46JwY9GGkaS2NON&amp;index=14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9" name="Picture 8">
            <a:extLst>
              <a:ext uri="{FF2B5EF4-FFF2-40B4-BE49-F238E27FC236}">
                <a16:creationId xmlns:a16="http://schemas.microsoft.com/office/drawing/2014/main" id="{A18778B7-0557-4D13-80BC-B36485706D20}"/>
              </a:ext>
            </a:extLst>
          </p:cNvPr>
          <p:cNvPicPr>
            <a:picLocks noChangeAspect="1"/>
          </p:cNvPicPr>
          <p:nvPr/>
        </p:nvPicPr>
        <p:blipFill>
          <a:blip r:embed="rId2"/>
          <a:stretch>
            <a:fillRect/>
          </a:stretch>
        </p:blipFill>
        <p:spPr>
          <a:xfrm>
            <a:off x="467544" y="1971386"/>
            <a:ext cx="3687846" cy="1884519"/>
          </a:xfrm>
          <a:prstGeom prst="rect">
            <a:avLst/>
          </a:prstGeom>
          <a:ln>
            <a:solidFill>
              <a:srgbClr val="C00000"/>
            </a:solidFill>
          </a:ln>
        </p:spPr>
      </p:pic>
      <p:pic>
        <p:nvPicPr>
          <p:cNvPr id="10" name="Picture 9">
            <a:extLst>
              <a:ext uri="{FF2B5EF4-FFF2-40B4-BE49-F238E27FC236}">
                <a16:creationId xmlns:a16="http://schemas.microsoft.com/office/drawing/2014/main" id="{2436340E-E765-43D4-BDA3-9DD338962492}"/>
              </a:ext>
            </a:extLst>
          </p:cNvPr>
          <p:cNvPicPr>
            <a:picLocks noChangeAspect="1"/>
          </p:cNvPicPr>
          <p:nvPr/>
        </p:nvPicPr>
        <p:blipFill>
          <a:blip r:embed="rId3"/>
          <a:stretch>
            <a:fillRect/>
          </a:stretch>
        </p:blipFill>
        <p:spPr>
          <a:xfrm>
            <a:off x="4504518" y="1994287"/>
            <a:ext cx="4000632" cy="1884520"/>
          </a:xfrm>
          <a:prstGeom prst="rect">
            <a:avLst/>
          </a:prstGeom>
          <a:ln>
            <a:solidFill>
              <a:srgbClr val="C00000"/>
            </a:solidFill>
          </a:ln>
        </p:spPr>
      </p:pic>
      <p:pic>
        <p:nvPicPr>
          <p:cNvPr id="11" name="Picture 10">
            <a:extLst>
              <a:ext uri="{FF2B5EF4-FFF2-40B4-BE49-F238E27FC236}">
                <a16:creationId xmlns:a16="http://schemas.microsoft.com/office/drawing/2014/main" id="{D2E431CE-1913-425C-B0E5-D24A34AF5438}"/>
              </a:ext>
            </a:extLst>
          </p:cNvPr>
          <p:cNvPicPr>
            <a:picLocks noChangeAspect="1"/>
          </p:cNvPicPr>
          <p:nvPr/>
        </p:nvPicPr>
        <p:blipFill>
          <a:blip r:embed="rId4"/>
          <a:stretch>
            <a:fillRect/>
          </a:stretch>
        </p:blipFill>
        <p:spPr>
          <a:xfrm>
            <a:off x="449381" y="4129245"/>
            <a:ext cx="3687846" cy="1841825"/>
          </a:xfrm>
          <a:prstGeom prst="rect">
            <a:avLst/>
          </a:prstGeom>
          <a:ln>
            <a:solidFill>
              <a:srgbClr val="C00000"/>
            </a:solidFill>
          </a:ln>
        </p:spPr>
      </p:pic>
    </p:spTree>
    <p:extLst>
      <p:ext uri="{BB962C8B-B14F-4D97-AF65-F5344CB8AC3E}">
        <p14:creationId xmlns:p14="http://schemas.microsoft.com/office/powerpoint/2010/main" val="359421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Create Consumer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You can exit when poll return an empty list.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https://www.youtube.com/watch?v=6X-cFwKqmUE&amp;list=PLkz1SCf5iB4enAR00Z46JwY9GGkaS2NON&amp;index=14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9151B649-198B-4ED6-8823-3D41514DBD4F}"/>
              </a:ext>
            </a:extLst>
          </p:cNvPr>
          <p:cNvPicPr>
            <a:picLocks noChangeAspect="1"/>
          </p:cNvPicPr>
          <p:nvPr/>
        </p:nvPicPr>
        <p:blipFill>
          <a:blip r:embed="rId2"/>
          <a:stretch>
            <a:fillRect/>
          </a:stretch>
        </p:blipFill>
        <p:spPr>
          <a:xfrm>
            <a:off x="653244" y="2047854"/>
            <a:ext cx="7837512" cy="3498259"/>
          </a:xfrm>
          <a:prstGeom prst="rect">
            <a:avLst/>
          </a:prstGeom>
          <a:ln>
            <a:solidFill>
              <a:srgbClr val="C00000"/>
            </a:solidFill>
          </a:ln>
        </p:spPr>
      </p:pic>
    </p:spTree>
    <p:extLst>
      <p:ext uri="{BB962C8B-B14F-4D97-AF65-F5344CB8AC3E}">
        <p14:creationId xmlns:p14="http://schemas.microsoft.com/office/powerpoint/2010/main" val="95486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Create Consumer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You can start the </a:t>
            </a:r>
            <a:r>
              <a:rPr lang="en-US" altLang="zh-TW" sz="1800" b="1">
                <a:solidFill>
                  <a:schemeClr val="tx1"/>
                </a:solidFill>
              </a:rPr>
              <a:t>consumer creation.</a:t>
            </a: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https://www.youtube.com/watch?v=6X-cFwKqmUE&amp;list=PLkz1SCf5iB4enAR00Z46JwY9GGkaS2NON&amp;index=14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DE44DF22-617A-48CD-B2CF-97517C3687B4}"/>
              </a:ext>
            </a:extLst>
          </p:cNvPr>
          <p:cNvPicPr>
            <a:picLocks noChangeAspect="1"/>
          </p:cNvPicPr>
          <p:nvPr/>
        </p:nvPicPr>
        <p:blipFill>
          <a:blip r:embed="rId2"/>
          <a:stretch>
            <a:fillRect/>
          </a:stretch>
        </p:blipFill>
        <p:spPr>
          <a:xfrm>
            <a:off x="683568" y="1916832"/>
            <a:ext cx="7366024" cy="1639460"/>
          </a:xfrm>
          <a:prstGeom prst="rect">
            <a:avLst/>
          </a:prstGeom>
          <a:ln>
            <a:solidFill>
              <a:srgbClr val="C00000"/>
            </a:solidFill>
          </a:ln>
        </p:spPr>
      </p:pic>
    </p:spTree>
    <p:extLst>
      <p:ext uri="{BB962C8B-B14F-4D97-AF65-F5344CB8AC3E}">
        <p14:creationId xmlns:p14="http://schemas.microsoft.com/office/powerpoint/2010/main" val="2074945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Create Consumer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Change the code to new consumer defined in external files.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https://www.youtube.com/watch?v=6X-cFwKqmUE&amp;list=PLkz1SCf5iB4enAR00Z46JwY9GGkaS2NON&amp;index=14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5FA178DB-615F-4ED2-A599-AA3910C7A492}"/>
              </a:ext>
            </a:extLst>
          </p:cNvPr>
          <p:cNvPicPr>
            <a:picLocks noChangeAspect="1"/>
          </p:cNvPicPr>
          <p:nvPr/>
        </p:nvPicPr>
        <p:blipFill>
          <a:blip r:embed="rId2"/>
          <a:stretch>
            <a:fillRect/>
          </a:stretch>
        </p:blipFill>
        <p:spPr>
          <a:xfrm>
            <a:off x="652512" y="1908904"/>
            <a:ext cx="8034288" cy="3649352"/>
          </a:xfrm>
          <a:prstGeom prst="rect">
            <a:avLst/>
          </a:prstGeom>
          <a:ln>
            <a:solidFill>
              <a:srgbClr val="C00000"/>
            </a:solidFill>
          </a:ln>
        </p:spPr>
      </p:pic>
    </p:spTree>
    <p:extLst>
      <p:ext uri="{BB962C8B-B14F-4D97-AF65-F5344CB8AC3E}">
        <p14:creationId xmlns:p14="http://schemas.microsoft.com/office/powerpoint/2010/main" val="779704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Create Consumer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Comment out some codes. They are not required for the external files.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https://www.youtube.com/watch?v=6X-cFwKqmUE&amp;list=PLkz1SCf5iB4enAR00Z46JwY9GGkaS2NON&amp;index=14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9" name="Picture 8">
            <a:extLst>
              <a:ext uri="{FF2B5EF4-FFF2-40B4-BE49-F238E27FC236}">
                <a16:creationId xmlns:a16="http://schemas.microsoft.com/office/drawing/2014/main" id="{E7C1536E-E166-4FE6-9F12-76C207D6C839}"/>
              </a:ext>
            </a:extLst>
          </p:cNvPr>
          <p:cNvPicPr>
            <a:picLocks noChangeAspect="1"/>
          </p:cNvPicPr>
          <p:nvPr/>
        </p:nvPicPr>
        <p:blipFill>
          <a:blip r:embed="rId2"/>
          <a:stretch>
            <a:fillRect/>
          </a:stretch>
        </p:blipFill>
        <p:spPr>
          <a:xfrm>
            <a:off x="602240" y="1896876"/>
            <a:ext cx="8075240" cy="3596174"/>
          </a:xfrm>
          <a:prstGeom prst="rect">
            <a:avLst/>
          </a:prstGeom>
          <a:ln>
            <a:solidFill>
              <a:srgbClr val="C00000"/>
            </a:solidFill>
          </a:ln>
        </p:spPr>
      </p:pic>
    </p:spTree>
    <p:extLst>
      <p:ext uri="{BB962C8B-B14F-4D97-AF65-F5344CB8AC3E}">
        <p14:creationId xmlns:p14="http://schemas.microsoft.com/office/powerpoint/2010/main" val="2394108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Create Consumer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Read the property file.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https://www.youtube.com/watch?v=6X-cFwKqmUE&amp;list=PLkz1SCf5iB4enAR00Z46JwY9GGkaS2NON&amp;index=14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8" name="Picture 7">
            <a:extLst>
              <a:ext uri="{FF2B5EF4-FFF2-40B4-BE49-F238E27FC236}">
                <a16:creationId xmlns:a16="http://schemas.microsoft.com/office/drawing/2014/main" id="{F73B7FAF-233A-4159-85FF-9E439F627D49}"/>
              </a:ext>
            </a:extLst>
          </p:cNvPr>
          <p:cNvPicPr>
            <a:picLocks noChangeAspect="1"/>
          </p:cNvPicPr>
          <p:nvPr/>
        </p:nvPicPr>
        <p:blipFill>
          <a:blip r:embed="rId2"/>
          <a:stretch>
            <a:fillRect/>
          </a:stretch>
        </p:blipFill>
        <p:spPr>
          <a:xfrm>
            <a:off x="648072" y="1973764"/>
            <a:ext cx="7847856" cy="3518491"/>
          </a:xfrm>
          <a:prstGeom prst="rect">
            <a:avLst/>
          </a:prstGeom>
          <a:ln>
            <a:solidFill>
              <a:srgbClr val="C00000"/>
            </a:solidFill>
          </a:ln>
        </p:spPr>
      </p:pic>
    </p:spTree>
    <p:extLst>
      <p:ext uri="{BB962C8B-B14F-4D97-AF65-F5344CB8AC3E}">
        <p14:creationId xmlns:p14="http://schemas.microsoft.com/office/powerpoint/2010/main" val="1248516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Create Consumer</a:t>
            </a:r>
            <a:endParaRPr lang="zh-TW" altLang="en-US" b="1" dirty="0">
              <a:solidFill>
                <a:srgbClr val="FFFF00"/>
              </a:solidFill>
            </a:endParaRPr>
          </a:p>
        </p:txBody>
      </p:sp>
      <p:sp>
        <p:nvSpPr>
          <p:cNvPr id="3" name="副標題 2"/>
          <p:cNvSpPr>
            <a:spLocks noGrp="1"/>
          </p:cNvSpPr>
          <p:nvPr>
            <p:ph type="subTitle" idx="1"/>
          </p:nvPr>
        </p:nvSpPr>
        <p:spPr>
          <a:xfrm>
            <a:off x="414169" y="1259349"/>
            <a:ext cx="8352928" cy="15935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In this section, we write code for Kafka consumer.</a:t>
            </a:r>
          </a:p>
          <a:p>
            <a:pPr marL="342900" indent="-342900" algn="l">
              <a:buClr>
                <a:srgbClr val="0070C0"/>
              </a:buClr>
              <a:buSzPct val="80000"/>
              <a:buFont typeface="Wingdings" pitchFamily="2" charset="2"/>
              <a:buChar char="u"/>
            </a:pPr>
            <a:r>
              <a:rPr lang="en-US" altLang="zh-TW" sz="1800" b="1" dirty="0">
                <a:solidFill>
                  <a:schemeClr val="tx1"/>
                </a:solidFill>
              </a:rPr>
              <a:t>Create consumer is simple to create producer. We create the properties of an object. </a:t>
            </a:r>
          </a:p>
          <a:p>
            <a:pPr marL="342900" indent="-342900" algn="l">
              <a:buClr>
                <a:srgbClr val="0070C0"/>
              </a:buClr>
              <a:buSzPct val="80000"/>
              <a:buFont typeface="Wingdings" pitchFamily="2" charset="2"/>
              <a:buChar char="u"/>
            </a:pPr>
            <a:r>
              <a:rPr lang="en-US" altLang="zh-TW" sz="1800" b="1" dirty="0">
                <a:solidFill>
                  <a:schemeClr val="tx1"/>
                </a:solidFill>
              </a:rPr>
              <a:t>Create three mandatory properties: bootstrap Server, group id, key deserializer, and value deserializer.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https://www.youtube.com/watch?v=6X-cFwKqmUE&amp;list=PLkz1SCf5iB4enAR00Z46JwY9GGkaS2NON&amp;index=14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9" name="Picture 8">
            <a:extLst>
              <a:ext uri="{FF2B5EF4-FFF2-40B4-BE49-F238E27FC236}">
                <a16:creationId xmlns:a16="http://schemas.microsoft.com/office/drawing/2014/main" id="{311B3223-A4B7-4DB6-B102-1F9F903BA340}"/>
              </a:ext>
            </a:extLst>
          </p:cNvPr>
          <p:cNvPicPr>
            <a:picLocks noChangeAspect="1"/>
          </p:cNvPicPr>
          <p:nvPr/>
        </p:nvPicPr>
        <p:blipFill>
          <a:blip r:embed="rId2"/>
          <a:stretch>
            <a:fillRect/>
          </a:stretch>
        </p:blipFill>
        <p:spPr>
          <a:xfrm>
            <a:off x="923905" y="2891006"/>
            <a:ext cx="7333456" cy="3202290"/>
          </a:xfrm>
          <a:prstGeom prst="rect">
            <a:avLst/>
          </a:prstGeom>
          <a:ln>
            <a:solidFill>
              <a:srgbClr val="C00000"/>
            </a:solidFill>
          </a:ln>
        </p:spPr>
      </p:pic>
    </p:spTree>
    <p:extLst>
      <p:ext uri="{BB962C8B-B14F-4D97-AF65-F5344CB8AC3E}">
        <p14:creationId xmlns:p14="http://schemas.microsoft.com/office/powerpoint/2010/main" val="2377605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Create Consumer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920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We already know the bootstrap server are Kafka broker.</a:t>
            </a:r>
          </a:p>
          <a:p>
            <a:pPr marL="342900" indent="-342900" algn="l">
              <a:buClr>
                <a:srgbClr val="0070C0"/>
              </a:buClr>
              <a:buSzPct val="80000"/>
              <a:buFont typeface="Wingdings" pitchFamily="2" charset="2"/>
              <a:buChar char="u"/>
            </a:pPr>
            <a:r>
              <a:rPr lang="en-US" altLang="zh-TW" sz="1800" b="1" dirty="0">
                <a:solidFill>
                  <a:schemeClr val="tx1"/>
                </a:solidFill>
              </a:rPr>
              <a:t>In the producer, we use serializer. In consumer, we use key/value deserializer.</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https://www.youtube.com/watch?v=6X-cFwKqmUE&amp;list=PLkz1SCf5iB4enAR00Z46JwY9GGkaS2NON&amp;index=14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8D615877-65E9-46F7-9F34-60BA4F222F23}"/>
              </a:ext>
            </a:extLst>
          </p:cNvPr>
          <p:cNvPicPr>
            <a:picLocks noChangeAspect="1"/>
          </p:cNvPicPr>
          <p:nvPr/>
        </p:nvPicPr>
        <p:blipFill>
          <a:blip r:embed="rId2"/>
          <a:stretch>
            <a:fillRect/>
          </a:stretch>
        </p:blipFill>
        <p:spPr>
          <a:xfrm>
            <a:off x="611560" y="2248282"/>
            <a:ext cx="7923970" cy="3556982"/>
          </a:xfrm>
          <a:prstGeom prst="rect">
            <a:avLst/>
          </a:prstGeom>
          <a:ln>
            <a:solidFill>
              <a:srgbClr val="C00000"/>
            </a:solidFill>
          </a:ln>
        </p:spPr>
      </p:pic>
    </p:spTree>
    <p:extLst>
      <p:ext uri="{BB962C8B-B14F-4D97-AF65-F5344CB8AC3E}">
        <p14:creationId xmlns:p14="http://schemas.microsoft.com/office/powerpoint/2010/main" val="331578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Create Consumer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5530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Yu may have question: “Do I need to create a group?”</a:t>
            </a:r>
          </a:p>
          <a:p>
            <a:pPr marL="342900" indent="-342900" algn="l">
              <a:buClr>
                <a:srgbClr val="0070C0"/>
              </a:buClr>
              <a:buSzPct val="80000"/>
              <a:buFont typeface="Wingdings" pitchFamily="2" charset="2"/>
              <a:buChar char="u"/>
            </a:pPr>
            <a:r>
              <a:rPr lang="en-US" altLang="zh-TW" sz="1800" b="1" dirty="0">
                <a:solidFill>
                  <a:schemeClr val="tx1"/>
                </a:solidFill>
              </a:rPr>
              <a:t>No, you do not nee to worry about to create a group. Who is the group coordinator? And who is the group leader? AL these are taking care by API.</a:t>
            </a:r>
          </a:p>
          <a:p>
            <a:pPr marL="342900" indent="-342900" algn="l">
              <a:buClr>
                <a:srgbClr val="0070C0"/>
              </a:buClr>
              <a:buSzPct val="80000"/>
              <a:buFont typeface="Wingdings" pitchFamily="2" charset="2"/>
              <a:buChar char="u"/>
            </a:pPr>
            <a:r>
              <a:rPr lang="en-US" altLang="zh-TW" sz="1800" b="1" dirty="0">
                <a:solidFill>
                  <a:schemeClr val="tx1"/>
                </a:solidFill>
              </a:rPr>
              <a:t>For us, it is as simple as to define a group name. The group name is a string. You can define any string name.</a:t>
            </a:r>
          </a:p>
          <a:p>
            <a:pPr marL="342900"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https://www.youtube.com/watch?v=6X-cFwKqmUE&amp;list=PLkz1SCf5iB4enAR00Z46JwY9GGkaS2NON&amp;index=14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AE7CDFBD-79B4-4F76-91E1-523D55E46512}"/>
              </a:ext>
            </a:extLst>
          </p:cNvPr>
          <p:cNvPicPr>
            <a:picLocks noChangeAspect="1"/>
          </p:cNvPicPr>
          <p:nvPr/>
        </p:nvPicPr>
        <p:blipFill>
          <a:blip r:embed="rId2"/>
          <a:stretch>
            <a:fillRect/>
          </a:stretch>
        </p:blipFill>
        <p:spPr>
          <a:xfrm>
            <a:off x="827584" y="2945737"/>
            <a:ext cx="7355160" cy="3374720"/>
          </a:xfrm>
          <a:prstGeom prst="rect">
            <a:avLst/>
          </a:prstGeom>
          <a:ln>
            <a:solidFill>
              <a:srgbClr val="C00000"/>
            </a:solidFill>
          </a:ln>
        </p:spPr>
      </p:pic>
    </p:spTree>
    <p:extLst>
      <p:ext uri="{BB962C8B-B14F-4D97-AF65-F5344CB8AC3E}">
        <p14:creationId xmlns:p14="http://schemas.microsoft.com/office/powerpoint/2010/main" val="267591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Create Consumer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The group id is not mandatory, you can skip the group name. But you should know if you do not have group, then you are the independent consumer. Your code will read all the data of the topic.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https://www.youtube.com/watch?v=6X-cFwKqmUE&amp;list=PLkz1SCf5iB4enAR00Z46JwY9GGkaS2NON&amp;index=14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0693265-6DA5-408D-B5BA-7F54B3B7A260}"/>
              </a:ext>
            </a:extLst>
          </p:cNvPr>
          <p:cNvPicPr>
            <a:picLocks noChangeAspect="1"/>
          </p:cNvPicPr>
          <p:nvPr/>
        </p:nvPicPr>
        <p:blipFill>
          <a:blip r:embed="rId2"/>
          <a:stretch>
            <a:fillRect/>
          </a:stretch>
        </p:blipFill>
        <p:spPr>
          <a:xfrm>
            <a:off x="648072" y="2324675"/>
            <a:ext cx="7847856" cy="3573906"/>
          </a:xfrm>
          <a:prstGeom prst="rect">
            <a:avLst/>
          </a:prstGeom>
          <a:ln>
            <a:solidFill>
              <a:srgbClr val="C00000"/>
            </a:solidFill>
          </a:ln>
        </p:spPr>
      </p:pic>
    </p:spTree>
    <p:extLst>
      <p:ext uri="{BB962C8B-B14F-4D97-AF65-F5344CB8AC3E}">
        <p14:creationId xmlns:p14="http://schemas.microsoft.com/office/powerpoint/2010/main" val="3788295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Create Consumer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2961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Once you create all the properties, the next step is to create Kafka consumer object and subscribe one or more topics. The subscribe method take a list of topics.</a:t>
            </a:r>
          </a:p>
          <a:p>
            <a:pPr marL="342900" indent="-342900" algn="l">
              <a:buClr>
                <a:srgbClr val="0070C0"/>
              </a:buClr>
              <a:buSzPct val="80000"/>
              <a:buFont typeface="Wingdings" pitchFamily="2" charset="2"/>
              <a:buChar char="u"/>
            </a:pPr>
            <a:r>
              <a:rPr lang="en-US" altLang="zh-TW" sz="1800" b="1" dirty="0">
                <a:solidFill>
                  <a:schemeClr val="tx1"/>
                </a:solidFill>
              </a:rPr>
              <a:t>SO you can subscribe multiple topics at a time.</a:t>
            </a:r>
          </a:p>
          <a:p>
            <a:pPr marL="342900" indent="-342900" algn="l">
              <a:buClr>
                <a:srgbClr val="0070C0"/>
              </a:buClr>
              <a:buSzPct val="80000"/>
              <a:buFont typeface="Wingdings" pitchFamily="2" charset="2"/>
              <a:buChar char="u"/>
            </a:pPr>
            <a:r>
              <a:rPr lang="en-US" altLang="zh-TW" sz="1800" b="1" dirty="0">
                <a:solidFill>
                  <a:schemeClr val="tx1"/>
                </a:solidFill>
              </a:rPr>
              <a:t>You can use regular expression or wide card to subscribe multiple topics.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https://www.youtube.com/watch?v=6X-cFwKqmUE&amp;list=PLkz1SCf5iB4enAR00Z46JwY9GGkaS2NON&amp;index=14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E968BFD1-F655-4411-9434-7D0A7DAB914A}"/>
              </a:ext>
            </a:extLst>
          </p:cNvPr>
          <p:cNvPicPr>
            <a:picLocks noChangeAspect="1"/>
          </p:cNvPicPr>
          <p:nvPr/>
        </p:nvPicPr>
        <p:blipFill>
          <a:blip r:embed="rId2"/>
          <a:stretch>
            <a:fillRect/>
          </a:stretch>
        </p:blipFill>
        <p:spPr>
          <a:xfrm>
            <a:off x="910952" y="2734337"/>
            <a:ext cx="7775848" cy="3540850"/>
          </a:xfrm>
          <a:prstGeom prst="rect">
            <a:avLst/>
          </a:prstGeom>
          <a:ln>
            <a:solidFill>
              <a:srgbClr val="C00000"/>
            </a:solidFill>
          </a:ln>
        </p:spPr>
      </p:pic>
    </p:spTree>
    <p:extLst>
      <p:ext uri="{BB962C8B-B14F-4D97-AF65-F5344CB8AC3E}">
        <p14:creationId xmlns:p14="http://schemas.microsoft.com/office/powerpoint/2010/main" val="9438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Create Consumer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4871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After create the consumer, you use this while loop to read all the records of the topics.</a:t>
            </a:r>
          </a:p>
          <a:p>
            <a:pPr marL="342900" indent="-342900" algn="l">
              <a:buClr>
                <a:srgbClr val="0070C0"/>
              </a:buClr>
              <a:buSzPct val="80000"/>
              <a:buFont typeface="Wingdings" pitchFamily="2" charset="2"/>
              <a:buChar char="u"/>
            </a:pPr>
            <a:r>
              <a:rPr lang="en-US" altLang="zh-TW" sz="1800" b="1" dirty="0">
                <a:solidFill>
                  <a:schemeClr val="tx1"/>
                </a:solidFill>
              </a:rPr>
              <a:t>The poll method will return the poll message, process them, and then again to poll more message. 100 is the time out for 100msec. If there is no data to poll. Just wait for 100 </a:t>
            </a:r>
            <a:r>
              <a:rPr lang="en-US" altLang="zh-TW" sz="1800" b="1" dirty="0" err="1">
                <a:solidFill>
                  <a:schemeClr val="tx1"/>
                </a:solidFill>
              </a:rPr>
              <a:t>msec</a:t>
            </a:r>
            <a:r>
              <a:rPr lang="en-US" altLang="zh-TW" sz="1800" b="1" dirty="0">
                <a:solidFill>
                  <a:schemeClr val="tx1"/>
                </a:solidFill>
              </a:rPr>
              <a:t> before next poll.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https://www.youtube.com/watch?v=6X-cFwKqmUE&amp;list=PLkz1SCf5iB4enAR00Z46JwY9GGkaS2NON&amp;index=14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9" name="Picture 8">
            <a:extLst>
              <a:ext uri="{FF2B5EF4-FFF2-40B4-BE49-F238E27FC236}">
                <a16:creationId xmlns:a16="http://schemas.microsoft.com/office/drawing/2014/main" id="{4D95C4AC-079B-4174-8B37-329744E8C9A2}"/>
              </a:ext>
            </a:extLst>
          </p:cNvPr>
          <p:cNvPicPr>
            <a:picLocks noChangeAspect="1"/>
          </p:cNvPicPr>
          <p:nvPr/>
        </p:nvPicPr>
        <p:blipFill>
          <a:blip r:embed="rId2"/>
          <a:stretch>
            <a:fillRect/>
          </a:stretch>
        </p:blipFill>
        <p:spPr>
          <a:xfrm>
            <a:off x="899592" y="2883158"/>
            <a:ext cx="7650923" cy="3345985"/>
          </a:xfrm>
          <a:prstGeom prst="rect">
            <a:avLst/>
          </a:prstGeom>
          <a:ln>
            <a:solidFill>
              <a:srgbClr val="C00000"/>
            </a:solidFill>
          </a:ln>
        </p:spPr>
      </p:pic>
    </p:spTree>
    <p:extLst>
      <p:ext uri="{BB962C8B-B14F-4D97-AF65-F5344CB8AC3E}">
        <p14:creationId xmlns:p14="http://schemas.microsoft.com/office/powerpoint/2010/main" val="240185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Create Consumer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The poll method is very import. It handles connect to group coordinator, joint the group, receives partition assignment, sends heartbeat, fetches message, and etc.</a:t>
            </a:r>
          </a:p>
          <a:p>
            <a:pPr marL="342900"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https://www.youtube.com/watch?v=6X-cFwKqmUE&amp;list=PLkz1SCf5iB4enAR00Z46JwY9GGkaS2NON&amp;index=14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59944235-7FA1-444B-839A-06D74D593F5D}"/>
              </a:ext>
            </a:extLst>
          </p:cNvPr>
          <p:cNvPicPr>
            <a:picLocks noChangeAspect="1"/>
          </p:cNvPicPr>
          <p:nvPr/>
        </p:nvPicPr>
        <p:blipFill>
          <a:blip r:embed="rId2"/>
          <a:stretch>
            <a:fillRect/>
          </a:stretch>
        </p:blipFill>
        <p:spPr>
          <a:xfrm>
            <a:off x="611560" y="2183083"/>
            <a:ext cx="7703840" cy="3254267"/>
          </a:xfrm>
          <a:prstGeom prst="rect">
            <a:avLst/>
          </a:prstGeom>
          <a:ln>
            <a:solidFill>
              <a:srgbClr val="C00000"/>
            </a:solidFill>
          </a:ln>
        </p:spPr>
      </p:pic>
    </p:spTree>
    <p:extLst>
      <p:ext uri="{BB962C8B-B14F-4D97-AF65-F5344CB8AC3E}">
        <p14:creationId xmlns:p14="http://schemas.microsoft.com/office/powerpoint/2010/main" val="2416149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Create Consumer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Make sure the while loop finished in 3 sec.</a:t>
            </a:r>
          </a:p>
          <a:p>
            <a:pPr marL="342900"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https://www.youtube.com/watch?v=6X-cFwKqmUE&amp;list=PLkz1SCf5iB4enAR00Z46JwY9GGkaS2NON&amp;index=14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097004E8-BFB0-43D5-A70E-1AB261872061}"/>
              </a:ext>
            </a:extLst>
          </p:cNvPr>
          <p:cNvPicPr>
            <a:picLocks noChangeAspect="1"/>
          </p:cNvPicPr>
          <p:nvPr/>
        </p:nvPicPr>
        <p:blipFill>
          <a:blip r:embed="rId2"/>
          <a:stretch>
            <a:fillRect/>
          </a:stretch>
        </p:blipFill>
        <p:spPr>
          <a:xfrm>
            <a:off x="467544" y="1798233"/>
            <a:ext cx="8221078" cy="3620757"/>
          </a:xfrm>
          <a:prstGeom prst="rect">
            <a:avLst/>
          </a:prstGeom>
          <a:ln>
            <a:solidFill>
              <a:srgbClr val="C00000"/>
            </a:solidFill>
          </a:ln>
        </p:spPr>
      </p:pic>
    </p:spTree>
    <p:extLst>
      <p:ext uri="{BB962C8B-B14F-4D97-AF65-F5344CB8AC3E}">
        <p14:creationId xmlns:p14="http://schemas.microsoft.com/office/powerpoint/2010/main" val="302257687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850</Words>
  <Application>Microsoft Office PowerPoint</Application>
  <PresentationFormat>On-screen Show (4:3)</PresentationFormat>
  <Paragraphs>91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佈景主題</vt:lpstr>
      <vt:lpstr>17 Create Consumer</vt:lpstr>
      <vt:lpstr>17 Create Consumer</vt:lpstr>
      <vt:lpstr>17 Create Consumer</vt:lpstr>
      <vt:lpstr>17 Create Consumer</vt:lpstr>
      <vt:lpstr>17 Create Consumer</vt:lpstr>
      <vt:lpstr>17 Create Consumer</vt:lpstr>
      <vt:lpstr>17 Create Consumer</vt:lpstr>
      <vt:lpstr>17 Create Consumer</vt:lpstr>
      <vt:lpstr>17 Create Consumer</vt:lpstr>
      <vt:lpstr>17 Create Consumer</vt:lpstr>
      <vt:lpstr>17 Create Consumer</vt:lpstr>
      <vt:lpstr>17 Create Consumer</vt:lpstr>
      <vt:lpstr>17 Create Consumer</vt:lpstr>
      <vt:lpstr>17 Create Consumer</vt:lpstr>
      <vt:lpstr>17 Create Consumer</vt:lpstr>
      <vt:lpstr>17 Create Consumer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455</cp:revision>
  <dcterms:created xsi:type="dcterms:W3CDTF">2018-09-28T16:40:41Z</dcterms:created>
  <dcterms:modified xsi:type="dcterms:W3CDTF">2019-02-11T05:08:41Z</dcterms:modified>
</cp:coreProperties>
</file>