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69" r:id="rId16"/>
    <p:sldId id="301" r:id="rId17"/>
    <p:sldId id="27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4032" autoAdjust="0"/>
  </p:normalViewPr>
  <p:slideViewPr>
    <p:cSldViewPr>
      <p:cViewPr varScale="1">
        <p:scale>
          <a:sx n="94" d="100"/>
          <a:sy n="94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Verify that you now have the key with the fingerprint</a:t>
            </a:r>
            <a:r>
              <a:rPr lang="en-US" altLang="en-US" sz="1400" dirty="0">
                <a:solidFill>
                  <a:schemeClr val="tx1"/>
                </a:solidFill>
                <a:latin typeface="Menlo"/>
              </a:rPr>
              <a:t>9DC8 5822 9FC7 DD38 854A E2D8 8D81 803C 0EBF CD88</a:t>
            </a: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, by searching for the last 8 characters of the fingerprint.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6E406F-8DC6-4325-9BCC-169B49E6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501EE12-D7B4-41D3-BD70-6C5B4781EFFE}"/>
              </a:ext>
            </a:extLst>
          </p:cNvPr>
          <p:cNvSpPr txBox="1">
            <a:spLocks/>
          </p:cNvSpPr>
          <p:nvPr/>
        </p:nvSpPr>
        <p:spPr>
          <a:xfrm>
            <a:off x="1229409" y="2315468"/>
            <a:ext cx="5554960" cy="1100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</a:rPr>
              <a:t>$ apt-key fingerprint 0EBFCD88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</a:rPr>
              <a:t>pub     rsa4096 2017-02-22 [SCEA]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</a:rPr>
              <a:t>            9DC8 5822 9FC7 DD38 854A E2D8 8D81 803C 0EBF CD88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</a:rPr>
              <a:t>uid</a:t>
            </a:r>
            <a:r>
              <a:rPr lang="en-US" altLang="en-US" sz="1200" dirty="0">
                <a:solidFill>
                  <a:schemeClr val="tx1"/>
                </a:solidFill>
              </a:rPr>
              <a:t>                       [ unknown] Docker Release (CE deb) &lt;docker@docker.com&gt;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</a:rPr>
              <a:t>sub     rsa4096 2017-02-22 [S]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D8C897-8CB3-4F16-B2FE-6564DF26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CFAE24-8C30-4AB3-9657-4C7B33D3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09" y="3598316"/>
            <a:ext cx="5905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444C"/>
                </a:solidFill>
              </a:rPr>
              <a:t>Use the following command to set up the </a:t>
            </a:r>
            <a:r>
              <a:rPr lang="en-US" altLang="en-US" sz="1600" b="1" dirty="0">
                <a:solidFill>
                  <a:srgbClr val="33444C"/>
                </a:solidFill>
              </a:rPr>
              <a:t>stable</a:t>
            </a:r>
            <a:r>
              <a:rPr lang="en-US" altLang="en-US" sz="1600" dirty="0">
                <a:solidFill>
                  <a:srgbClr val="33444C"/>
                </a:solidFill>
              </a:rPr>
              <a:t> repository. To add the </a:t>
            </a:r>
            <a:r>
              <a:rPr lang="en-US" altLang="en-US" sz="1600" b="1" dirty="0">
                <a:solidFill>
                  <a:srgbClr val="33444C"/>
                </a:solidFill>
              </a:rPr>
              <a:t>nightly </a:t>
            </a:r>
            <a:r>
              <a:rPr lang="en-US" altLang="en-US" sz="1600" dirty="0">
                <a:solidFill>
                  <a:srgbClr val="33444C"/>
                </a:solidFill>
              </a:rPr>
              <a:t>or </a:t>
            </a:r>
            <a:r>
              <a:rPr lang="en-US" altLang="en-US" sz="1600" b="1" dirty="0">
                <a:solidFill>
                  <a:srgbClr val="33444C"/>
                </a:solidFill>
              </a:rPr>
              <a:t>test </a:t>
            </a:r>
            <a:r>
              <a:rPr lang="en-US" altLang="en-US" sz="1600" dirty="0">
                <a:solidFill>
                  <a:srgbClr val="33444C"/>
                </a:solidFill>
              </a:rPr>
              <a:t>repository, add the word </a:t>
            </a:r>
            <a:r>
              <a:rPr lang="en-US" altLang="en-US" sz="1600" dirty="0">
                <a:solidFill>
                  <a:srgbClr val="0C5176"/>
                </a:solidFill>
              </a:rPr>
              <a:t>nightly</a:t>
            </a:r>
            <a:r>
              <a:rPr lang="en-US" altLang="en-US" sz="1600" dirty="0">
                <a:solidFill>
                  <a:srgbClr val="33444C"/>
                </a:solidFill>
              </a:rPr>
              <a:t> or </a:t>
            </a:r>
            <a:r>
              <a:rPr lang="en-US" altLang="en-US" sz="1600" dirty="0">
                <a:solidFill>
                  <a:srgbClr val="0C5176"/>
                </a:solidFill>
              </a:rPr>
              <a:t>test</a:t>
            </a:r>
            <a:r>
              <a:rPr lang="en-US" altLang="en-US" sz="1600" dirty="0">
                <a:solidFill>
                  <a:srgbClr val="33444C"/>
                </a:solidFill>
              </a:rPr>
              <a:t> (or both) after the word </a:t>
            </a:r>
            <a:r>
              <a:rPr lang="en-US" altLang="en-US" sz="1600" dirty="0">
                <a:solidFill>
                  <a:srgbClr val="0C5176"/>
                </a:solidFill>
              </a:rPr>
              <a:t>stable </a:t>
            </a:r>
            <a:r>
              <a:rPr lang="en-US" altLang="en-US" sz="1600" dirty="0">
                <a:solidFill>
                  <a:srgbClr val="33444C"/>
                </a:solidFill>
              </a:rPr>
              <a:t>in the commands below. </a:t>
            </a:r>
            <a:r>
              <a:rPr lang="en-US" altLang="en-US" sz="1600" dirty="0">
                <a:solidFill>
                  <a:srgbClr val="0090C8"/>
                </a:solidFill>
                <a:hlinkClick r:id="rId2"/>
              </a:rPr>
              <a:t>Learn about </a:t>
            </a:r>
            <a:r>
              <a:rPr lang="en-US" altLang="en-US" sz="1600" b="1" dirty="0">
                <a:solidFill>
                  <a:srgbClr val="0090C8"/>
                </a:solidFill>
                <a:hlinkClick r:id="rId2"/>
              </a:rPr>
              <a:t>nightly</a:t>
            </a:r>
            <a:r>
              <a:rPr lang="en-US" altLang="en-US" sz="1600" dirty="0">
                <a:solidFill>
                  <a:srgbClr val="0090C8"/>
                </a:solidFill>
                <a:hlinkClick r:id="rId2"/>
              </a:rPr>
              <a:t> and </a:t>
            </a:r>
            <a:r>
              <a:rPr lang="en-US" altLang="en-US" sz="1600" b="1" dirty="0">
                <a:solidFill>
                  <a:srgbClr val="0090C8"/>
                </a:solidFill>
                <a:hlinkClick r:id="rId2"/>
              </a:rPr>
              <a:t>test</a:t>
            </a:r>
            <a:r>
              <a:rPr lang="en-US" altLang="en-US" sz="1600" dirty="0">
                <a:solidFill>
                  <a:srgbClr val="0090C8"/>
                </a:solidFill>
                <a:hlinkClick r:id="rId2"/>
              </a:rPr>
              <a:t> channels</a:t>
            </a:r>
            <a:r>
              <a:rPr lang="en-US" altLang="en-US" sz="1600" dirty="0">
                <a:solidFill>
                  <a:srgbClr val="33444C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Note</a:t>
            </a:r>
            <a:r>
              <a:rPr lang="en-US" altLang="en-US" sz="1600" dirty="0">
                <a:solidFill>
                  <a:schemeClr val="tx1"/>
                </a:solidFill>
              </a:rPr>
              <a:t>: The </a:t>
            </a:r>
            <a:r>
              <a:rPr lang="en-US" altLang="en-US" sz="1600" b="1" dirty="0" err="1">
                <a:solidFill>
                  <a:srgbClr val="0C5176"/>
                </a:solidFill>
              </a:rPr>
              <a:t>lsb_release</a:t>
            </a:r>
            <a:r>
              <a:rPr lang="en-US" altLang="en-US" sz="1600" b="1" dirty="0">
                <a:solidFill>
                  <a:srgbClr val="0C5176"/>
                </a:solidFill>
              </a:rPr>
              <a:t> -cs</a:t>
            </a:r>
            <a:r>
              <a:rPr lang="en-US" altLang="en-US" sz="1600" dirty="0">
                <a:solidFill>
                  <a:schemeClr val="tx1"/>
                </a:solidFill>
              </a:rPr>
              <a:t> sub-command below returns the name of your Ubuntu distribution, such as </a:t>
            </a:r>
            <a:r>
              <a:rPr lang="en-US" altLang="en-US" sz="1600" dirty="0" err="1">
                <a:solidFill>
                  <a:srgbClr val="0C5176"/>
                </a:solidFill>
              </a:rPr>
              <a:t>xenial</a:t>
            </a:r>
            <a:r>
              <a:rPr lang="en-US" altLang="en-US" sz="1600" dirty="0">
                <a:solidFill>
                  <a:schemeClr val="tx1"/>
                </a:solidFill>
              </a:rPr>
              <a:t>. Sometimes, in a distribution like Linux Mint, you might need to change </a:t>
            </a:r>
            <a:r>
              <a:rPr lang="en-US" altLang="en-US" sz="1600" dirty="0">
                <a:solidFill>
                  <a:srgbClr val="0C5176"/>
                </a:solidFill>
              </a:rPr>
              <a:t>$(</a:t>
            </a:r>
            <a:r>
              <a:rPr lang="en-US" altLang="en-US" sz="1600" dirty="0" err="1">
                <a:solidFill>
                  <a:srgbClr val="0C5176"/>
                </a:solidFill>
              </a:rPr>
              <a:t>lsb_release</a:t>
            </a:r>
            <a:r>
              <a:rPr lang="en-US" altLang="en-US" sz="1600" dirty="0">
                <a:solidFill>
                  <a:srgbClr val="0C5176"/>
                </a:solidFill>
              </a:rPr>
              <a:t> -cs)</a:t>
            </a:r>
            <a:r>
              <a:rPr lang="en-US" altLang="en-US" sz="1600" dirty="0">
                <a:solidFill>
                  <a:schemeClr val="tx1"/>
                </a:solidFill>
              </a:rPr>
              <a:t> to your parent Ubuntu distribution. For example, if you are using </a:t>
            </a:r>
            <a:r>
              <a:rPr lang="en-US" altLang="en-US" sz="1600" dirty="0">
                <a:solidFill>
                  <a:srgbClr val="0C5176"/>
                </a:solidFill>
              </a:rPr>
              <a:t>Linux Mint Tessa</a:t>
            </a:r>
            <a:r>
              <a:rPr lang="en-US" altLang="en-US" sz="1600" dirty="0">
                <a:solidFill>
                  <a:schemeClr val="tx1"/>
                </a:solidFill>
              </a:rPr>
              <a:t>, you could use </a:t>
            </a:r>
            <a:r>
              <a:rPr lang="en-US" altLang="en-US" sz="1600" dirty="0">
                <a:solidFill>
                  <a:srgbClr val="0C5176"/>
                </a:solidFill>
              </a:rPr>
              <a:t>bionic</a:t>
            </a:r>
            <a:r>
              <a:rPr lang="en-US" altLang="en-US" sz="1600" dirty="0">
                <a:solidFill>
                  <a:schemeClr val="tx1"/>
                </a:solidFill>
              </a:rPr>
              <a:t>. Docker does not offer any guarantees on untested and unsupported Ubuntu distributions.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2A5E5E2-E111-4949-BEFC-A56C7D18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7C922ED-D30C-45D4-95F8-A2BC4B0CD253}"/>
              </a:ext>
            </a:extLst>
          </p:cNvPr>
          <p:cNvSpPr txBox="1">
            <a:spLocks/>
          </p:cNvSpPr>
          <p:nvPr/>
        </p:nvSpPr>
        <p:spPr>
          <a:xfrm>
            <a:off x="457200" y="3779912"/>
            <a:ext cx="8363272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add-apt-repository </a:t>
            </a:r>
            <a:r>
              <a:rPr lang="en-US" altLang="en-US" sz="12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CD5555"/>
                </a:solidFill>
                <a:latin typeface="Menlo"/>
              </a:rPr>
              <a:t>"deb [arch=amd64] https://download.docker.com/linux/ubuntu \ </a:t>
            </a:r>
            <a:r>
              <a:rPr lang="en-US" altLang="en-US" sz="1200" dirty="0">
                <a:solidFill>
                  <a:srgbClr val="8B008B"/>
                </a:solidFill>
                <a:latin typeface="Menlo"/>
              </a:rPr>
              <a:t>$(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lsb_release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8B008B"/>
                </a:solidFill>
                <a:latin typeface="Menlo"/>
              </a:rPr>
              <a:t>-cs)</a:t>
            </a:r>
            <a:r>
              <a:rPr lang="en-US" altLang="en-US" sz="1200" dirty="0">
                <a:solidFill>
                  <a:srgbClr val="CD5555"/>
                </a:solidFill>
                <a:latin typeface="Menlo"/>
              </a:rPr>
              <a:t> \ stable"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D6D629F-D164-49AC-9B0A-5C19A90A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6B131-1202-496A-8E25-40FA9A99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4312988"/>
            <a:ext cx="8280920" cy="14970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358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</a:rPr>
              <a:t>INSTALL DOCKER CE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</a:rPr>
              <a:t>Update the apt package index.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7C922ED-D30C-45D4-95F8-A2BC4B0CD253}"/>
              </a:ext>
            </a:extLst>
          </p:cNvPr>
          <p:cNvSpPr txBox="1">
            <a:spLocks/>
          </p:cNvSpPr>
          <p:nvPr/>
        </p:nvSpPr>
        <p:spPr>
          <a:xfrm>
            <a:off x="539552" y="2276872"/>
            <a:ext cx="8064896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600" dirty="0">
                <a:solidFill>
                  <a:srgbClr val="333333"/>
                </a:solidFill>
                <a:latin typeface="Menlo"/>
              </a:rPr>
              <a:t>apt-get update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55AE874-24E7-49B8-B214-300CFED4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76A272-C933-4628-BAF3-18DB6780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24944"/>
            <a:ext cx="8214591" cy="11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Install the </a:t>
            </a:r>
            <a:r>
              <a:rPr lang="en-US" sz="1600" i="1" dirty="0">
                <a:solidFill>
                  <a:schemeClr val="tx1"/>
                </a:solidFill>
              </a:rPr>
              <a:t>latest version</a:t>
            </a:r>
            <a:r>
              <a:rPr lang="en-US" sz="1600" dirty="0">
                <a:solidFill>
                  <a:schemeClr val="tx1"/>
                </a:solidFill>
              </a:rPr>
              <a:t> of Docker CE and container, or go to the next step to install a specific version: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7C922ED-D30C-45D4-95F8-A2BC4B0CD253}"/>
              </a:ext>
            </a:extLst>
          </p:cNvPr>
          <p:cNvSpPr txBox="1">
            <a:spLocks/>
          </p:cNvSpPr>
          <p:nvPr/>
        </p:nvSpPr>
        <p:spPr>
          <a:xfrm>
            <a:off x="971600" y="2276872"/>
            <a:ext cx="7632848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600" dirty="0">
                <a:solidFill>
                  <a:srgbClr val="333333"/>
                </a:solidFill>
                <a:latin typeface="Menlo"/>
              </a:rPr>
              <a:t>apt-get install docker-</a:t>
            </a:r>
            <a:r>
              <a:rPr lang="en-US" altLang="en-US" sz="16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600" dirty="0">
                <a:solidFill>
                  <a:srgbClr val="333333"/>
                </a:solidFill>
                <a:latin typeface="Menlo"/>
              </a:rPr>
              <a:t> docker-</a:t>
            </a:r>
            <a:r>
              <a:rPr lang="en-US" altLang="en-US" sz="16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600" dirty="0">
                <a:solidFill>
                  <a:srgbClr val="333333"/>
                </a:solidFill>
                <a:latin typeface="Menlo"/>
              </a:rPr>
              <a:t>-cli containerd.io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21936-C8F2-40DF-A753-76AEF2A3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0" y="2793133"/>
            <a:ext cx="73818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CBB17545-B390-485E-9F3B-6220F726A076}"/>
              </a:ext>
            </a:extLst>
          </p:cNvPr>
          <p:cNvSpPr txBox="1">
            <a:spLocks/>
          </p:cNvSpPr>
          <p:nvPr/>
        </p:nvSpPr>
        <p:spPr>
          <a:xfrm>
            <a:off x="477686" y="4625048"/>
            <a:ext cx="8352928" cy="11082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Got multiple Docker repositories?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If you have multiple Docker repositories enabled, installing or updating without specifying a version in the </a:t>
            </a: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apt-get install</a:t>
            </a: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 or </a:t>
            </a: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apt-get update </a:t>
            </a: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command always installs the highest possible version, which may not be appropriate for your stability needs.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To install a </a:t>
            </a:r>
            <a:r>
              <a:rPr lang="en-US" sz="1600" i="1" dirty="0">
                <a:solidFill>
                  <a:schemeClr val="tx1"/>
                </a:solidFill>
              </a:rPr>
              <a:t>specific version</a:t>
            </a:r>
            <a:r>
              <a:rPr lang="en-US" sz="1600" dirty="0">
                <a:solidFill>
                  <a:schemeClr val="tx1"/>
                </a:solidFill>
              </a:rPr>
              <a:t> of Docker CE, list the available versions in the repo, then select and install: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List the versions available in your repo: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7C922ED-D30C-45D4-95F8-A2BC4B0CD253}"/>
              </a:ext>
            </a:extLst>
          </p:cNvPr>
          <p:cNvSpPr txBox="1">
            <a:spLocks/>
          </p:cNvSpPr>
          <p:nvPr/>
        </p:nvSpPr>
        <p:spPr>
          <a:xfrm>
            <a:off x="827584" y="2704653"/>
            <a:ext cx="7632848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apt-cache 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madison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docker-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 docker-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| 5:18.09.1~3-0~ubuntu-xenial | https://download.docker.com/linux/ubuntu 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xenial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/stable amd64 Packages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 docker-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| 5:18.09.0~3-0~ubuntu-xenial | https://download.docker.com/linux/ubuntu 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xenial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/stable amd64 Packages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 docker-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| 18.06.1~ce~3-0~ubuntu | https://download.docker.com/linux/ubuntu 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xenial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/stable amd64 Packages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 docker-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| 18.06.0~ce~3-0~ubuntu | https://download.docker.com/linux/ubuntu </a:t>
            </a:r>
            <a:r>
              <a:rPr lang="en-US" altLang="en-US" sz="1200" dirty="0" err="1">
                <a:solidFill>
                  <a:srgbClr val="333333"/>
                </a:solidFill>
                <a:latin typeface="Menlo"/>
              </a:rPr>
              <a:t>xenial</a:t>
            </a: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/stable amd64 Packages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Menlo"/>
              </a:rPr>
              <a:t>  ...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5AE57-9C5E-4735-A08A-801BC648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16749"/>
            <a:ext cx="7704856" cy="9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84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(8)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 startAt="2"/>
            </a:pPr>
            <a:r>
              <a:rPr lang="en-US" altLang="en-US" sz="1600" dirty="0">
                <a:solidFill>
                  <a:srgbClr val="33444C"/>
                </a:solidFill>
                <a:latin typeface="Open Sans"/>
              </a:rPr>
              <a:t>Install a specific version using the version string from the second column, for example, </a:t>
            </a:r>
            <a:r>
              <a:rPr lang="en-US" altLang="en-US" sz="1400" dirty="0">
                <a:solidFill>
                  <a:schemeClr val="tx1"/>
                </a:solidFill>
                <a:latin typeface="Menlo"/>
              </a:rPr>
              <a:t>5:18.09.1~3-0~ubuntu-xenial</a:t>
            </a:r>
            <a:r>
              <a:rPr lang="en-US" altLang="en-US" sz="1600" dirty="0">
                <a:solidFill>
                  <a:schemeClr val="tx1"/>
                </a:solidFill>
                <a:latin typeface="Open Sans"/>
              </a:rPr>
              <a:t>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7C922ED-D30C-45D4-95F8-A2BC4B0CD253}"/>
              </a:ext>
            </a:extLst>
          </p:cNvPr>
          <p:cNvSpPr txBox="1">
            <a:spLocks/>
          </p:cNvSpPr>
          <p:nvPr/>
        </p:nvSpPr>
        <p:spPr>
          <a:xfrm>
            <a:off x="776671" y="2231444"/>
            <a:ext cx="7632848" cy="364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apt-get install docker-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&lt;VERSION_STRING&gt; docker-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ce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-cli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&lt;VERSION_STRING&gt; containerd.io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Docker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0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(1)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1600" dirty="0">
                <a:solidFill>
                  <a:srgbClr val="33444C"/>
                </a:solidFill>
                <a:latin typeface="Open Sans"/>
              </a:rPr>
              <a:t>Verify that Docker CE is installed correctly by running the </a:t>
            </a: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hello-world</a:t>
            </a:r>
            <a:r>
              <a:rPr lang="en-US" altLang="en-US" sz="1600" dirty="0">
                <a:solidFill>
                  <a:srgbClr val="33444C"/>
                </a:solidFill>
                <a:latin typeface="Open Sans"/>
              </a:rPr>
              <a:t> image.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B71BD1-E1C9-4AA4-8C9E-BFD873E8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4498"/>
            <a:ext cx="5812836" cy="39918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837174D4-2D37-436F-8027-D9F293032B36}"/>
              </a:ext>
            </a:extLst>
          </p:cNvPr>
          <p:cNvSpPr txBox="1">
            <a:spLocks/>
          </p:cNvSpPr>
          <p:nvPr/>
        </p:nvSpPr>
        <p:spPr>
          <a:xfrm>
            <a:off x="1524000" y="1919764"/>
            <a:ext cx="5797624" cy="364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688B"/>
                </a:solidFill>
                <a:latin typeface="Menlo"/>
              </a:rPr>
              <a:t>$ 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docker run hello-world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1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we are ready to build Kubernetes. We need to install Kubernetes on all the machines on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11560" y="2348880"/>
            <a:ext cx="3515810" cy="607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version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info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AC62-9E11-4DB2-BAD0-2C846898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11" y="3079750"/>
            <a:ext cx="3799697" cy="237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9A122-D3EE-47A8-B7CB-79E0E6BD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95" y="2348879"/>
            <a:ext cx="3814192" cy="3276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361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docker command ‘hello-world’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3" y="1984813"/>
            <a:ext cx="351581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run hello-world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DDB7B-BB98-405B-96E8-500E6F59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11" y="2562495"/>
            <a:ext cx="6203404" cy="37237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3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Docker run under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Pull out docker images. The –it is interactive.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3" y="1984813"/>
            <a:ext cx="351581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run -it ubuntu bash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D9FC-19F2-41F3-A61C-AD912392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4" y="2505303"/>
            <a:ext cx="7961372" cy="2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Pull out docker images. The –it is interactive.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3" y="1984813"/>
            <a:ext cx="351581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docker pull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jenkins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36A48-5399-4049-BA5B-A5B1F064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1" y="2484842"/>
            <a:ext cx="5536332" cy="366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827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Pull out docker images. The –it is interactive.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2" y="1984813"/>
            <a:ext cx="555207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docker run -p 8080:8080 -p 50000:50000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jenkins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68370-392E-46EE-9B45-C81A02D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" y="2488280"/>
            <a:ext cx="4589098" cy="37962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907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see all the images in the system, use “docker images”.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2" y="1984813"/>
            <a:ext cx="555207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images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78975-5062-48B6-9290-C9C8F258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2" y="2538941"/>
            <a:ext cx="7405464" cy="33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see all the images in the system, use “docker images”.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2" y="1984812"/>
            <a:ext cx="5552073" cy="57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run centos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images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82826-374F-4199-8853-4D8BACD0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2" y="2660835"/>
            <a:ext cx="6972300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06C07-7C90-4D49-B966-C3447C4A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9" y="3967012"/>
            <a:ext cx="6804720" cy="2257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28C4C4-B6DA-4C3B-8A96-B6458FD767BC}"/>
              </a:ext>
            </a:extLst>
          </p:cNvPr>
          <p:cNvSpPr/>
          <p:nvPr/>
        </p:nvSpPr>
        <p:spPr>
          <a:xfrm>
            <a:off x="1806395" y="4897205"/>
            <a:ext cx="1008112" cy="263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D0A7-B484-464D-919F-51F451E8BCA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2310451" y="2886893"/>
            <a:ext cx="2210894" cy="20103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EEF90-6AFC-46E4-B6D7-EE5A242F8B78}"/>
              </a:ext>
            </a:extLst>
          </p:cNvPr>
          <p:cNvSpPr/>
          <p:nvPr/>
        </p:nvSpPr>
        <p:spPr>
          <a:xfrm>
            <a:off x="3678602" y="2641150"/>
            <a:ext cx="1685485" cy="245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7C5547B-BAAC-4D28-8859-0464C4B6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971909"/>
            <a:ext cx="5667996" cy="15965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46722-8824-4526-9FB5-DAE92665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3" y="3083472"/>
            <a:ext cx="7658100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1FE866-1A80-48C5-93BD-3082FE5F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953672"/>
            <a:ext cx="5874062" cy="962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Docker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Docker Operation (9)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see all the images in the system, use “docker images”.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1E75FED-4261-4F92-A7D1-CE244CD0A6F2}"/>
              </a:ext>
            </a:extLst>
          </p:cNvPr>
          <p:cNvSpPr txBox="1">
            <a:spLocks/>
          </p:cNvSpPr>
          <p:nvPr/>
        </p:nvSpPr>
        <p:spPr>
          <a:xfrm>
            <a:off x="604103" y="1984812"/>
            <a:ext cx="2294524" cy="813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images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rmi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–f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imageID</a:t>
            </a:r>
            <a:endParaRPr lang="en-US" altLang="en-US" sz="1600" dirty="0">
              <a:solidFill>
                <a:srgbClr val="313131"/>
              </a:solidFill>
              <a:latin typeface="Menlo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docker images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8C4C4-B6DA-4C3B-8A96-B6458FD767BC}"/>
              </a:ext>
            </a:extLst>
          </p:cNvPr>
          <p:cNvSpPr/>
          <p:nvPr/>
        </p:nvSpPr>
        <p:spPr>
          <a:xfrm>
            <a:off x="2987824" y="2791819"/>
            <a:ext cx="1008112" cy="181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D0A7-B484-464D-919F-51F451E8BCA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3491880" y="2169932"/>
            <a:ext cx="1763649" cy="6218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EEF90-6AFC-46E4-B6D7-EE5A242F8B78}"/>
              </a:ext>
            </a:extLst>
          </p:cNvPr>
          <p:cNvSpPr/>
          <p:nvPr/>
        </p:nvSpPr>
        <p:spPr>
          <a:xfrm>
            <a:off x="4702739" y="1953672"/>
            <a:ext cx="1105579" cy="2162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C7EC7-242B-485F-948B-243D4F81E2F6}"/>
              </a:ext>
            </a:extLst>
          </p:cNvPr>
          <p:cNvSpPr/>
          <p:nvPr/>
        </p:nvSpPr>
        <p:spPr>
          <a:xfrm>
            <a:off x="6279986" y="2784422"/>
            <a:ext cx="1105579" cy="181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60093A-A041-4E55-8570-9EB3769F5C02}"/>
              </a:ext>
            </a:extLst>
          </p:cNvPr>
          <p:cNvSpPr/>
          <p:nvPr/>
        </p:nvSpPr>
        <p:spPr>
          <a:xfrm>
            <a:off x="4975952" y="3108856"/>
            <a:ext cx="1252232" cy="207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F9B410-31D1-4DFA-8DC4-1BB653CDF89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602068" y="2965522"/>
            <a:ext cx="1230708" cy="143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2A86B-2225-4615-A995-6AC5DCCB9D85}"/>
              </a:ext>
            </a:extLst>
          </p:cNvPr>
          <p:cNvSpPr/>
          <p:nvPr/>
        </p:nvSpPr>
        <p:spPr>
          <a:xfrm>
            <a:off x="2987824" y="4767003"/>
            <a:ext cx="1008112" cy="457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9D6C6-C49B-431D-926B-901E45D0CF33}"/>
              </a:ext>
            </a:extLst>
          </p:cNvPr>
          <p:cNvSpPr/>
          <p:nvPr/>
        </p:nvSpPr>
        <p:spPr>
          <a:xfrm>
            <a:off x="4600322" y="3893680"/>
            <a:ext cx="1105579" cy="181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C9C102-213F-4EAF-A25F-97D7A337B2E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3491880" y="4074780"/>
            <a:ext cx="1661232" cy="692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6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68934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Prerequisites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Installing Docker</a:t>
            </a:r>
            <a:r>
              <a:rPr lang="en-US" sz="1600" dirty="0">
                <a:solidFill>
                  <a:schemeClr val="tx1"/>
                </a:solidFill>
              </a:rPr>
              <a:t> − Docker is required on all the instances of Kubernetes. Following are the steps to install the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1</a:t>
            </a:r>
            <a:r>
              <a:rPr lang="en-US" sz="1600" dirty="0">
                <a:solidFill>
                  <a:schemeClr val="tx1"/>
                </a:solidFill>
              </a:rPr>
              <a:t> − Log on to the machine with the root user account.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2</a:t>
            </a:r>
            <a:r>
              <a:rPr lang="en-US" sz="1600" dirty="0">
                <a:solidFill>
                  <a:schemeClr val="tx1"/>
                </a:solidFill>
              </a:rPr>
              <a:t> − Update the package information. Make sure that the apt package is working.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3</a:t>
            </a:r>
            <a:r>
              <a:rPr lang="en-US" sz="1600" dirty="0">
                <a:solidFill>
                  <a:schemeClr val="tx1"/>
                </a:solidFill>
              </a:rPr>
              <a:t> − Run the following commands.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841B488-54CF-4619-AFF8-A5C2AEFBBF77}"/>
              </a:ext>
            </a:extLst>
          </p:cNvPr>
          <p:cNvSpPr txBox="1">
            <a:spLocks/>
          </p:cNvSpPr>
          <p:nvPr/>
        </p:nvSpPr>
        <p:spPr>
          <a:xfrm>
            <a:off x="1042796" y="3101219"/>
            <a:ext cx="5736773" cy="601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apt-get update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apt-get install apt-transport-https ca-certificates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EC2E55-779F-484D-A8E9-02330231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9D674-FFCE-4594-93BC-27515574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7" y="3827071"/>
            <a:ext cx="5736773" cy="21438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888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Prerequisites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4</a:t>
            </a:r>
            <a:r>
              <a:rPr lang="en-US" sz="1600" dirty="0">
                <a:solidFill>
                  <a:schemeClr val="tx1"/>
                </a:solidFill>
              </a:rPr>
              <a:t> − Add the new GPG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A593950-7765-443C-A5EF-D8553C1D8D8C}"/>
              </a:ext>
            </a:extLst>
          </p:cNvPr>
          <p:cNvSpPr txBox="1">
            <a:spLocks/>
          </p:cNvSpPr>
          <p:nvPr/>
        </p:nvSpPr>
        <p:spPr>
          <a:xfrm>
            <a:off x="457200" y="2005154"/>
            <a:ext cx="8363272" cy="474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 apt-key adv \ --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keyserver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 hkp://ha.pool.sks-keyservers.net:80 \ --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recv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-keys 58118E89F3A912897C070ADBF76221572C52609D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$ echo "deb https://apt.dockerproject.org/repo ubuntu-trusty main" | 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 tee /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etc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/apt/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sources.list.d</a:t>
            </a:r>
            <a:r>
              <a:rPr lang="en-US" altLang="en-US" sz="1100" dirty="0">
                <a:solidFill>
                  <a:srgbClr val="313131"/>
                </a:solidFill>
                <a:latin typeface="Menlo"/>
              </a:rPr>
              <a:t>/</a:t>
            </a:r>
            <a:r>
              <a:rPr lang="en-US" altLang="en-US" sz="1100" dirty="0" err="1">
                <a:solidFill>
                  <a:srgbClr val="313131"/>
                </a:solidFill>
                <a:latin typeface="Menlo"/>
              </a:rPr>
              <a:t>docker.list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69E8DB-26D0-4EEA-91B8-E6028C90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684218"/>
            <a:ext cx="8324733" cy="9726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E412A-682F-4DB3-9F9B-00129489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2" y="3824248"/>
            <a:ext cx="8352929" cy="2596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0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Prerequisites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5</a:t>
            </a:r>
            <a:r>
              <a:rPr lang="en-US" sz="1600" dirty="0">
                <a:solidFill>
                  <a:schemeClr val="tx1"/>
                </a:solidFill>
              </a:rPr>
              <a:t> − Update the API package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A593950-7765-443C-A5EF-D8553C1D8D8C}"/>
              </a:ext>
            </a:extLst>
          </p:cNvPr>
          <p:cNvSpPr txBox="1">
            <a:spLocks/>
          </p:cNvSpPr>
          <p:nvPr/>
        </p:nvSpPr>
        <p:spPr>
          <a:xfrm>
            <a:off x="457200" y="2005154"/>
            <a:ext cx="83632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apt-get update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7D0AB-E61D-43B6-AB97-7B87D9B4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35515"/>
            <a:ext cx="7585001" cy="3145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7CE16733-2BF4-41E1-90CB-646BA0987549}"/>
              </a:ext>
            </a:extLst>
          </p:cNvPr>
          <p:cNvSpPr txBox="1">
            <a:spLocks/>
          </p:cNvSpPr>
          <p:nvPr/>
        </p:nvSpPr>
        <p:spPr>
          <a:xfrm>
            <a:off x="395536" y="5623112"/>
            <a:ext cx="8352928" cy="7995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Once all the above tasks are complete, you can start with the actual installation of the Docker engine.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However, before this you need to verify that the kernel version you are using is correct.</a:t>
            </a:r>
          </a:p>
        </p:txBody>
      </p:sp>
    </p:spTree>
    <p:extLst>
      <p:ext uri="{BB962C8B-B14F-4D97-AF65-F5344CB8AC3E}">
        <p14:creationId xmlns:p14="http://schemas.microsoft.com/office/powerpoint/2010/main" val="150276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 the following commands to install the Docker 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1</a:t>
            </a:r>
            <a:r>
              <a:rPr lang="en-US" sz="1600" dirty="0">
                <a:solidFill>
                  <a:schemeClr val="tx1"/>
                </a:solidFill>
              </a:rPr>
              <a:t> − Logon to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2</a:t>
            </a:r>
            <a:r>
              <a:rPr lang="en-US" sz="1600" dirty="0">
                <a:solidFill>
                  <a:schemeClr val="tx1"/>
                </a:solidFill>
              </a:rPr>
              <a:t> − Update the package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8384C87E-D22F-42B8-8132-08273E737FA9}"/>
              </a:ext>
            </a:extLst>
          </p:cNvPr>
          <p:cNvSpPr txBox="1">
            <a:spLocks/>
          </p:cNvSpPr>
          <p:nvPr/>
        </p:nvSpPr>
        <p:spPr>
          <a:xfrm>
            <a:off x="467544" y="2564904"/>
            <a:ext cx="83632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$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sudo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apt-get update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9F967-BB91-4C4A-89BA-18F25CD5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35210"/>
            <a:ext cx="67913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96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3</a:t>
            </a:r>
            <a:r>
              <a:rPr lang="en-US" sz="1600" dirty="0">
                <a:solidFill>
                  <a:schemeClr val="tx1"/>
                </a:solidFill>
              </a:rPr>
              <a:t> − </a:t>
            </a:r>
            <a:r>
              <a:rPr lang="en-US" sz="1600" dirty="0" err="1">
                <a:solidFill>
                  <a:schemeClr val="tx1"/>
                </a:solidFill>
              </a:rPr>
              <a:t>Ins</a:t>
            </a:r>
            <a:r>
              <a:rPr lang="en-US" altLang="en-US" sz="1600" dirty="0" err="1">
                <a:solidFill>
                  <a:srgbClr val="33444C"/>
                </a:solidFill>
                <a:latin typeface="Open Sans"/>
              </a:rPr>
              <a:t>Install</a:t>
            </a:r>
            <a:r>
              <a:rPr lang="en-US" altLang="en-US" sz="1600" dirty="0">
                <a:solidFill>
                  <a:srgbClr val="33444C"/>
                </a:solidFill>
                <a:latin typeface="Open Sans"/>
              </a:rPr>
              <a:t> packages to allow </a:t>
            </a:r>
            <a:r>
              <a:rPr lang="en-US" altLang="en-US" sz="1400" dirty="0">
                <a:solidFill>
                  <a:srgbClr val="0C5176"/>
                </a:solidFill>
                <a:latin typeface="Menlo"/>
              </a:rPr>
              <a:t>apt</a:t>
            </a:r>
            <a:r>
              <a:rPr lang="en-US" altLang="en-US" sz="1600" dirty="0">
                <a:solidFill>
                  <a:srgbClr val="33444C"/>
                </a:solidFill>
                <a:latin typeface="Open Sans"/>
              </a:rPr>
              <a:t> to use a repository over HTTPS</a:t>
            </a:r>
            <a:r>
              <a:rPr lang="en-US" altLang="en-US" sz="800" dirty="0">
                <a:solidFill>
                  <a:schemeClr val="tx1"/>
                </a:solidFill>
                <a:latin typeface="Open Sans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8384C87E-D22F-42B8-8132-08273E737FA9}"/>
              </a:ext>
            </a:extLst>
          </p:cNvPr>
          <p:cNvSpPr txBox="1">
            <a:spLocks/>
          </p:cNvSpPr>
          <p:nvPr/>
        </p:nvSpPr>
        <p:spPr>
          <a:xfrm>
            <a:off x="467544" y="1965325"/>
            <a:ext cx="2520280" cy="1679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$ apt-get install </a:t>
            </a:r>
            <a:r>
              <a:rPr lang="en-US" altLang="en-US" sz="14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apt-transport-https </a:t>
            </a:r>
            <a:r>
              <a:rPr lang="en-US" altLang="en-US" sz="14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ca-certificates </a:t>
            </a:r>
            <a:r>
              <a:rPr lang="en-US" altLang="en-US" sz="14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curl </a:t>
            </a:r>
            <a:r>
              <a:rPr lang="en-US" altLang="en-US" sz="14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gnupg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-agent </a:t>
            </a:r>
            <a:r>
              <a:rPr lang="en-US" altLang="en-US" sz="1400" dirty="0">
                <a:solidFill>
                  <a:srgbClr val="CD5555"/>
                </a:solidFill>
                <a:latin typeface="Menlo"/>
              </a:rPr>
              <a:t>\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software-properties-common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75214-D7CA-4BF7-9DBB-C90576FC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69" y="1955893"/>
            <a:ext cx="5590803" cy="24241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032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Install Docker Engine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Docker’s official GPG key: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8384C87E-D22F-42B8-8132-08273E737FA9}"/>
              </a:ext>
            </a:extLst>
          </p:cNvPr>
          <p:cNvSpPr txBox="1">
            <a:spLocks/>
          </p:cNvSpPr>
          <p:nvPr/>
        </p:nvSpPr>
        <p:spPr>
          <a:xfrm>
            <a:off x="467544" y="2079712"/>
            <a:ext cx="8352928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$ curl -</a:t>
            </a:r>
            <a:r>
              <a:rPr lang="en-US" altLang="en-US" sz="1400" dirty="0" err="1">
                <a:solidFill>
                  <a:schemeClr val="tx1"/>
                </a:solidFill>
              </a:rPr>
              <a:t>fsSL</a:t>
            </a:r>
            <a:r>
              <a:rPr lang="en-US" altLang="en-US" sz="1400" dirty="0">
                <a:solidFill>
                  <a:schemeClr val="tx1"/>
                </a:solidFill>
              </a:rPr>
              <a:t> https://download.docker.com/linux/ubuntu/gpg | </a:t>
            </a:r>
            <a:r>
              <a:rPr lang="en-US" altLang="en-US" sz="1400" dirty="0" err="1">
                <a:solidFill>
                  <a:schemeClr val="tx1"/>
                </a:solidFill>
              </a:rPr>
              <a:t>sudo</a:t>
            </a:r>
            <a:r>
              <a:rPr lang="en-US" altLang="en-US" sz="1400" dirty="0">
                <a:solidFill>
                  <a:schemeClr val="tx1"/>
                </a:solidFill>
              </a:rPr>
              <a:t> apt-key add -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6E406F-8DC6-4325-9BCC-169B49E6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2A6EB-0E3A-4BEA-A9B6-843E4EC7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7" y="2607717"/>
            <a:ext cx="8348466" cy="333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61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1177</Words>
  <Application>Microsoft Office PowerPoint</Application>
  <PresentationFormat>On-screen Show (4:3)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Menlo</vt:lpstr>
      <vt:lpstr>Open Sans</vt:lpstr>
      <vt:lpstr>Wingdings</vt:lpstr>
      <vt:lpstr>Office 佈景主題</vt:lpstr>
      <vt:lpstr>5 Docker Operation</vt:lpstr>
      <vt:lpstr>5 Docker Operation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5.1 Install Docker</vt:lpstr>
      <vt:lpstr>5.2 Docker Operation</vt:lpstr>
      <vt:lpstr>5.2 Docker Operation</vt:lpstr>
      <vt:lpstr>5.2 Docker Operation</vt:lpstr>
      <vt:lpstr>5.2 Docker Operation</vt:lpstr>
      <vt:lpstr>5.2 Docker Operation</vt:lpstr>
      <vt:lpstr>5.2 Docker Operation</vt:lpstr>
      <vt:lpstr>5.2 Docker Operation</vt:lpstr>
      <vt:lpstr>5.2 Docker Operation</vt:lpstr>
      <vt:lpstr>5.2 Docker Operation</vt:lpstr>
      <vt:lpstr>5.2 Docker Operation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326</cp:revision>
  <dcterms:created xsi:type="dcterms:W3CDTF">2018-09-28T16:40:41Z</dcterms:created>
  <dcterms:modified xsi:type="dcterms:W3CDTF">2019-02-06T00:27:13Z</dcterms:modified>
</cp:coreProperties>
</file>