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0" r:id="rId4"/>
    <p:sldId id="261" r:id="rId5"/>
    <p:sldId id="262" r:id="rId6"/>
    <p:sldId id="263" r:id="rId7"/>
    <p:sldId id="259" r:id="rId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4032" autoAdjust="0"/>
  </p:normalViewPr>
  <p:slideViewPr>
    <p:cSldViewPr>
      <p:cViewPr>
        <p:scale>
          <a:sx n="118" d="100"/>
          <a:sy n="118" d="100"/>
        </p:scale>
        <p:origin x="270"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3 Architecture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Architecture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dirty="0">
                <a:solidFill>
                  <a:schemeClr val="tx1"/>
                </a:solidFill>
              </a:rPr>
              <a:t>This chapter discusses the basic architecture of Kubernetes.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https://www.tutorialspoint.com/kubernetes/index.htm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1026" name="Picture 2" descr="Cluster Architecture">
            <a:extLst>
              <a:ext uri="{FF2B5EF4-FFF2-40B4-BE49-F238E27FC236}">
                <a16:creationId xmlns:a16="http://schemas.microsoft.com/office/drawing/2014/main" id="{5C51A38A-AECE-40C1-9A64-DF9A38BD0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38956"/>
            <a:ext cx="5715000" cy="28003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8" name="副標題 2">
            <a:extLst>
              <a:ext uri="{FF2B5EF4-FFF2-40B4-BE49-F238E27FC236}">
                <a16:creationId xmlns:a16="http://schemas.microsoft.com/office/drawing/2014/main" id="{AE6898A5-B884-4FEF-85A0-E564B4701D29}"/>
              </a:ext>
            </a:extLst>
          </p:cNvPr>
          <p:cNvSpPr txBox="1">
            <a:spLocks/>
          </p:cNvSpPr>
          <p:nvPr/>
        </p:nvSpPr>
        <p:spPr>
          <a:xfrm>
            <a:off x="539552" y="4797152"/>
            <a:ext cx="8352928" cy="360040"/>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600" dirty="0">
                <a:solidFill>
                  <a:schemeClr val="tx1"/>
                </a:solidFill>
              </a:rPr>
              <a:t>The key components of master and node are defined in the following section.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Architecture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24036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Kubernetes - Master Machine Components (1)</a:t>
            </a:r>
          </a:p>
          <a:p>
            <a:pPr marL="342900" indent="-342900" algn="l">
              <a:buClr>
                <a:srgbClr val="0070C0"/>
              </a:buClr>
              <a:buSzPct val="80000"/>
              <a:buFont typeface="Wingdings" pitchFamily="2" charset="2"/>
              <a:buChar char="u"/>
            </a:pPr>
            <a:r>
              <a:rPr lang="en-US" sz="1600" dirty="0">
                <a:solidFill>
                  <a:schemeClr val="tx1"/>
                </a:solidFill>
              </a:rPr>
              <a:t>Following are the components of Kubernetes Master Machine.</a:t>
            </a:r>
          </a:p>
          <a:p>
            <a:pPr marL="342900" indent="-342900" algn="l">
              <a:buClr>
                <a:srgbClr val="0070C0"/>
              </a:buClr>
              <a:buSzPct val="80000"/>
              <a:buFont typeface="Wingdings" pitchFamily="2" charset="2"/>
              <a:buChar char="u"/>
            </a:pPr>
            <a:r>
              <a:rPr lang="en-US" sz="1600" b="1" dirty="0" err="1">
                <a:solidFill>
                  <a:schemeClr val="tx1"/>
                </a:solidFill>
              </a:rPr>
              <a:t>etcd</a:t>
            </a: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It stores the configuration information which can be used by each of the nodes in the cluster. It is a high availability key value store that can be distributed among multiple nodes. It is accessible only by Kubernetes API server as it may have some sensitive information. It is a distributed key value Store which is accessible to all.</a:t>
            </a:r>
          </a:p>
          <a:p>
            <a:pPr marL="342900" indent="-342900" algn="l">
              <a:buClr>
                <a:srgbClr val="0070C0"/>
              </a:buClr>
              <a:buSzPct val="80000"/>
              <a:buFont typeface="Wingdings" pitchFamily="2" charset="2"/>
              <a:buChar char="u"/>
            </a:pPr>
            <a:r>
              <a:rPr lang="en-US" sz="1600" b="1" dirty="0">
                <a:solidFill>
                  <a:schemeClr val="tx1"/>
                </a:solidFill>
              </a:rPr>
              <a:t>API Server</a:t>
            </a:r>
          </a:p>
          <a:p>
            <a:pPr marL="342900" indent="-342900" algn="l">
              <a:buClr>
                <a:srgbClr val="0070C0"/>
              </a:buClr>
              <a:buSzPct val="80000"/>
              <a:buFont typeface="Wingdings" pitchFamily="2" charset="2"/>
              <a:buChar char="u"/>
            </a:pPr>
            <a:r>
              <a:rPr lang="en-US" sz="1600" dirty="0">
                <a:solidFill>
                  <a:schemeClr val="tx1"/>
                </a:solidFill>
              </a:rPr>
              <a:t>Kubernetes is an API server which provides all the operation on cluster using the API. API server implements an interface, which means different tools and libraries can readily communicate with it. </a:t>
            </a:r>
            <a:r>
              <a:rPr lang="en-US" sz="1600" b="1" dirty="0" err="1">
                <a:solidFill>
                  <a:schemeClr val="tx1"/>
                </a:solidFill>
              </a:rPr>
              <a:t>Kubeconfig</a:t>
            </a:r>
            <a:r>
              <a:rPr lang="en-US" sz="1600" dirty="0">
                <a:solidFill>
                  <a:schemeClr val="tx1"/>
                </a:solidFill>
              </a:rPr>
              <a:t> is a package along with the server side tools that can be used for communication. It exposes Kubernetes API.</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https://www.tutorialspoint.com/kubernetes/index.htm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3561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Architecture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9604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Kubernetes - Master Machine Components (2)</a:t>
            </a:r>
          </a:p>
          <a:p>
            <a:pPr marL="342900" indent="-342900" algn="l">
              <a:buClr>
                <a:srgbClr val="0070C0"/>
              </a:buClr>
              <a:buSzPct val="80000"/>
              <a:buFont typeface="Wingdings" pitchFamily="2" charset="2"/>
              <a:buChar char="u"/>
            </a:pPr>
            <a:r>
              <a:rPr lang="en-US" sz="1600" b="1" dirty="0">
                <a:solidFill>
                  <a:schemeClr val="tx1"/>
                </a:solidFill>
              </a:rPr>
              <a:t>Controller Manager</a:t>
            </a:r>
          </a:p>
          <a:p>
            <a:pPr marL="342900" indent="-342900" algn="l">
              <a:buClr>
                <a:srgbClr val="0070C0"/>
              </a:buClr>
              <a:buSzPct val="80000"/>
              <a:buFont typeface="Wingdings" pitchFamily="2" charset="2"/>
              <a:buChar char="u"/>
            </a:pPr>
            <a:r>
              <a:rPr lang="en-US" sz="1600" dirty="0">
                <a:solidFill>
                  <a:schemeClr val="tx1"/>
                </a:solidFill>
              </a:rPr>
              <a:t>This component is responsible for most of the collectors that regulates the state of cluster and performs a task. In general, it can be considered as a daemon which runs in nonterminating loop and is responsible for collecting and sending information to API server. It works toward getting the shared state of cluster and then make changes to bring the current status of the server to the desired state. The key controllers are replication controller, endpoint controller, namespace controller, and service account controller. The controller manager runs different kind of controllers to handle nodes, endpoints, etc.</a:t>
            </a:r>
          </a:p>
          <a:p>
            <a:pPr marL="342900" indent="-342900" algn="l">
              <a:buClr>
                <a:srgbClr val="0070C0"/>
              </a:buClr>
              <a:buSzPct val="80000"/>
              <a:buFont typeface="Wingdings" pitchFamily="2" charset="2"/>
              <a:buChar char="u"/>
            </a:pPr>
            <a:r>
              <a:rPr lang="en-US" sz="1600" b="1" dirty="0">
                <a:solidFill>
                  <a:schemeClr val="tx1"/>
                </a:solidFill>
              </a:rPr>
              <a:t>Scheduler</a:t>
            </a:r>
          </a:p>
          <a:p>
            <a:pPr marL="342900" indent="-342900" algn="l">
              <a:buClr>
                <a:srgbClr val="0070C0"/>
              </a:buClr>
              <a:buSzPct val="80000"/>
              <a:buFont typeface="Wingdings" pitchFamily="2" charset="2"/>
              <a:buChar char="u"/>
            </a:pPr>
            <a:r>
              <a:rPr lang="en-US" sz="1600" dirty="0">
                <a:solidFill>
                  <a:schemeClr val="tx1"/>
                </a:solidFill>
              </a:rPr>
              <a:t>his is one of the key components of Kubernetes master. It is a service in master responsible for distributing the workload. It is responsible for tracking utilization of working load on cluster nodes and then placing the workload on which resources are available and accept the workload. In other words, this is the mechanism responsible for allocating pods to available nodes. The scheduler is responsible for workload utilization and allocating pod to new node.</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https://www.tutorialspoint.com/kubernetes/index.htm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855446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Architecture</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8245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Kubernetes - Node Components</a:t>
            </a:r>
          </a:p>
          <a:p>
            <a:pPr marL="342900" indent="-342900" algn="l">
              <a:buClr>
                <a:srgbClr val="0070C0"/>
              </a:buClr>
              <a:buSzPct val="80000"/>
              <a:buFont typeface="Wingdings" pitchFamily="2" charset="2"/>
              <a:buChar char="u"/>
            </a:pPr>
            <a:r>
              <a:rPr lang="en-US" sz="1600" dirty="0">
                <a:solidFill>
                  <a:schemeClr val="tx1"/>
                </a:solidFill>
              </a:rPr>
              <a:t>Following are the key components of Node server which are necessary to communicate with Kubernetes master.</a:t>
            </a:r>
          </a:p>
          <a:p>
            <a:pPr marL="342900" indent="-342900" algn="l">
              <a:buClr>
                <a:srgbClr val="0070C0"/>
              </a:buClr>
              <a:buSzPct val="80000"/>
              <a:buFont typeface="Wingdings" pitchFamily="2" charset="2"/>
              <a:buChar char="u"/>
            </a:pPr>
            <a:r>
              <a:rPr lang="en-US" sz="1600" b="1" dirty="0">
                <a:solidFill>
                  <a:schemeClr val="tx1"/>
                </a:solidFill>
              </a:rPr>
              <a:t>Docker</a:t>
            </a:r>
          </a:p>
          <a:p>
            <a:pPr marL="342900" indent="-342900" algn="l">
              <a:buClr>
                <a:srgbClr val="0070C0"/>
              </a:buClr>
              <a:buSzPct val="80000"/>
              <a:buFont typeface="Wingdings" pitchFamily="2" charset="2"/>
              <a:buChar char="u"/>
            </a:pPr>
            <a:r>
              <a:rPr lang="en-US" sz="1600" dirty="0">
                <a:solidFill>
                  <a:schemeClr val="tx1"/>
                </a:solidFill>
              </a:rPr>
              <a:t>The first requirement of each node is Docker which helps in running the encapsulated application containers in a relatively isolated but lightweight operating environment.</a:t>
            </a:r>
          </a:p>
          <a:p>
            <a:pPr marL="342900" indent="-342900" algn="l">
              <a:buClr>
                <a:srgbClr val="0070C0"/>
              </a:buClr>
              <a:buSzPct val="80000"/>
              <a:buFont typeface="Wingdings" pitchFamily="2" charset="2"/>
              <a:buChar char="u"/>
            </a:pPr>
            <a:r>
              <a:rPr lang="en-US" sz="1600" b="1" dirty="0" err="1">
                <a:solidFill>
                  <a:schemeClr val="tx1"/>
                </a:solidFill>
              </a:rPr>
              <a:t>Kubelet</a:t>
            </a:r>
            <a:r>
              <a:rPr lang="en-US" sz="1600" b="1" dirty="0">
                <a:solidFill>
                  <a:schemeClr val="tx1"/>
                </a:solidFill>
              </a:rPr>
              <a:t> Service</a:t>
            </a:r>
          </a:p>
          <a:p>
            <a:pPr marL="342900" indent="-342900" algn="l">
              <a:buClr>
                <a:srgbClr val="0070C0"/>
              </a:buClr>
              <a:buSzPct val="80000"/>
              <a:buFont typeface="Wingdings" pitchFamily="2" charset="2"/>
              <a:buChar char="u"/>
            </a:pPr>
            <a:r>
              <a:rPr lang="en-US" sz="1600" dirty="0">
                <a:solidFill>
                  <a:schemeClr val="tx1"/>
                </a:solidFill>
              </a:rPr>
              <a:t>This is a small service in each node responsible for relaying information to and from control plane service. It interacts with </a:t>
            </a:r>
            <a:r>
              <a:rPr lang="en-US" sz="1600" b="1" dirty="0" err="1">
                <a:solidFill>
                  <a:schemeClr val="tx1"/>
                </a:solidFill>
              </a:rPr>
              <a:t>etcd</a:t>
            </a:r>
            <a:r>
              <a:rPr lang="en-US" sz="1600" dirty="0">
                <a:solidFill>
                  <a:schemeClr val="tx1"/>
                </a:solidFill>
              </a:rPr>
              <a:t> store to read configuration details and wright values. This communicates with the master component to receive commands and work. The </a:t>
            </a:r>
            <a:r>
              <a:rPr lang="en-US" sz="1600" b="1" dirty="0" err="1">
                <a:solidFill>
                  <a:schemeClr val="tx1"/>
                </a:solidFill>
              </a:rPr>
              <a:t>kubelet</a:t>
            </a:r>
            <a:r>
              <a:rPr lang="en-US" sz="1600" dirty="0">
                <a:solidFill>
                  <a:schemeClr val="tx1"/>
                </a:solidFill>
              </a:rPr>
              <a:t> process then assumes responsibility for maintaining the state of work and the node server. It manages network rules, port forwarding, etc.</a:t>
            </a:r>
          </a:p>
          <a:p>
            <a:pPr marL="342900" indent="-342900" algn="l">
              <a:buClr>
                <a:srgbClr val="0070C0"/>
              </a:buClr>
              <a:buSzPct val="80000"/>
              <a:buFont typeface="Wingdings" pitchFamily="2" charset="2"/>
              <a:buChar char="u"/>
            </a:pPr>
            <a:r>
              <a:rPr lang="en-US" sz="1600" b="1" dirty="0">
                <a:solidFill>
                  <a:schemeClr val="tx1"/>
                </a:solidFill>
              </a:rPr>
              <a:t>Kubernetes Proxy Service</a:t>
            </a:r>
          </a:p>
          <a:p>
            <a:pPr marL="342900" indent="-342900" algn="l">
              <a:buClr>
                <a:srgbClr val="0070C0"/>
              </a:buClr>
              <a:buSzPct val="80000"/>
              <a:buFont typeface="Wingdings" pitchFamily="2" charset="2"/>
              <a:buChar char="u"/>
            </a:pPr>
            <a:r>
              <a:rPr lang="en-US" sz="1600" dirty="0">
                <a:solidFill>
                  <a:schemeClr val="tx1"/>
                </a:solidFill>
              </a:rPr>
              <a:t>This is a proxy service which runs on each node and helps in making services available to the external host. It helps in forwarding the request to correct containers and is capable of performing primitive load balancing. It makes sure that the networking environment is predictable and accessible and at the same time it is isolated as well. It manages pods on node, volumes, secrets, creating new containers’ health checkup, etc.</a:t>
            </a:r>
          </a:p>
          <a:p>
            <a:pPr marL="342900" indent="-342900" algn="l">
              <a:buClr>
                <a:srgbClr val="0070C0"/>
              </a:buClr>
              <a:buSzPct val="80000"/>
              <a:buFont typeface="Wingdings" pitchFamily="2" charset="2"/>
              <a:buChar char="u"/>
            </a:pPr>
            <a:endParaRPr lang="en-US" sz="16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https://www.tutorialspoint.com/kubernetes/index.htm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47428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3 Architecture</a:t>
            </a:r>
            <a:endParaRPr lang="zh-TW" altLang="en-US" b="1" dirty="0">
              <a:solidFill>
                <a:srgbClr val="FFFF00"/>
              </a:solidFill>
            </a:endParaRPr>
          </a:p>
        </p:txBody>
      </p:sp>
      <p:sp>
        <p:nvSpPr>
          <p:cNvPr id="3" name="副標題 2"/>
          <p:cNvSpPr>
            <a:spLocks noGrp="1"/>
          </p:cNvSpPr>
          <p:nvPr>
            <p:ph type="subTitle" idx="1"/>
          </p:nvPr>
        </p:nvSpPr>
        <p:spPr>
          <a:xfrm>
            <a:off x="467544" y="1268760"/>
            <a:ext cx="4248472" cy="9361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Kubernetes - Master and Node Structure</a:t>
            </a:r>
          </a:p>
          <a:p>
            <a:pPr marL="342900" indent="-342900" algn="l">
              <a:buClr>
                <a:srgbClr val="0070C0"/>
              </a:buClr>
              <a:buSzPct val="80000"/>
              <a:buFont typeface="Wingdings" pitchFamily="2" charset="2"/>
              <a:buChar char="u"/>
            </a:pPr>
            <a:r>
              <a:rPr lang="en-US" sz="1600" dirty="0">
                <a:solidFill>
                  <a:schemeClr val="tx1"/>
                </a:solidFill>
              </a:rPr>
              <a:t>The diagram show the structure of Kubernetes Master and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https://www.tutorialspoint.com/kubernetes/index.htm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2050" name="Picture 2" descr="Master and Node Structure">
            <a:extLst>
              <a:ext uri="{FF2B5EF4-FFF2-40B4-BE49-F238E27FC236}">
                <a16:creationId xmlns:a16="http://schemas.microsoft.com/office/drawing/2014/main" id="{EC29E9A0-D991-46D1-BEE3-EEF09474D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268760"/>
            <a:ext cx="4045818" cy="500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48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2019/2/1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524</Words>
  <Application>Microsoft Office PowerPoint</Application>
  <PresentationFormat>On-screen Show (4:3)</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佈景主題</vt:lpstr>
      <vt:lpstr>3 Architecture</vt:lpstr>
      <vt:lpstr>3 Architecture</vt:lpstr>
      <vt:lpstr>3 Architecture</vt:lpstr>
      <vt:lpstr>3 Architecture</vt:lpstr>
      <vt:lpstr>3 Architecture</vt:lpstr>
      <vt:lpstr>3 Architecture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207</cp:revision>
  <dcterms:created xsi:type="dcterms:W3CDTF">2018-09-28T16:40:41Z</dcterms:created>
  <dcterms:modified xsi:type="dcterms:W3CDTF">2019-02-01T17:35:17Z</dcterms:modified>
</cp:coreProperties>
</file>