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1"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30"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12 File</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Get File Information (2)</a:t>
            </a:r>
          </a:p>
        </p:txBody>
      </p:sp>
      <p:graphicFrame>
        <p:nvGraphicFramePr>
          <p:cNvPr id="3" name="Table 2">
            <a:extLst>
              <a:ext uri="{FF2B5EF4-FFF2-40B4-BE49-F238E27FC236}">
                <a16:creationId xmlns:a16="http://schemas.microsoft.com/office/drawing/2014/main" id="{8B939365-C791-4720-AB52-B3FFE31DF5FA}"/>
              </a:ext>
            </a:extLst>
          </p:cNvPr>
          <p:cNvGraphicFramePr>
            <a:graphicFrameLocks noGrp="1"/>
          </p:cNvGraphicFramePr>
          <p:nvPr>
            <p:extLst>
              <p:ext uri="{D42A27DB-BD31-4B8C-83A1-F6EECF244321}">
                <p14:modId xmlns:p14="http://schemas.microsoft.com/office/powerpoint/2010/main" val="4106184231"/>
              </p:ext>
            </p:extLst>
          </p:nvPr>
        </p:nvGraphicFramePr>
        <p:xfrm>
          <a:off x="261864" y="1625873"/>
          <a:ext cx="8424936" cy="4553863"/>
        </p:xfrm>
        <a:graphic>
          <a:graphicData uri="http://schemas.openxmlformats.org/drawingml/2006/table">
            <a:tbl>
              <a:tblPr firstRow="1" bandRow="1">
                <a:tableStyleId>{5C22544A-7EE6-4342-B048-85BDC9FD1C3A}</a:tableStyleId>
              </a:tblPr>
              <a:tblGrid>
                <a:gridCol w="481345">
                  <a:extLst>
                    <a:ext uri="{9D8B030D-6E8A-4147-A177-3AD203B41FA5}">
                      <a16:colId xmlns:a16="http://schemas.microsoft.com/office/drawing/2014/main" val="3655219091"/>
                    </a:ext>
                  </a:extLst>
                </a:gridCol>
                <a:gridCol w="7943591">
                  <a:extLst>
                    <a:ext uri="{9D8B030D-6E8A-4147-A177-3AD203B41FA5}">
                      <a16:colId xmlns:a16="http://schemas.microsoft.com/office/drawing/2014/main" val="4132601982"/>
                    </a:ext>
                  </a:extLst>
                </a:gridCol>
              </a:tblGrid>
              <a:tr h="340887">
                <a:tc>
                  <a:txBody>
                    <a:bodyPr/>
                    <a:lstStyle/>
                    <a:p>
                      <a:pPr algn="ctr" fontAlgn="t"/>
                      <a:r>
                        <a:rPr lang="en-US" sz="1400" dirty="0">
                          <a:effectLst/>
                        </a:rPr>
                        <a:t>No</a:t>
                      </a:r>
                    </a:p>
                  </a:txBody>
                  <a:tcPr marL="76200" marR="76200" marT="76200" marB="76200"/>
                </a:tc>
                <a:tc>
                  <a:txBody>
                    <a:bodyPr/>
                    <a:lstStyle/>
                    <a:p>
                      <a:pPr algn="ctr" fontAlgn="t"/>
                      <a:r>
                        <a:rPr lang="en-US" sz="1400" dirty="0">
                          <a:effectLst/>
                        </a:rPr>
                        <a:t>Method &amp; Description</a:t>
                      </a:r>
                    </a:p>
                  </a:txBody>
                  <a:tcPr marL="76200" marR="76200" marT="76200" marB="76200"/>
                </a:tc>
                <a:extLst>
                  <a:ext uri="{0D108BD9-81ED-4DB2-BD59-A6C34878D82A}">
                    <a16:rowId xmlns:a16="http://schemas.microsoft.com/office/drawing/2014/main" val="551362474"/>
                  </a:ext>
                </a:extLst>
              </a:tr>
              <a:tr h="539737">
                <a:tc>
                  <a:txBody>
                    <a:bodyPr/>
                    <a:lstStyle/>
                    <a:p>
                      <a:pPr algn="ctr" fontAlgn="t"/>
                      <a:r>
                        <a:rPr lang="en-US" sz="1400">
                          <a:effectLst/>
                        </a:rPr>
                        <a:t>1</a:t>
                      </a:r>
                    </a:p>
                  </a:txBody>
                  <a:tcPr marL="76200" marR="76200" marT="76200" marB="76200"/>
                </a:tc>
                <a:tc>
                  <a:txBody>
                    <a:bodyPr/>
                    <a:lstStyle/>
                    <a:p>
                      <a:pPr algn="just" fontAlgn="t"/>
                      <a:r>
                        <a:rPr lang="en-US" sz="1400" b="1" dirty="0" err="1">
                          <a:solidFill>
                            <a:srgbClr val="000000"/>
                          </a:solidFill>
                          <a:effectLst/>
                        </a:rPr>
                        <a:t>stats.isFile</a:t>
                      </a:r>
                      <a:r>
                        <a:rPr lang="en-US" sz="1400" b="1" dirty="0">
                          <a:solidFill>
                            <a:srgbClr val="000000"/>
                          </a:solidFill>
                          <a:effectLst/>
                        </a:rPr>
                        <a:t>()</a:t>
                      </a:r>
                      <a:endParaRPr lang="en-US" sz="1400" dirty="0">
                        <a:solidFill>
                          <a:srgbClr val="000000"/>
                        </a:solidFill>
                        <a:effectLst/>
                      </a:endParaRPr>
                    </a:p>
                    <a:p>
                      <a:pPr algn="just" fontAlgn="t"/>
                      <a:r>
                        <a:rPr lang="en-US" sz="1400" dirty="0">
                          <a:solidFill>
                            <a:srgbClr val="000000"/>
                          </a:solidFill>
                          <a:effectLst/>
                        </a:rPr>
                        <a:t>Returns true if file type of a simple file.</a:t>
                      </a:r>
                    </a:p>
                  </a:txBody>
                  <a:tcPr marL="76200" marR="76200" marT="76200" marB="76200"/>
                </a:tc>
                <a:extLst>
                  <a:ext uri="{0D108BD9-81ED-4DB2-BD59-A6C34878D82A}">
                    <a16:rowId xmlns:a16="http://schemas.microsoft.com/office/drawing/2014/main" val="4041040522"/>
                  </a:ext>
                </a:extLst>
              </a:tr>
              <a:tr h="539737">
                <a:tc>
                  <a:txBody>
                    <a:bodyPr/>
                    <a:lstStyle/>
                    <a:p>
                      <a:pPr algn="ctr" fontAlgn="t"/>
                      <a:r>
                        <a:rPr lang="en-US" sz="1400">
                          <a:effectLst/>
                        </a:rPr>
                        <a:t>2</a:t>
                      </a:r>
                    </a:p>
                  </a:txBody>
                  <a:tcPr marL="76200" marR="76200" marT="76200" marB="76200"/>
                </a:tc>
                <a:tc>
                  <a:txBody>
                    <a:bodyPr/>
                    <a:lstStyle/>
                    <a:p>
                      <a:pPr algn="just" fontAlgn="t"/>
                      <a:r>
                        <a:rPr lang="en-US" sz="1400" b="1">
                          <a:solidFill>
                            <a:srgbClr val="000000"/>
                          </a:solidFill>
                          <a:effectLst/>
                        </a:rPr>
                        <a:t>stats.isDirectory()</a:t>
                      </a:r>
                      <a:endParaRPr lang="en-US" sz="1400">
                        <a:solidFill>
                          <a:srgbClr val="000000"/>
                        </a:solidFill>
                        <a:effectLst/>
                      </a:endParaRPr>
                    </a:p>
                    <a:p>
                      <a:pPr algn="just" fontAlgn="t"/>
                      <a:r>
                        <a:rPr lang="en-US" sz="1400">
                          <a:solidFill>
                            <a:srgbClr val="000000"/>
                          </a:solidFill>
                          <a:effectLst/>
                        </a:rPr>
                        <a:t>Returns true if file type of a directory.</a:t>
                      </a:r>
                    </a:p>
                  </a:txBody>
                  <a:tcPr marL="76200" marR="76200" marT="76200" marB="76200"/>
                </a:tc>
                <a:extLst>
                  <a:ext uri="{0D108BD9-81ED-4DB2-BD59-A6C34878D82A}">
                    <a16:rowId xmlns:a16="http://schemas.microsoft.com/office/drawing/2014/main" val="2841039420"/>
                  </a:ext>
                </a:extLst>
              </a:tr>
              <a:tr h="541537">
                <a:tc>
                  <a:txBody>
                    <a:bodyPr/>
                    <a:lstStyle/>
                    <a:p>
                      <a:pPr algn="ctr" fontAlgn="t"/>
                      <a:r>
                        <a:rPr lang="en-US" sz="1400">
                          <a:effectLst/>
                        </a:rPr>
                        <a:t>3</a:t>
                      </a:r>
                    </a:p>
                  </a:txBody>
                  <a:tcPr marL="76200" marR="76200" marT="76200" marB="76200"/>
                </a:tc>
                <a:tc>
                  <a:txBody>
                    <a:bodyPr/>
                    <a:lstStyle/>
                    <a:p>
                      <a:pPr algn="just" fontAlgn="t"/>
                      <a:r>
                        <a:rPr lang="en-US" sz="1400" b="1">
                          <a:solidFill>
                            <a:srgbClr val="000000"/>
                          </a:solidFill>
                          <a:effectLst/>
                        </a:rPr>
                        <a:t>stats.isBlockDevice()</a:t>
                      </a:r>
                      <a:endParaRPr lang="en-US" sz="1400">
                        <a:solidFill>
                          <a:srgbClr val="000000"/>
                        </a:solidFill>
                        <a:effectLst/>
                      </a:endParaRPr>
                    </a:p>
                    <a:p>
                      <a:pPr algn="just" fontAlgn="t"/>
                      <a:r>
                        <a:rPr lang="en-US" sz="1400">
                          <a:solidFill>
                            <a:srgbClr val="000000"/>
                          </a:solidFill>
                          <a:effectLst/>
                        </a:rPr>
                        <a:t>Returns true if file type of a block device.</a:t>
                      </a:r>
                    </a:p>
                  </a:txBody>
                  <a:tcPr marL="76200" marR="76200" marT="76200" marB="76200"/>
                </a:tc>
                <a:extLst>
                  <a:ext uri="{0D108BD9-81ED-4DB2-BD59-A6C34878D82A}">
                    <a16:rowId xmlns:a16="http://schemas.microsoft.com/office/drawing/2014/main" val="2151918982"/>
                  </a:ext>
                </a:extLst>
              </a:tr>
              <a:tr h="541537">
                <a:tc>
                  <a:txBody>
                    <a:bodyPr/>
                    <a:lstStyle/>
                    <a:p>
                      <a:pPr algn="ctr" fontAlgn="t"/>
                      <a:r>
                        <a:rPr lang="en-US" sz="1400">
                          <a:effectLst/>
                        </a:rPr>
                        <a:t>4</a:t>
                      </a:r>
                    </a:p>
                  </a:txBody>
                  <a:tcPr marL="76200" marR="76200" marT="76200" marB="76200"/>
                </a:tc>
                <a:tc>
                  <a:txBody>
                    <a:bodyPr/>
                    <a:lstStyle/>
                    <a:p>
                      <a:pPr algn="just" fontAlgn="t"/>
                      <a:r>
                        <a:rPr lang="en-US" sz="1400" b="1">
                          <a:solidFill>
                            <a:srgbClr val="000000"/>
                          </a:solidFill>
                          <a:effectLst/>
                        </a:rPr>
                        <a:t>stats.isCharacterDevice()</a:t>
                      </a:r>
                      <a:endParaRPr lang="en-US" sz="1400">
                        <a:solidFill>
                          <a:srgbClr val="000000"/>
                        </a:solidFill>
                        <a:effectLst/>
                      </a:endParaRPr>
                    </a:p>
                    <a:p>
                      <a:pPr algn="just" fontAlgn="t"/>
                      <a:r>
                        <a:rPr lang="en-US" sz="1400">
                          <a:solidFill>
                            <a:srgbClr val="000000"/>
                          </a:solidFill>
                          <a:effectLst/>
                        </a:rPr>
                        <a:t>Returns true if file type of a character device.</a:t>
                      </a:r>
                    </a:p>
                  </a:txBody>
                  <a:tcPr marL="76200" marR="76200" marT="76200" marB="76200"/>
                </a:tc>
                <a:extLst>
                  <a:ext uri="{0D108BD9-81ED-4DB2-BD59-A6C34878D82A}">
                    <a16:rowId xmlns:a16="http://schemas.microsoft.com/office/drawing/2014/main" val="4268049474"/>
                  </a:ext>
                </a:extLst>
              </a:tr>
              <a:tr h="541537">
                <a:tc>
                  <a:txBody>
                    <a:bodyPr/>
                    <a:lstStyle/>
                    <a:p>
                      <a:pPr algn="ctr" fontAlgn="t"/>
                      <a:r>
                        <a:rPr lang="en-US" sz="1400">
                          <a:effectLst/>
                        </a:rPr>
                        <a:t>5</a:t>
                      </a:r>
                    </a:p>
                  </a:txBody>
                  <a:tcPr marL="76200" marR="76200" marT="76200" marB="76200"/>
                </a:tc>
                <a:tc>
                  <a:txBody>
                    <a:bodyPr/>
                    <a:lstStyle/>
                    <a:p>
                      <a:pPr algn="just" fontAlgn="t"/>
                      <a:r>
                        <a:rPr lang="en-US" sz="1400" b="1">
                          <a:solidFill>
                            <a:srgbClr val="000000"/>
                          </a:solidFill>
                          <a:effectLst/>
                        </a:rPr>
                        <a:t>stats.isSymbolicLink()</a:t>
                      </a:r>
                      <a:endParaRPr lang="en-US" sz="1400">
                        <a:solidFill>
                          <a:srgbClr val="000000"/>
                        </a:solidFill>
                        <a:effectLst/>
                      </a:endParaRPr>
                    </a:p>
                    <a:p>
                      <a:pPr algn="just" fontAlgn="t"/>
                      <a:r>
                        <a:rPr lang="en-US" sz="1400">
                          <a:solidFill>
                            <a:srgbClr val="000000"/>
                          </a:solidFill>
                          <a:effectLst/>
                        </a:rPr>
                        <a:t>Returns true if file type of a symbolic link.</a:t>
                      </a:r>
                    </a:p>
                  </a:txBody>
                  <a:tcPr marL="76200" marR="76200" marT="76200" marB="76200"/>
                </a:tc>
                <a:extLst>
                  <a:ext uri="{0D108BD9-81ED-4DB2-BD59-A6C34878D82A}">
                    <a16:rowId xmlns:a16="http://schemas.microsoft.com/office/drawing/2014/main" val="3153209087"/>
                  </a:ext>
                </a:extLst>
              </a:tr>
              <a:tr h="541537">
                <a:tc>
                  <a:txBody>
                    <a:bodyPr/>
                    <a:lstStyle/>
                    <a:p>
                      <a:pPr algn="ctr" fontAlgn="t"/>
                      <a:r>
                        <a:rPr lang="en-US" sz="1400">
                          <a:effectLst/>
                        </a:rPr>
                        <a:t>6</a:t>
                      </a:r>
                    </a:p>
                  </a:txBody>
                  <a:tcPr marL="76200" marR="76200" marT="76200" marB="76200"/>
                </a:tc>
                <a:tc>
                  <a:txBody>
                    <a:bodyPr/>
                    <a:lstStyle/>
                    <a:p>
                      <a:pPr algn="just" fontAlgn="t"/>
                      <a:r>
                        <a:rPr lang="en-US" sz="1400" b="1">
                          <a:solidFill>
                            <a:srgbClr val="000000"/>
                          </a:solidFill>
                          <a:effectLst/>
                        </a:rPr>
                        <a:t>stats.isFIFO()</a:t>
                      </a:r>
                      <a:endParaRPr lang="en-US" sz="1400">
                        <a:solidFill>
                          <a:srgbClr val="000000"/>
                        </a:solidFill>
                        <a:effectLst/>
                      </a:endParaRPr>
                    </a:p>
                    <a:p>
                      <a:pPr algn="just" fontAlgn="t"/>
                      <a:r>
                        <a:rPr lang="en-US" sz="1400">
                          <a:solidFill>
                            <a:srgbClr val="000000"/>
                          </a:solidFill>
                          <a:effectLst/>
                        </a:rPr>
                        <a:t>Returns true if file type of a FIFO.</a:t>
                      </a:r>
                    </a:p>
                  </a:txBody>
                  <a:tcPr marL="76200" marR="76200" marT="76200" marB="76200"/>
                </a:tc>
                <a:extLst>
                  <a:ext uri="{0D108BD9-81ED-4DB2-BD59-A6C34878D82A}">
                    <a16:rowId xmlns:a16="http://schemas.microsoft.com/office/drawing/2014/main" val="822233709"/>
                  </a:ext>
                </a:extLst>
              </a:tr>
              <a:tr h="713383">
                <a:tc>
                  <a:txBody>
                    <a:bodyPr/>
                    <a:lstStyle/>
                    <a:p>
                      <a:pPr algn="ctr" fontAlgn="t"/>
                      <a:r>
                        <a:rPr lang="en-US" sz="1400" dirty="0">
                          <a:effectLst/>
                        </a:rPr>
                        <a:t>7</a:t>
                      </a:r>
                    </a:p>
                  </a:txBody>
                  <a:tcPr marL="76200" marR="76200" marT="76200" marB="76200"/>
                </a:tc>
                <a:tc>
                  <a:txBody>
                    <a:bodyPr/>
                    <a:lstStyle/>
                    <a:p>
                      <a:pPr algn="just" fontAlgn="t"/>
                      <a:r>
                        <a:rPr lang="en-US" sz="1400" b="1" dirty="0" err="1">
                          <a:solidFill>
                            <a:srgbClr val="000000"/>
                          </a:solidFill>
                          <a:effectLst/>
                        </a:rPr>
                        <a:t>stats.isSocket</a:t>
                      </a:r>
                      <a:r>
                        <a:rPr lang="en-US" sz="1400" b="1" dirty="0">
                          <a:solidFill>
                            <a:srgbClr val="000000"/>
                          </a:solidFill>
                          <a:effectLst/>
                        </a:rPr>
                        <a:t>()</a:t>
                      </a:r>
                      <a:endParaRPr lang="en-US" sz="1400" dirty="0">
                        <a:solidFill>
                          <a:srgbClr val="000000"/>
                        </a:solidFill>
                        <a:effectLst/>
                      </a:endParaRPr>
                    </a:p>
                    <a:p>
                      <a:pPr algn="just" fontAlgn="t"/>
                      <a:r>
                        <a:rPr lang="en-US" sz="1400" dirty="0">
                          <a:solidFill>
                            <a:srgbClr val="000000"/>
                          </a:solidFill>
                          <a:effectLst/>
                        </a:rPr>
                        <a:t>Returns true if file type of </a:t>
                      </a:r>
                      <a:r>
                        <a:rPr lang="en-US" sz="1400" dirty="0" err="1">
                          <a:solidFill>
                            <a:srgbClr val="000000"/>
                          </a:solidFill>
                          <a:effectLst/>
                        </a:rPr>
                        <a:t>asocket</a:t>
                      </a:r>
                      <a:r>
                        <a:rPr lang="en-US" sz="1400" dirty="0">
                          <a:solidFill>
                            <a:srgbClr val="000000"/>
                          </a:solidFill>
                          <a:effectLst/>
                        </a:rPr>
                        <a:t>.</a:t>
                      </a:r>
                    </a:p>
                  </a:txBody>
                  <a:tcPr marL="76200" marR="76200" marT="76200" marB="76200"/>
                </a:tc>
                <a:extLst>
                  <a:ext uri="{0D108BD9-81ED-4DB2-BD59-A6C34878D82A}">
                    <a16:rowId xmlns:a16="http://schemas.microsoft.com/office/drawing/2014/main" val="1204117533"/>
                  </a:ext>
                </a:extLst>
              </a:tr>
            </a:tbl>
          </a:graphicData>
        </a:graphic>
      </p:graphicFrame>
    </p:spTree>
    <p:extLst>
      <p:ext uri="{BB962C8B-B14F-4D97-AF65-F5344CB8AC3E}">
        <p14:creationId xmlns:p14="http://schemas.microsoft.com/office/powerpoint/2010/main" val="280339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3878088"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p>
        </p:txBody>
      </p:sp>
      <p:pic>
        <p:nvPicPr>
          <p:cNvPr id="7" name="Picture 6">
            <a:extLst>
              <a:ext uri="{FF2B5EF4-FFF2-40B4-BE49-F238E27FC236}">
                <a16:creationId xmlns:a16="http://schemas.microsoft.com/office/drawing/2014/main" id="{12088E1A-5CC9-4F29-962C-23B48556DFF7}"/>
              </a:ext>
            </a:extLst>
          </p:cNvPr>
          <p:cNvPicPr>
            <a:picLocks noChangeAspect="1"/>
          </p:cNvPicPr>
          <p:nvPr/>
        </p:nvPicPr>
        <p:blipFill>
          <a:blip r:embed="rId2"/>
          <a:stretch>
            <a:fillRect/>
          </a:stretch>
        </p:blipFill>
        <p:spPr>
          <a:xfrm>
            <a:off x="4283968" y="1195288"/>
            <a:ext cx="3968380" cy="5269273"/>
          </a:xfrm>
          <a:prstGeom prst="rect">
            <a:avLst/>
          </a:prstGeom>
          <a:ln>
            <a:solidFill>
              <a:srgbClr val="C00000"/>
            </a:solidFill>
          </a:ln>
        </p:spPr>
      </p:pic>
    </p:spTree>
    <p:extLst>
      <p:ext uri="{BB962C8B-B14F-4D97-AF65-F5344CB8AC3E}">
        <p14:creationId xmlns:p14="http://schemas.microsoft.com/office/powerpoint/2010/main" val="250398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Reading a File</a:t>
            </a:r>
          </a:p>
          <a:p>
            <a:pPr marL="342900" indent="-342900">
              <a:buSzPct val="80000"/>
            </a:pPr>
            <a:r>
              <a:rPr lang="en-US" b="1" dirty="0"/>
              <a:t>Syntax</a:t>
            </a:r>
          </a:p>
          <a:p>
            <a:pPr marL="342900" indent="-342900">
              <a:buSzPct val="80000"/>
            </a:pPr>
            <a:r>
              <a:rPr lang="en-US" dirty="0"/>
              <a:t>Following is the syntax of one of the methods to read from a file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fs.read</a:t>
            </a:r>
            <a:r>
              <a:rPr lang="en-US" altLang="en-US" dirty="0">
                <a:solidFill>
                  <a:srgbClr val="313131"/>
                </a:solidFill>
                <a:latin typeface="Menlo"/>
              </a:rPr>
              <a:t>(</a:t>
            </a:r>
            <a:r>
              <a:rPr lang="en-US" altLang="en-US" dirty="0" err="1">
                <a:solidFill>
                  <a:srgbClr val="313131"/>
                </a:solidFill>
                <a:latin typeface="Menlo"/>
              </a:rPr>
              <a:t>fd</a:t>
            </a:r>
            <a:r>
              <a:rPr lang="en-US" altLang="en-US" dirty="0">
                <a:solidFill>
                  <a:srgbClr val="313131"/>
                </a:solidFill>
                <a:latin typeface="Menlo"/>
              </a:rPr>
              <a:t>, buffer, offset, length, position,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3526236"/>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dirty="0"/>
              <a:t>This method will use file descriptor to read the file. If you want to read the file directly using the file name, then you should use another method available.</a:t>
            </a:r>
          </a:p>
          <a:p>
            <a:pPr marL="342900" indent="-342900">
              <a:buSzPct val="80000"/>
            </a:pPr>
            <a:r>
              <a:rPr lang="en-US" b="1" dirty="0"/>
              <a:t>Parameters</a:t>
            </a:r>
          </a:p>
          <a:p>
            <a:pPr marL="342900" indent="-342900">
              <a:buSzPct val="80000"/>
            </a:pPr>
            <a:r>
              <a:rPr lang="en-US" dirty="0"/>
              <a:t>Here is the description of the parameters used −</a:t>
            </a:r>
          </a:p>
          <a:p>
            <a:pPr marL="746125" indent="-400050">
              <a:buSzPct val="80000"/>
            </a:pPr>
            <a:r>
              <a:rPr lang="en-US" b="1" dirty="0" err="1"/>
              <a:t>fd</a:t>
            </a:r>
            <a:r>
              <a:rPr lang="en-US" dirty="0"/>
              <a:t> − This is the file descriptor returned by </a:t>
            </a:r>
            <a:r>
              <a:rPr lang="en-US" dirty="0" err="1"/>
              <a:t>fs.open</a:t>
            </a:r>
            <a:r>
              <a:rPr lang="en-US" dirty="0"/>
              <a:t>().</a:t>
            </a:r>
          </a:p>
          <a:p>
            <a:pPr marL="746125" indent="-400050">
              <a:buSzPct val="80000"/>
            </a:pPr>
            <a:r>
              <a:rPr lang="en-US" b="1" dirty="0"/>
              <a:t>buffer</a:t>
            </a:r>
            <a:r>
              <a:rPr lang="en-US" dirty="0"/>
              <a:t> − This is the buffer that the data will be written to.</a:t>
            </a:r>
          </a:p>
          <a:p>
            <a:pPr marL="746125" indent="-400050">
              <a:buSzPct val="80000"/>
            </a:pPr>
            <a:r>
              <a:rPr lang="en-US" b="1" dirty="0"/>
              <a:t>offset</a:t>
            </a:r>
            <a:r>
              <a:rPr lang="en-US" dirty="0"/>
              <a:t> − This is the offset in the buffer to start writing at.</a:t>
            </a:r>
          </a:p>
          <a:p>
            <a:pPr marL="746125" indent="-400050">
              <a:buSzPct val="80000"/>
            </a:pPr>
            <a:r>
              <a:rPr lang="en-US" b="1" dirty="0"/>
              <a:t>position</a:t>
            </a:r>
            <a:r>
              <a:rPr lang="en-US" dirty="0"/>
              <a:t> − This is an integer specifying where to begin reading from in the file. If position is null, data will be read from the current file position.</a:t>
            </a:r>
          </a:p>
          <a:p>
            <a:pPr marL="746125" indent="-400050">
              <a:buSzPct val="80000"/>
            </a:pPr>
            <a:r>
              <a:rPr lang="en-US" b="1" dirty="0"/>
              <a:t>callback</a:t>
            </a:r>
            <a:r>
              <a:rPr lang="en-US" dirty="0"/>
              <a:t> − This is the callback function which gets the three arguments, (err, </a:t>
            </a:r>
            <a:r>
              <a:rPr lang="en-US" dirty="0" err="1"/>
              <a:t>bytesRead</a:t>
            </a:r>
            <a:r>
              <a:rPr lang="en-US" dirty="0"/>
              <a:t>, buffer). </a:t>
            </a:r>
          </a:p>
        </p:txBody>
      </p:sp>
    </p:spTree>
    <p:extLst>
      <p:ext uri="{BB962C8B-B14F-4D97-AF65-F5344CB8AC3E}">
        <p14:creationId xmlns:p14="http://schemas.microsoft.com/office/powerpoint/2010/main" val="371735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3374032"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3" name="Picture 2">
            <a:extLst>
              <a:ext uri="{FF2B5EF4-FFF2-40B4-BE49-F238E27FC236}">
                <a16:creationId xmlns:a16="http://schemas.microsoft.com/office/drawing/2014/main" id="{FE0319C4-781B-4126-9DE5-68C297997D41}"/>
              </a:ext>
            </a:extLst>
          </p:cNvPr>
          <p:cNvPicPr>
            <a:picLocks noChangeAspect="1"/>
          </p:cNvPicPr>
          <p:nvPr/>
        </p:nvPicPr>
        <p:blipFill>
          <a:blip r:embed="rId2"/>
          <a:stretch>
            <a:fillRect/>
          </a:stretch>
        </p:blipFill>
        <p:spPr>
          <a:xfrm>
            <a:off x="3766002" y="1197399"/>
            <a:ext cx="4601332" cy="5341513"/>
          </a:xfrm>
          <a:prstGeom prst="rect">
            <a:avLst/>
          </a:prstGeom>
          <a:ln>
            <a:solidFill>
              <a:srgbClr val="C00000"/>
            </a:solidFill>
          </a:ln>
        </p:spPr>
      </p:pic>
    </p:spTree>
    <p:extLst>
      <p:ext uri="{BB962C8B-B14F-4D97-AF65-F5344CB8AC3E}">
        <p14:creationId xmlns:p14="http://schemas.microsoft.com/office/powerpoint/2010/main" val="109178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Closing a File</a:t>
            </a:r>
          </a:p>
          <a:p>
            <a:pPr marL="342900" indent="-342900">
              <a:buSzPct val="80000"/>
            </a:pPr>
            <a:r>
              <a:rPr lang="en-US" b="1" dirty="0"/>
              <a:t>Syntax</a:t>
            </a:r>
          </a:p>
          <a:p>
            <a:pPr marL="342900" indent="-342900">
              <a:buSzPct val="80000"/>
            </a:pPr>
            <a:r>
              <a:rPr lang="en-US" dirty="0"/>
              <a:t>Following is the syntax to close an opened file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fs.close</a:t>
            </a:r>
            <a:r>
              <a:rPr lang="en-US" altLang="en-US" dirty="0">
                <a:solidFill>
                  <a:srgbClr val="313131"/>
                </a:solidFill>
                <a:latin typeface="Menlo"/>
              </a:rPr>
              <a:t>(</a:t>
            </a:r>
            <a:r>
              <a:rPr lang="en-US" altLang="en-US" dirty="0" err="1">
                <a:solidFill>
                  <a:srgbClr val="313131"/>
                </a:solidFill>
                <a:latin typeface="Menlo"/>
              </a:rPr>
              <a:t>fd</a:t>
            </a:r>
            <a:r>
              <a:rPr lang="en-US" altLang="en-US" dirty="0">
                <a:solidFill>
                  <a:srgbClr val="313131"/>
                </a:solidFill>
                <a:latin typeface="Menlo"/>
              </a:rPr>
              <a:t>,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62542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err="1"/>
              <a:t>fd</a:t>
            </a:r>
            <a:r>
              <a:rPr lang="en-US" dirty="0"/>
              <a:t> − This is the file descriptor returned by file </a:t>
            </a:r>
            <a:r>
              <a:rPr lang="en-US" dirty="0" err="1"/>
              <a:t>fs.open</a:t>
            </a:r>
            <a:r>
              <a:rPr lang="en-US" dirty="0"/>
              <a:t>() method.</a:t>
            </a:r>
          </a:p>
          <a:p>
            <a:pPr marL="682625" indent="-336550">
              <a:buSzPct val="80000"/>
            </a:pPr>
            <a:r>
              <a:rPr lang="en-US" b="1" dirty="0"/>
              <a:t>callback</a:t>
            </a:r>
            <a:r>
              <a:rPr lang="en-US" dirty="0"/>
              <a:t> − This is the callback function No arguments other than a possible exception are given to the completion callback. </a:t>
            </a:r>
          </a:p>
        </p:txBody>
      </p:sp>
    </p:spTree>
    <p:extLst>
      <p:ext uri="{BB962C8B-B14F-4D97-AF65-F5344CB8AC3E}">
        <p14:creationId xmlns:p14="http://schemas.microsoft.com/office/powerpoint/2010/main" val="410924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3374032"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7" name="Picture 6">
            <a:extLst>
              <a:ext uri="{FF2B5EF4-FFF2-40B4-BE49-F238E27FC236}">
                <a16:creationId xmlns:a16="http://schemas.microsoft.com/office/drawing/2014/main" id="{4AADEE6A-AD4A-469F-8763-BDF87465109F}"/>
              </a:ext>
            </a:extLst>
          </p:cNvPr>
          <p:cNvPicPr>
            <a:picLocks noChangeAspect="1"/>
          </p:cNvPicPr>
          <p:nvPr/>
        </p:nvPicPr>
        <p:blipFill>
          <a:blip r:embed="rId2"/>
          <a:stretch>
            <a:fillRect/>
          </a:stretch>
        </p:blipFill>
        <p:spPr>
          <a:xfrm>
            <a:off x="4067944" y="1195288"/>
            <a:ext cx="4032448" cy="5452600"/>
          </a:xfrm>
          <a:prstGeom prst="rect">
            <a:avLst/>
          </a:prstGeom>
          <a:ln>
            <a:solidFill>
              <a:srgbClr val="C00000"/>
            </a:solidFill>
          </a:ln>
        </p:spPr>
      </p:pic>
    </p:spTree>
    <p:extLst>
      <p:ext uri="{BB962C8B-B14F-4D97-AF65-F5344CB8AC3E}">
        <p14:creationId xmlns:p14="http://schemas.microsoft.com/office/powerpoint/2010/main" val="102231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Truncate a File</a:t>
            </a:r>
          </a:p>
          <a:p>
            <a:pPr marL="342900" indent="-342900">
              <a:buSzPct val="80000"/>
            </a:pPr>
            <a:r>
              <a:rPr lang="en-US" b="1" dirty="0"/>
              <a:t>Syntax</a:t>
            </a:r>
          </a:p>
          <a:p>
            <a:pPr marL="342900" indent="-342900">
              <a:buSzPct val="80000"/>
            </a:pPr>
            <a:r>
              <a:rPr lang="en-US" dirty="0"/>
              <a:t>Following is the syntax of the method to truncate an opened file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fs.ftruncate</a:t>
            </a:r>
            <a:r>
              <a:rPr lang="en-US" altLang="en-US" dirty="0">
                <a:solidFill>
                  <a:srgbClr val="313131"/>
                </a:solidFill>
                <a:latin typeface="Menlo"/>
              </a:rPr>
              <a:t>(</a:t>
            </a:r>
            <a:r>
              <a:rPr lang="en-US" altLang="en-US" dirty="0" err="1">
                <a:solidFill>
                  <a:srgbClr val="313131"/>
                </a:solidFill>
                <a:latin typeface="Menlo"/>
              </a:rPr>
              <a:t>fd</a:t>
            </a:r>
            <a:r>
              <a:rPr lang="en-US" altLang="en-US" dirty="0">
                <a:solidFill>
                  <a:srgbClr val="313131"/>
                </a:solidFill>
                <a:latin typeface="Menlo"/>
              </a:rPr>
              <a:t>, </a:t>
            </a:r>
            <a:r>
              <a:rPr lang="en-US" altLang="en-US" dirty="0" err="1">
                <a:solidFill>
                  <a:srgbClr val="313131"/>
                </a:solidFill>
                <a:latin typeface="Menlo"/>
              </a:rPr>
              <a:t>len</a:t>
            </a:r>
            <a:r>
              <a:rPr lang="en-US" altLang="en-US" dirty="0">
                <a:solidFill>
                  <a:srgbClr val="313131"/>
                </a:solidFill>
                <a:latin typeface="Menlo"/>
              </a:rPr>
              <a:t>,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98546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err="1"/>
              <a:t>fd</a:t>
            </a:r>
            <a:r>
              <a:rPr lang="en-US" dirty="0"/>
              <a:t> − This is the file descriptor returned by </a:t>
            </a:r>
            <a:r>
              <a:rPr lang="en-US" dirty="0" err="1"/>
              <a:t>fs.open</a:t>
            </a:r>
            <a:r>
              <a:rPr lang="en-US" dirty="0"/>
              <a:t>().</a:t>
            </a:r>
          </a:p>
          <a:p>
            <a:pPr marL="682625" indent="-336550">
              <a:buSzPct val="80000"/>
            </a:pPr>
            <a:r>
              <a:rPr lang="en-US" b="1" dirty="0" err="1"/>
              <a:t>len</a:t>
            </a:r>
            <a:r>
              <a:rPr lang="en-US" dirty="0"/>
              <a:t> − This is the length of the file after which the file will be truncated.</a:t>
            </a:r>
          </a:p>
          <a:p>
            <a:pPr marL="682625" indent="-336550">
              <a:buSzPct val="80000"/>
            </a:pPr>
            <a:r>
              <a:rPr lang="en-US" b="1" dirty="0"/>
              <a:t>callback</a:t>
            </a:r>
            <a:r>
              <a:rPr lang="en-US" dirty="0"/>
              <a:t> − This is the callback function No arguments other than a possible exception are given to the completion callback.</a:t>
            </a:r>
          </a:p>
        </p:txBody>
      </p:sp>
    </p:spTree>
    <p:extLst>
      <p:ext uri="{BB962C8B-B14F-4D97-AF65-F5344CB8AC3E}">
        <p14:creationId xmlns:p14="http://schemas.microsoft.com/office/powerpoint/2010/main" val="92650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3374032"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3" name="Picture 2">
            <a:extLst>
              <a:ext uri="{FF2B5EF4-FFF2-40B4-BE49-F238E27FC236}">
                <a16:creationId xmlns:a16="http://schemas.microsoft.com/office/drawing/2014/main" id="{90C5D1A4-132D-40DE-9988-2F9768F2649B}"/>
              </a:ext>
            </a:extLst>
          </p:cNvPr>
          <p:cNvPicPr>
            <a:picLocks noChangeAspect="1"/>
          </p:cNvPicPr>
          <p:nvPr/>
        </p:nvPicPr>
        <p:blipFill>
          <a:blip r:embed="rId2"/>
          <a:stretch>
            <a:fillRect/>
          </a:stretch>
        </p:blipFill>
        <p:spPr>
          <a:xfrm>
            <a:off x="3778544" y="1182468"/>
            <a:ext cx="3529760" cy="5556417"/>
          </a:xfrm>
          <a:prstGeom prst="rect">
            <a:avLst/>
          </a:prstGeom>
          <a:ln>
            <a:solidFill>
              <a:srgbClr val="C00000"/>
            </a:solidFill>
          </a:ln>
        </p:spPr>
      </p:pic>
    </p:spTree>
    <p:extLst>
      <p:ext uri="{BB962C8B-B14F-4D97-AF65-F5344CB8AC3E}">
        <p14:creationId xmlns:p14="http://schemas.microsoft.com/office/powerpoint/2010/main" val="249875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Delete a File</a:t>
            </a:r>
          </a:p>
          <a:p>
            <a:pPr marL="342900" indent="-342900">
              <a:buSzPct val="80000"/>
            </a:pPr>
            <a:r>
              <a:rPr lang="en-US" b="1" dirty="0"/>
              <a:t>Syntax</a:t>
            </a:r>
          </a:p>
          <a:p>
            <a:pPr marL="342900" indent="-342900">
              <a:buSzPct val="80000"/>
            </a:pPr>
            <a:r>
              <a:rPr lang="en-US" dirty="0"/>
              <a:t>Following is the syntax of the method to delete a file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fs.unlink</a:t>
            </a:r>
            <a:r>
              <a:rPr lang="en-US" altLang="en-US" dirty="0">
                <a:solidFill>
                  <a:srgbClr val="313131"/>
                </a:solidFill>
                <a:latin typeface="Menlo"/>
              </a:rPr>
              <a:t>(path,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62542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a:t>path</a:t>
            </a:r>
            <a:r>
              <a:rPr lang="en-US" dirty="0"/>
              <a:t> − This is the file name including path.</a:t>
            </a:r>
          </a:p>
          <a:p>
            <a:pPr marL="682625" indent="-336550">
              <a:buSzPct val="80000"/>
            </a:pPr>
            <a:r>
              <a:rPr lang="en-US" b="1" dirty="0"/>
              <a:t>callback</a:t>
            </a:r>
            <a:r>
              <a:rPr lang="en-US" dirty="0"/>
              <a:t> − This is the callback function No arguments other than a possible exception are given to the completion callback.</a:t>
            </a:r>
          </a:p>
        </p:txBody>
      </p:sp>
      <p:sp>
        <p:nvSpPr>
          <p:cNvPr id="3" name="Rectangle 1">
            <a:extLst>
              <a:ext uri="{FF2B5EF4-FFF2-40B4-BE49-F238E27FC236}">
                <a16:creationId xmlns:a16="http://schemas.microsoft.com/office/drawing/2014/main" id="{45A7837A-C284-440C-B0DA-E9202500194C}"/>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82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342584"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7" name="Picture 6">
            <a:extLst>
              <a:ext uri="{FF2B5EF4-FFF2-40B4-BE49-F238E27FC236}">
                <a16:creationId xmlns:a16="http://schemas.microsoft.com/office/drawing/2014/main" id="{6671230D-D3BA-4870-BBD5-4BA4F882F8A4}"/>
              </a:ext>
            </a:extLst>
          </p:cNvPr>
          <p:cNvPicPr>
            <a:picLocks noChangeAspect="1"/>
          </p:cNvPicPr>
          <p:nvPr/>
        </p:nvPicPr>
        <p:blipFill>
          <a:blip r:embed="rId2"/>
          <a:stretch>
            <a:fillRect/>
          </a:stretch>
        </p:blipFill>
        <p:spPr>
          <a:xfrm>
            <a:off x="971600" y="1650401"/>
            <a:ext cx="5838825" cy="3057525"/>
          </a:xfrm>
          <a:prstGeom prst="rect">
            <a:avLst/>
          </a:prstGeom>
          <a:ln>
            <a:solidFill>
              <a:srgbClr val="C00000"/>
            </a:solidFill>
          </a:ln>
        </p:spPr>
      </p:pic>
    </p:spTree>
    <p:extLst>
      <p:ext uri="{BB962C8B-B14F-4D97-AF65-F5344CB8AC3E}">
        <p14:creationId xmlns:p14="http://schemas.microsoft.com/office/powerpoint/2010/main" val="33825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b="1" dirty="0"/>
              <a:t>File System</a:t>
            </a:r>
          </a:p>
          <a:p>
            <a:pPr marL="342900" indent="-342900">
              <a:buSzPct val="80000"/>
            </a:pPr>
            <a:r>
              <a:rPr lang="en-US" dirty="0"/>
              <a:t>Node implements File I/O using simple wrappers around standard POSIX functions. The Node File System (fs) module can be imported using the following syntax −</a:t>
            </a:r>
            <a:endParaRPr lang="en-US" altLang="zh-TW" b="1"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副標題 2">
            <a:extLst>
              <a:ext uri="{FF2B5EF4-FFF2-40B4-BE49-F238E27FC236}">
                <a16:creationId xmlns:a16="http://schemas.microsoft.com/office/drawing/2014/main" id="{F62E9832-60E8-44DD-9D4C-BD3DA822A4E8}"/>
              </a:ext>
            </a:extLst>
          </p:cNvPr>
          <p:cNvSpPr txBox="1">
            <a:spLocks/>
          </p:cNvSpPr>
          <p:nvPr/>
        </p:nvSpPr>
        <p:spPr>
          <a:xfrm>
            <a:off x="994990" y="2412310"/>
            <a:ext cx="7370044" cy="360040"/>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a:solidFill>
                  <a:srgbClr val="313131"/>
                </a:solidFill>
                <a:latin typeface="Menlo"/>
              </a:rPr>
              <a:t>var fs = require("fs“)</a:t>
            </a:r>
            <a:r>
              <a:rPr lang="en-US" altLang="en-US" sz="800" dirty="0"/>
              <a:t> </a:t>
            </a:r>
            <a:endParaRPr lang="en-US" altLang="en-US" sz="4400"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Create a Directory</a:t>
            </a:r>
          </a:p>
          <a:p>
            <a:pPr marL="342900" indent="-342900">
              <a:buSzPct val="80000"/>
            </a:pPr>
            <a:r>
              <a:rPr lang="en-US" b="1" dirty="0"/>
              <a:t>Syntax</a:t>
            </a:r>
          </a:p>
          <a:p>
            <a:pPr marL="342900" indent="-342900">
              <a:buSzPct val="80000"/>
            </a:pPr>
            <a:r>
              <a:rPr lang="en-US" dirty="0"/>
              <a:t>Following is the syntax of the method to create a directory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fs.mkdir</a:t>
            </a:r>
            <a:r>
              <a:rPr lang="en-US" altLang="en-US" dirty="0">
                <a:solidFill>
                  <a:srgbClr val="313131"/>
                </a:solidFill>
                <a:latin typeface="Menlo"/>
              </a:rPr>
              <a:t>(path[, mode],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98546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30238" indent="-284163">
              <a:buSzPct val="80000"/>
            </a:pPr>
            <a:r>
              <a:rPr lang="en-US" b="1" dirty="0"/>
              <a:t>path</a:t>
            </a:r>
            <a:r>
              <a:rPr lang="en-US" dirty="0"/>
              <a:t> − This is the directory name including path.</a:t>
            </a:r>
          </a:p>
          <a:p>
            <a:pPr marL="630238" indent="-284163">
              <a:buSzPct val="80000"/>
            </a:pPr>
            <a:r>
              <a:rPr lang="en-US" b="1" dirty="0"/>
              <a:t>mode</a:t>
            </a:r>
            <a:r>
              <a:rPr lang="en-US" dirty="0"/>
              <a:t> − This is the directory permission to be set. Defaults to 0777.</a:t>
            </a:r>
          </a:p>
          <a:p>
            <a:pPr marL="630238" indent="-284163">
              <a:buSzPct val="80000"/>
            </a:pPr>
            <a:r>
              <a:rPr lang="en-US" b="1" dirty="0"/>
              <a:t>callback</a:t>
            </a:r>
            <a:r>
              <a:rPr lang="en-US" dirty="0"/>
              <a:t> − This is the callback function No arguments other than a possible exception are given to the completion callback.</a:t>
            </a:r>
          </a:p>
        </p:txBody>
      </p:sp>
    </p:spTree>
    <p:extLst>
      <p:ext uri="{BB962C8B-B14F-4D97-AF65-F5344CB8AC3E}">
        <p14:creationId xmlns:p14="http://schemas.microsoft.com/office/powerpoint/2010/main" val="2503315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342584"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3" name="Picture 2">
            <a:extLst>
              <a:ext uri="{FF2B5EF4-FFF2-40B4-BE49-F238E27FC236}">
                <a16:creationId xmlns:a16="http://schemas.microsoft.com/office/drawing/2014/main" id="{81878090-C6B6-4452-8B90-F34E13A3D9FE}"/>
              </a:ext>
            </a:extLst>
          </p:cNvPr>
          <p:cNvPicPr>
            <a:picLocks noChangeAspect="1"/>
          </p:cNvPicPr>
          <p:nvPr/>
        </p:nvPicPr>
        <p:blipFill>
          <a:blip r:embed="rId2"/>
          <a:stretch>
            <a:fillRect/>
          </a:stretch>
        </p:blipFill>
        <p:spPr>
          <a:xfrm>
            <a:off x="1647093" y="1790454"/>
            <a:ext cx="5572125" cy="3114675"/>
          </a:xfrm>
          <a:prstGeom prst="rect">
            <a:avLst/>
          </a:prstGeom>
          <a:ln>
            <a:solidFill>
              <a:srgbClr val="C00000"/>
            </a:solidFill>
          </a:ln>
        </p:spPr>
      </p:pic>
    </p:spTree>
    <p:extLst>
      <p:ext uri="{BB962C8B-B14F-4D97-AF65-F5344CB8AC3E}">
        <p14:creationId xmlns:p14="http://schemas.microsoft.com/office/powerpoint/2010/main" val="71736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Read a Directory</a:t>
            </a:r>
          </a:p>
          <a:p>
            <a:pPr marL="342900" indent="-342900">
              <a:buSzPct val="80000"/>
            </a:pPr>
            <a:r>
              <a:rPr lang="en-US" b="1" dirty="0"/>
              <a:t>Syntax</a:t>
            </a:r>
          </a:p>
          <a:p>
            <a:pPr marL="342900" indent="-342900">
              <a:buSzPct val="80000"/>
            </a:pPr>
            <a:r>
              <a:rPr lang="en-US" dirty="0"/>
              <a:t>Following is the syntax of the method to read a directory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fs.readdir</a:t>
            </a:r>
            <a:r>
              <a:rPr lang="en-US" altLang="en-US" dirty="0">
                <a:solidFill>
                  <a:srgbClr val="313131"/>
                </a:solidFill>
                <a:latin typeface="Menlo"/>
              </a:rPr>
              <a:t>(path,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98546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a:t>path</a:t>
            </a:r>
            <a:r>
              <a:rPr lang="en-US" dirty="0"/>
              <a:t> − This is the directory name including path.</a:t>
            </a:r>
          </a:p>
          <a:p>
            <a:pPr marL="682625" indent="-336550">
              <a:buSzPct val="80000"/>
            </a:pPr>
            <a:r>
              <a:rPr lang="en-US" b="1" dirty="0"/>
              <a:t>callback</a:t>
            </a:r>
            <a:r>
              <a:rPr lang="en-US" dirty="0"/>
              <a:t> − This is the callback function which gets two arguments (err, files) where files is an array of the names of the files in the directory excluding '.' and '..'.</a:t>
            </a:r>
          </a:p>
        </p:txBody>
      </p:sp>
    </p:spTree>
    <p:extLst>
      <p:ext uri="{BB962C8B-B14F-4D97-AF65-F5344CB8AC3E}">
        <p14:creationId xmlns:p14="http://schemas.microsoft.com/office/powerpoint/2010/main" val="4070098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342584"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7" name="Picture 6">
            <a:extLst>
              <a:ext uri="{FF2B5EF4-FFF2-40B4-BE49-F238E27FC236}">
                <a16:creationId xmlns:a16="http://schemas.microsoft.com/office/drawing/2014/main" id="{D4CF81F6-3C41-42B4-A7D7-E67A22E71D8F}"/>
              </a:ext>
            </a:extLst>
          </p:cNvPr>
          <p:cNvPicPr>
            <a:picLocks noChangeAspect="1"/>
          </p:cNvPicPr>
          <p:nvPr/>
        </p:nvPicPr>
        <p:blipFill>
          <a:blip r:embed="rId2"/>
          <a:stretch>
            <a:fillRect/>
          </a:stretch>
        </p:blipFill>
        <p:spPr>
          <a:xfrm>
            <a:off x="1907704" y="1625872"/>
            <a:ext cx="5800725" cy="4619625"/>
          </a:xfrm>
          <a:prstGeom prst="rect">
            <a:avLst/>
          </a:prstGeom>
          <a:ln>
            <a:solidFill>
              <a:srgbClr val="C00000"/>
            </a:solidFill>
          </a:ln>
        </p:spPr>
      </p:pic>
    </p:spTree>
    <p:extLst>
      <p:ext uri="{BB962C8B-B14F-4D97-AF65-F5344CB8AC3E}">
        <p14:creationId xmlns:p14="http://schemas.microsoft.com/office/powerpoint/2010/main" val="216795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81584"/>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Remove a Directory</a:t>
            </a:r>
          </a:p>
          <a:p>
            <a:pPr marL="342900" indent="-342900">
              <a:buSzPct val="80000"/>
            </a:pPr>
            <a:r>
              <a:rPr lang="en-US" b="1" dirty="0"/>
              <a:t>Syntax</a:t>
            </a:r>
          </a:p>
          <a:p>
            <a:pPr marL="342900" indent="-342900">
              <a:buSzPct val="80000"/>
            </a:pPr>
            <a:r>
              <a:rPr lang="en-US" dirty="0"/>
              <a:t>Following is the syntax of the method to remove a directory </a:t>
            </a:r>
          </a:p>
        </p:txBody>
      </p:sp>
      <p:sp>
        <p:nvSpPr>
          <p:cNvPr id="8" name="副標題 2">
            <a:extLst>
              <a:ext uri="{FF2B5EF4-FFF2-40B4-BE49-F238E27FC236}">
                <a16:creationId xmlns:a16="http://schemas.microsoft.com/office/drawing/2014/main" id="{9C0FA126-0A1B-4F63-9033-569B21106A4E}"/>
              </a:ext>
            </a:extLst>
          </p:cNvPr>
          <p:cNvSpPr txBox="1">
            <a:spLocks/>
          </p:cNvSpPr>
          <p:nvPr/>
        </p:nvSpPr>
        <p:spPr>
          <a:xfrm>
            <a:off x="766808" y="2347416"/>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fs.rmdir</a:t>
            </a:r>
            <a:r>
              <a:rPr lang="en-US" altLang="en-US" dirty="0">
                <a:solidFill>
                  <a:srgbClr val="313131"/>
                </a:solidFill>
                <a:latin typeface="Menlo"/>
              </a:rPr>
              <a:t>(path,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67B145B3-BE24-4028-A543-B33A7AC6BAD4}"/>
              </a:ext>
            </a:extLst>
          </p:cNvPr>
          <p:cNvSpPr txBox="1">
            <a:spLocks/>
          </p:cNvSpPr>
          <p:nvPr/>
        </p:nvSpPr>
        <p:spPr>
          <a:xfrm>
            <a:off x="281761" y="2783085"/>
            <a:ext cx="8424936" cy="162542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a:t>path</a:t>
            </a:r>
            <a:r>
              <a:rPr lang="en-US" dirty="0"/>
              <a:t> − This is the directory name including path.</a:t>
            </a:r>
          </a:p>
          <a:p>
            <a:pPr marL="682625" indent="-336550">
              <a:buSzPct val="80000"/>
            </a:pPr>
            <a:r>
              <a:rPr lang="en-US" b="1" dirty="0"/>
              <a:t>callback</a:t>
            </a:r>
            <a:r>
              <a:rPr lang="en-US" dirty="0"/>
              <a:t> − This is the callback function No arguments other than a possible exception are given to the completion callback.</a:t>
            </a:r>
          </a:p>
        </p:txBody>
      </p:sp>
    </p:spTree>
    <p:extLst>
      <p:ext uri="{BB962C8B-B14F-4D97-AF65-F5344CB8AC3E}">
        <p14:creationId xmlns:p14="http://schemas.microsoft.com/office/powerpoint/2010/main" val="4005830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342584"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r>
              <a:rPr lang="en-US" dirty="0"/>
              <a:t> </a:t>
            </a:r>
          </a:p>
        </p:txBody>
      </p:sp>
      <p:pic>
        <p:nvPicPr>
          <p:cNvPr id="3" name="Picture 2">
            <a:extLst>
              <a:ext uri="{FF2B5EF4-FFF2-40B4-BE49-F238E27FC236}">
                <a16:creationId xmlns:a16="http://schemas.microsoft.com/office/drawing/2014/main" id="{3419F497-BACB-4A27-9EFD-801ECCD23E00}"/>
              </a:ext>
            </a:extLst>
          </p:cNvPr>
          <p:cNvPicPr>
            <a:picLocks noChangeAspect="1"/>
          </p:cNvPicPr>
          <p:nvPr/>
        </p:nvPicPr>
        <p:blipFill>
          <a:blip r:embed="rId2"/>
          <a:stretch>
            <a:fillRect/>
          </a:stretch>
        </p:blipFill>
        <p:spPr>
          <a:xfrm>
            <a:off x="2147887" y="1862237"/>
            <a:ext cx="4848225" cy="3800475"/>
          </a:xfrm>
          <a:prstGeom prst="rect">
            <a:avLst/>
          </a:prstGeom>
          <a:ln>
            <a:solidFill>
              <a:srgbClr val="C00000"/>
            </a:solidFill>
          </a:ln>
        </p:spPr>
      </p:pic>
    </p:spTree>
    <p:extLst>
      <p:ext uri="{BB962C8B-B14F-4D97-AF65-F5344CB8AC3E}">
        <p14:creationId xmlns:p14="http://schemas.microsoft.com/office/powerpoint/2010/main" val="3564520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6"/>
            <a:ext cx="8424936" cy="191923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Synchronous vs Asynchronous</a:t>
            </a:r>
          </a:p>
          <a:p>
            <a:pPr marL="342900" indent="-342900">
              <a:buSzPct val="80000"/>
            </a:pPr>
            <a:r>
              <a:rPr lang="en-US" dirty="0"/>
              <a:t>Every method in the fs module has synchronous as well as asynchronous forms. Asynchronous methods take the last parameter as the completion function callback and the first parameter of the callback function as error. </a:t>
            </a:r>
          </a:p>
          <a:p>
            <a:pPr marL="342900" indent="-342900">
              <a:buSzPct val="80000"/>
            </a:pPr>
            <a:r>
              <a:rPr lang="en-US" dirty="0"/>
              <a:t>It is better to use an asynchronous method instead of a synchronous method, as the former never blocks a program during its execution, whereas the second one does.</a:t>
            </a:r>
          </a:p>
        </p:txBody>
      </p:sp>
      <p:pic>
        <p:nvPicPr>
          <p:cNvPr id="10" name="Picture 9">
            <a:extLst>
              <a:ext uri="{FF2B5EF4-FFF2-40B4-BE49-F238E27FC236}">
                <a16:creationId xmlns:a16="http://schemas.microsoft.com/office/drawing/2014/main" id="{9B8D8935-8069-4C28-AB49-4333A186BBB5}"/>
              </a:ext>
            </a:extLst>
          </p:cNvPr>
          <p:cNvPicPr>
            <a:picLocks noChangeAspect="1"/>
          </p:cNvPicPr>
          <p:nvPr/>
        </p:nvPicPr>
        <p:blipFill>
          <a:blip r:embed="rId2"/>
          <a:stretch>
            <a:fillRect/>
          </a:stretch>
        </p:blipFill>
        <p:spPr>
          <a:xfrm>
            <a:off x="2771800" y="2573423"/>
            <a:ext cx="4529827" cy="4012555"/>
          </a:xfrm>
          <a:prstGeom prst="rect">
            <a:avLst/>
          </a:prstGeom>
          <a:ln>
            <a:solidFill>
              <a:srgbClr val="C00000"/>
            </a:solidFill>
          </a:ln>
        </p:spPr>
      </p:pic>
    </p:spTree>
    <p:extLst>
      <p:ext uri="{BB962C8B-B14F-4D97-AF65-F5344CB8AC3E}">
        <p14:creationId xmlns:p14="http://schemas.microsoft.com/office/powerpoint/2010/main" val="143475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7"/>
            <a:ext cx="8424936" cy="36004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endParaRPr lang="en-US" dirty="0"/>
          </a:p>
        </p:txBody>
      </p:sp>
      <p:pic>
        <p:nvPicPr>
          <p:cNvPr id="10" name="Picture 9">
            <a:extLst>
              <a:ext uri="{FF2B5EF4-FFF2-40B4-BE49-F238E27FC236}">
                <a16:creationId xmlns:a16="http://schemas.microsoft.com/office/drawing/2014/main" id="{9B8D8935-8069-4C28-AB49-4333A186BBB5}"/>
              </a:ext>
            </a:extLst>
          </p:cNvPr>
          <p:cNvPicPr>
            <a:picLocks noChangeAspect="1"/>
          </p:cNvPicPr>
          <p:nvPr/>
        </p:nvPicPr>
        <p:blipFill>
          <a:blip r:embed="rId2"/>
          <a:stretch>
            <a:fillRect/>
          </a:stretch>
        </p:blipFill>
        <p:spPr>
          <a:xfrm>
            <a:off x="2209418" y="1666865"/>
            <a:ext cx="5078348" cy="4498439"/>
          </a:xfrm>
          <a:prstGeom prst="rect">
            <a:avLst/>
          </a:prstGeom>
          <a:ln>
            <a:solidFill>
              <a:srgbClr val="C00000"/>
            </a:solidFill>
          </a:ln>
        </p:spPr>
      </p:pic>
    </p:spTree>
    <p:extLst>
      <p:ext uri="{BB962C8B-B14F-4D97-AF65-F5344CB8AC3E}">
        <p14:creationId xmlns:p14="http://schemas.microsoft.com/office/powerpoint/2010/main" val="182455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7"/>
            <a:ext cx="8424936" cy="2017690"/>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File</a:t>
            </a:r>
          </a:p>
          <a:p>
            <a:pPr marL="342900" indent="-342900">
              <a:buSzPct val="80000"/>
            </a:pPr>
            <a:r>
              <a:rPr lang="en-US" dirty="0"/>
              <a:t>The following sections in this chapter provide a set of good examples on major File I/O methods.</a:t>
            </a:r>
          </a:p>
          <a:p>
            <a:pPr marL="342900" indent="-342900">
              <a:buSzPct val="80000"/>
            </a:pPr>
            <a:r>
              <a:rPr lang="en-US" b="1" dirty="0"/>
              <a:t>Open a File</a:t>
            </a:r>
          </a:p>
          <a:p>
            <a:pPr marL="342900" indent="-342900">
              <a:buSzPct val="80000"/>
            </a:pPr>
            <a:r>
              <a:rPr lang="en-US" b="1" dirty="0"/>
              <a:t>Syntax</a:t>
            </a:r>
          </a:p>
          <a:p>
            <a:pPr marL="342900" indent="-342900">
              <a:buSzPct val="80000"/>
            </a:pPr>
            <a:r>
              <a:rPr lang="en-US" dirty="0"/>
              <a:t>Following is the syntax of the method to open a file in asynchronous mode </a:t>
            </a:r>
          </a:p>
          <a:p>
            <a:pPr marL="342900" indent="-342900">
              <a:buSzPct val="80000"/>
            </a:pPr>
            <a:endParaRPr lang="en-US" dirty="0"/>
          </a:p>
        </p:txBody>
      </p:sp>
      <p:sp>
        <p:nvSpPr>
          <p:cNvPr id="8" name="副標題 2">
            <a:extLst>
              <a:ext uri="{FF2B5EF4-FFF2-40B4-BE49-F238E27FC236}">
                <a16:creationId xmlns:a16="http://schemas.microsoft.com/office/drawing/2014/main" id="{7B5BD063-1A5E-44B0-8B69-1E1552A04683}"/>
              </a:ext>
            </a:extLst>
          </p:cNvPr>
          <p:cNvSpPr txBox="1">
            <a:spLocks/>
          </p:cNvSpPr>
          <p:nvPr/>
        </p:nvSpPr>
        <p:spPr>
          <a:xfrm>
            <a:off x="899592" y="3315441"/>
            <a:ext cx="6984776"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fs.open</a:t>
            </a:r>
            <a:r>
              <a:rPr lang="en-US" altLang="en-US" dirty="0">
                <a:solidFill>
                  <a:srgbClr val="313131"/>
                </a:solidFill>
                <a:latin typeface="Menlo"/>
              </a:rPr>
              <a:t>(path, flags[, mode], callback)</a:t>
            </a:r>
            <a:r>
              <a:rPr lang="en-US" altLang="en-US" sz="800" dirty="0"/>
              <a:t> </a:t>
            </a:r>
            <a:endParaRPr lang="en-US" altLang="en-US" sz="4400" dirty="0">
              <a:latin typeface="Arial" panose="020B0604020202020204" pitchFamily="34" charset="0"/>
            </a:endParaRPr>
          </a:p>
          <a:p>
            <a:pPr marL="342900" indent="-342900">
              <a:buSzPct val="80000"/>
            </a:pPr>
            <a:endParaRPr lang="en-US" dirty="0"/>
          </a:p>
        </p:txBody>
      </p:sp>
      <p:sp>
        <p:nvSpPr>
          <p:cNvPr id="11" name="副標題 2">
            <a:extLst>
              <a:ext uri="{FF2B5EF4-FFF2-40B4-BE49-F238E27FC236}">
                <a16:creationId xmlns:a16="http://schemas.microsoft.com/office/drawing/2014/main" id="{B872680A-C4F8-4638-BDD9-A9D51A9E6EEF}"/>
              </a:ext>
            </a:extLst>
          </p:cNvPr>
          <p:cNvSpPr txBox="1">
            <a:spLocks/>
          </p:cNvSpPr>
          <p:nvPr/>
        </p:nvSpPr>
        <p:spPr>
          <a:xfrm>
            <a:off x="261864" y="3775818"/>
            <a:ext cx="8424936" cy="2580532"/>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82625" indent="-336550">
              <a:buSzPct val="80000"/>
            </a:pPr>
            <a:r>
              <a:rPr lang="en-US" b="1" dirty="0"/>
              <a:t>path</a:t>
            </a:r>
            <a:r>
              <a:rPr lang="en-US" dirty="0"/>
              <a:t> − This is the string having file name including path.</a:t>
            </a:r>
          </a:p>
          <a:p>
            <a:pPr marL="682625" indent="-336550">
              <a:buSzPct val="80000"/>
            </a:pPr>
            <a:r>
              <a:rPr lang="en-US" b="1" dirty="0"/>
              <a:t>flags</a:t>
            </a:r>
            <a:r>
              <a:rPr lang="en-US" dirty="0"/>
              <a:t> − Flags indicate the behavior of the file to be opened. All possible values have been mentioned below.</a:t>
            </a:r>
          </a:p>
          <a:p>
            <a:pPr marL="682625" indent="-336550">
              <a:buSzPct val="80000"/>
            </a:pPr>
            <a:r>
              <a:rPr lang="en-US" b="1" dirty="0"/>
              <a:t>mode</a:t>
            </a:r>
            <a:r>
              <a:rPr lang="en-US" dirty="0"/>
              <a:t> − It sets the file mode (permission and sticky bits), but only if the file was created. It defaults to 0666, readable and writeable.</a:t>
            </a:r>
          </a:p>
          <a:p>
            <a:pPr marL="682625" indent="-336550">
              <a:buSzPct val="80000"/>
            </a:pPr>
            <a:r>
              <a:rPr lang="en-US" b="1" dirty="0"/>
              <a:t>callback</a:t>
            </a:r>
            <a:r>
              <a:rPr lang="en-US" dirty="0"/>
              <a:t> − This is the callback function which gets two arguments (err, </a:t>
            </a:r>
            <a:r>
              <a:rPr lang="en-US" dirty="0" err="1"/>
              <a:t>fd</a:t>
            </a:r>
            <a:r>
              <a:rPr lang="en-US" dirty="0"/>
              <a:t>). </a:t>
            </a:r>
          </a:p>
          <a:p>
            <a:pPr marL="342900" indent="-342900">
              <a:buSzPct val="80000"/>
            </a:pPr>
            <a:endParaRPr lang="en-US" dirty="0"/>
          </a:p>
        </p:txBody>
      </p:sp>
    </p:spTree>
    <p:extLst>
      <p:ext uri="{BB962C8B-B14F-4D97-AF65-F5344CB8AC3E}">
        <p14:creationId xmlns:p14="http://schemas.microsoft.com/office/powerpoint/2010/main" val="140633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7"/>
            <a:ext cx="8424936" cy="649537"/>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Flags (1)</a:t>
            </a:r>
          </a:p>
          <a:p>
            <a:pPr marL="342900" indent="-342900">
              <a:buSzPct val="80000"/>
            </a:pPr>
            <a:r>
              <a:rPr lang="en-US" dirty="0"/>
              <a:t>Flags for read/write operations are</a:t>
            </a:r>
          </a:p>
          <a:p>
            <a:pPr marL="342900" indent="-342900">
              <a:buSzPct val="80000"/>
            </a:pPr>
            <a:endParaRPr lang="en-US" dirty="0"/>
          </a:p>
        </p:txBody>
      </p:sp>
      <p:graphicFrame>
        <p:nvGraphicFramePr>
          <p:cNvPr id="3" name="Table 2">
            <a:extLst>
              <a:ext uri="{FF2B5EF4-FFF2-40B4-BE49-F238E27FC236}">
                <a16:creationId xmlns:a16="http://schemas.microsoft.com/office/drawing/2014/main" id="{D7E1C730-EEB0-4D49-B08B-677E57B9CB01}"/>
              </a:ext>
            </a:extLst>
          </p:cNvPr>
          <p:cNvGraphicFramePr>
            <a:graphicFrameLocks noGrp="1"/>
          </p:cNvGraphicFramePr>
          <p:nvPr>
            <p:extLst>
              <p:ext uri="{D42A27DB-BD31-4B8C-83A1-F6EECF244321}">
                <p14:modId xmlns:p14="http://schemas.microsoft.com/office/powerpoint/2010/main" val="473689305"/>
              </p:ext>
            </p:extLst>
          </p:nvPr>
        </p:nvGraphicFramePr>
        <p:xfrm>
          <a:off x="261864" y="1915367"/>
          <a:ext cx="8424936" cy="4480560"/>
        </p:xfrm>
        <a:graphic>
          <a:graphicData uri="http://schemas.openxmlformats.org/drawingml/2006/table">
            <a:tbl>
              <a:tblPr firstRow="1" bandRow="1">
                <a:tableStyleId>{5C22544A-7EE6-4342-B048-85BDC9FD1C3A}</a:tableStyleId>
              </a:tblPr>
              <a:tblGrid>
                <a:gridCol w="576871">
                  <a:extLst>
                    <a:ext uri="{9D8B030D-6E8A-4147-A177-3AD203B41FA5}">
                      <a16:colId xmlns:a16="http://schemas.microsoft.com/office/drawing/2014/main" val="1160090830"/>
                    </a:ext>
                  </a:extLst>
                </a:gridCol>
                <a:gridCol w="7848065">
                  <a:extLst>
                    <a:ext uri="{9D8B030D-6E8A-4147-A177-3AD203B41FA5}">
                      <a16:colId xmlns:a16="http://schemas.microsoft.com/office/drawing/2014/main" val="1722338925"/>
                    </a:ext>
                  </a:extLst>
                </a:gridCol>
              </a:tblGrid>
              <a:tr h="370840">
                <a:tc>
                  <a:txBody>
                    <a:bodyPr/>
                    <a:lstStyle/>
                    <a:p>
                      <a:pPr algn="ctr" fontAlgn="t"/>
                      <a:r>
                        <a:rPr lang="en-US" sz="1600" dirty="0">
                          <a:effectLst/>
                        </a:rPr>
                        <a:t>No</a:t>
                      </a:r>
                    </a:p>
                  </a:txBody>
                  <a:tcPr marL="76200" marR="76200" marT="76200" marB="76200"/>
                </a:tc>
                <a:tc>
                  <a:txBody>
                    <a:bodyPr/>
                    <a:lstStyle/>
                    <a:p>
                      <a:pPr algn="ctr" fontAlgn="t"/>
                      <a:r>
                        <a:rPr lang="en-US" sz="1600">
                          <a:effectLst/>
                        </a:rPr>
                        <a:t>Flag &amp; Description</a:t>
                      </a:r>
                    </a:p>
                  </a:txBody>
                  <a:tcPr marL="76200" marR="76200" marT="76200" marB="76200"/>
                </a:tc>
                <a:extLst>
                  <a:ext uri="{0D108BD9-81ED-4DB2-BD59-A6C34878D82A}">
                    <a16:rowId xmlns:a16="http://schemas.microsoft.com/office/drawing/2014/main" val="3049967114"/>
                  </a:ext>
                </a:extLst>
              </a:tr>
              <a:tr h="370840">
                <a:tc>
                  <a:txBody>
                    <a:bodyPr/>
                    <a:lstStyle/>
                    <a:p>
                      <a:pPr algn="ctr" fontAlgn="t"/>
                      <a:r>
                        <a:rPr lang="en-US" sz="1600">
                          <a:effectLst/>
                        </a:rPr>
                        <a:t>1</a:t>
                      </a:r>
                    </a:p>
                  </a:txBody>
                  <a:tcPr marL="76200" marR="76200" marT="76200" marB="76200"/>
                </a:tc>
                <a:tc>
                  <a:txBody>
                    <a:bodyPr/>
                    <a:lstStyle/>
                    <a:p>
                      <a:pPr algn="just" fontAlgn="t"/>
                      <a:r>
                        <a:rPr lang="en-US" sz="1600" b="1">
                          <a:solidFill>
                            <a:srgbClr val="000000"/>
                          </a:solidFill>
                          <a:effectLst/>
                        </a:rPr>
                        <a:t>r</a:t>
                      </a:r>
                      <a:endParaRPr lang="en-US" sz="1600">
                        <a:solidFill>
                          <a:srgbClr val="000000"/>
                        </a:solidFill>
                        <a:effectLst/>
                      </a:endParaRPr>
                    </a:p>
                    <a:p>
                      <a:pPr algn="just" fontAlgn="t"/>
                      <a:r>
                        <a:rPr lang="en-US" sz="1600">
                          <a:solidFill>
                            <a:srgbClr val="000000"/>
                          </a:solidFill>
                          <a:effectLst/>
                        </a:rPr>
                        <a:t>Open file for reading. An exception occurs if the file does not exist.</a:t>
                      </a:r>
                    </a:p>
                  </a:txBody>
                  <a:tcPr marL="76200" marR="76200" marT="76200" marB="76200"/>
                </a:tc>
                <a:extLst>
                  <a:ext uri="{0D108BD9-81ED-4DB2-BD59-A6C34878D82A}">
                    <a16:rowId xmlns:a16="http://schemas.microsoft.com/office/drawing/2014/main" val="3241713777"/>
                  </a:ext>
                </a:extLst>
              </a:tr>
              <a:tr h="370840">
                <a:tc>
                  <a:txBody>
                    <a:bodyPr/>
                    <a:lstStyle/>
                    <a:p>
                      <a:pPr algn="ctr" fontAlgn="t"/>
                      <a:r>
                        <a:rPr lang="en-US" sz="1600">
                          <a:effectLst/>
                        </a:rPr>
                        <a:t>2</a:t>
                      </a:r>
                    </a:p>
                  </a:txBody>
                  <a:tcPr marL="76200" marR="76200" marT="76200" marB="76200"/>
                </a:tc>
                <a:tc>
                  <a:txBody>
                    <a:bodyPr/>
                    <a:lstStyle/>
                    <a:p>
                      <a:pPr algn="just" fontAlgn="t"/>
                      <a:r>
                        <a:rPr lang="en-US" sz="1600" b="1">
                          <a:solidFill>
                            <a:srgbClr val="000000"/>
                          </a:solidFill>
                          <a:effectLst/>
                        </a:rPr>
                        <a:t>r+</a:t>
                      </a:r>
                      <a:endParaRPr lang="en-US" sz="1600">
                        <a:solidFill>
                          <a:srgbClr val="000000"/>
                        </a:solidFill>
                        <a:effectLst/>
                      </a:endParaRPr>
                    </a:p>
                    <a:p>
                      <a:pPr algn="just" fontAlgn="t"/>
                      <a:r>
                        <a:rPr lang="en-US" sz="1600">
                          <a:solidFill>
                            <a:srgbClr val="000000"/>
                          </a:solidFill>
                          <a:effectLst/>
                        </a:rPr>
                        <a:t>Open file for reading and writing. An exception occurs if the file does not exist.</a:t>
                      </a:r>
                    </a:p>
                  </a:txBody>
                  <a:tcPr marL="76200" marR="76200" marT="76200" marB="76200"/>
                </a:tc>
                <a:extLst>
                  <a:ext uri="{0D108BD9-81ED-4DB2-BD59-A6C34878D82A}">
                    <a16:rowId xmlns:a16="http://schemas.microsoft.com/office/drawing/2014/main" val="1375021237"/>
                  </a:ext>
                </a:extLst>
              </a:tr>
              <a:tr h="370840">
                <a:tc>
                  <a:txBody>
                    <a:bodyPr/>
                    <a:lstStyle/>
                    <a:p>
                      <a:pPr algn="ctr" fontAlgn="t"/>
                      <a:r>
                        <a:rPr lang="en-US" sz="1600">
                          <a:effectLst/>
                        </a:rPr>
                        <a:t>3</a:t>
                      </a:r>
                    </a:p>
                  </a:txBody>
                  <a:tcPr marL="76200" marR="76200" marT="76200" marB="76200"/>
                </a:tc>
                <a:tc>
                  <a:txBody>
                    <a:bodyPr/>
                    <a:lstStyle/>
                    <a:p>
                      <a:pPr algn="just" fontAlgn="t"/>
                      <a:r>
                        <a:rPr lang="en-US" sz="1600" b="1">
                          <a:solidFill>
                            <a:srgbClr val="000000"/>
                          </a:solidFill>
                          <a:effectLst/>
                        </a:rPr>
                        <a:t>rs</a:t>
                      </a:r>
                      <a:endParaRPr lang="en-US" sz="1600">
                        <a:solidFill>
                          <a:srgbClr val="000000"/>
                        </a:solidFill>
                        <a:effectLst/>
                      </a:endParaRPr>
                    </a:p>
                    <a:p>
                      <a:pPr algn="just" fontAlgn="t"/>
                      <a:r>
                        <a:rPr lang="en-US" sz="1600">
                          <a:solidFill>
                            <a:srgbClr val="000000"/>
                          </a:solidFill>
                          <a:effectLst/>
                        </a:rPr>
                        <a:t>Open file for reading in synchronous mode.</a:t>
                      </a:r>
                    </a:p>
                  </a:txBody>
                  <a:tcPr marL="76200" marR="76200" marT="76200" marB="76200"/>
                </a:tc>
                <a:extLst>
                  <a:ext uri="{0D108BD9-81ED-4DB2-BD59-A6C34878D82A}">
                    <a16:rowId xmlns:a16="http://schemas.microsoft.com/office/drawing/2014/main" val="2097919622"/>
                  </a:ext>
                </a:extLst>
              </a:tr>
              <a:tr h="370840">
                <a:tc>
                  <a:txBody>
                    <a:bodyPr/>
                    <a:lstStyle/>
                    <a:p>
                      <a:pPr algn="ctr" fontAlgn="t"/>
                      <a:r>
                        <a:rPr lang="en-US" sz="1600">
                          <a:effectLst/>
                        </a:rPr>
                        <a:t>4</a:t>
                      </a:r>
                    </a:p>
                  </a:txBody>
                  <a:tcPr marL="76200" marR="76200" marT="76200" marB="76200"/>
                </a:tc>
                <a:tc>
                  <a:txBody>
                    <a:bodyPr/>
                    <a:lstStyle/>
                    <a:p>
                      <a:pPr algn="just" fontAlgn="t"/>
                      <a:r>
                        <a:rPr lang="en-US" sz="1600" b="1">
                          <a:solidFill>
                            <a:srgbClr val="000000"/>
                          </a:solidFill>
                          <a:effectLst/>
                        </a:rPr>
                        <a:t>rs+</a:t>
                      </a:r>
                      <a:endParaRPr lang="en-US" sz="1600">
                        <a:solidFill>
                          <a:srgbClr val="000000"/>
                        </a:solidFill>
                        <a:effectLst/>
                      </a:endParaRPr>
                    </a:p>
                    <a:p>
                      <a:pPr algn="just" fontAlgn="t"/>
                      <a:r>
                        <a:rPr lang="en-US" sz="1600">
                          <a:solidFill>
                            <a:srgbClr val="000000"/>
                          </a:solidFill>
                          <a:effectLst/>
                        </a:rPr>
                        <a:t>Open file for reading and writing, asking the OS to open it synchronously. See notes for 'rs' about using this with caution.</a:t>
                      </a:r>
                    </a:p>
                  </a:txBody>
                  <a:tcPr marL="76200" marR="76200" marT="76200" marB="76200"/>
                </a:tc>
                <a:extLst>
                  <a:ext uri="{0D108BD9-81ED-4DB2-BD59-A6C34878D82A}">
                    <a16:rowId xmlns:a16="http://schemas.microsoft.com/office/drawing/2014/main" val="1662342270"/>
                  </a:ext>
                </a:extLst>
              </a:tr>
              <a:tr h="370840">
                <a:tc>
                  <a:txBody>
                    <a:bodyPr/>
                    <a:lstStyle/>
                    <a:p>
                      <a:pPr algn="ctr" fontAlgn="t"/>
                      <a:r>
                        <a:rPr lang="en-US" sz="1600" dirty="0">
                          <a:effectLst/>
                        </a:rPr>
                        <a:t>5</a:t>
                      </a:r>
                    </a:p>
                  </a:txBody>
                  <a:tcPr marL="76200" marR="76200" marT="76200" marB="76200"/>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Open file for writing. The file is created (if it does not exist) or truncated (if it exists).</a:t>
                      </a:r>
                    </a:p>
                  </a:txBody>
                  <a:tcPr marL="76200" marR="76200" marT="76200" marB="76200"/>
                </a:tc>
                <a:extLst>
                  <a:ext uri="{0D108BD9-81ED-4DB2-BD59-A6C34878D82A}">
                    <a16:rowId xmlns:a16="http://schemas.microsoft.com/office/drawing/2014/main" val="708237186"/>
                  </a:ext>
                </a:extLst>
              </a:tr>
              <a:tr h="370840">
                <a:tc>
                  <a:txBody>
                    <a:bodyPr/>
                    <a:lstStyle/>
                    <a:p>
                      <a:pPr algn="ctr" fontAlgn="t"/>
                      <a:r>
                        <a:rPr lang="en-US" sz="1600" dirty="0">
                          <a:effectLst/>
                        </a:rPr>
                        <a:t>6</a:t>
                      </a:r>
                    </a:p>
                  </a:txBody>
                  <a:tcPr marL="76200" marR="76200" marT="76200" marB="76200"/>
                </a:tc>
                <a:tc>
                  <a:txBody>
                    <a:bodyPr/>
                    <a:lstStyle/>
                    <a:p>
                      <a:pPr algn="just" fontAlgn="t"/>
                      <a:r>
                        <a:rPr lang="en-US" sz="1600" b="1" dirty="0" err="1">
                          <a:solidFill>
                            <a:srgbClr val="000000"/>
                          </a:solidFill>
                          <a:effectLst/>
                        </a:rPr>
                        <a:t>wx</a:t>
                      </a:r>
                      <a:endParaRPr lang="en-US" sz="1600" dirty="0">
                        <a:solidFill>
                          <a:srgbClr val="000000"/>
                        </a:solidFill>
                        <a:effectLst/>
                      </a:endParaRPr>
                    </a:p>
                    <a:p>
                      <a:pPr algn="just" fontAlgn="t"/>
                      <a:r>
                        <a:rPr lang="en-US" sz="1600" dirty="0">
                          <a:solidFill>
                            <a:srgbClr val="000000"/>
                          </a:solidFill>
                          <a:effectLst/>
                        </a:rPr>
                        <a:t>Like 'w' but fails if the path exists.</a:t>
                      </a:r>
                    </a:p>
                  </a:txBody>
                  <a:tcPr marL="76200" marR="76200" marT="76200" marB="76200"/>
                </a:tc>
                <a:extLst>
                  <a:ext uri="{0D108BD9-81ED-4DB2-BD59-A6C34878D82A}">
                    <a16:rowId xmlns:a16="http://schemas.microsoft.com/office/drawing/2014/main" val="3293625787"/>
                  </a:ext>
                </a:extLst>
              </a:tr>
            </a:tbl>
          </a:graphicData>
        </a:graphic>
      </p:graphicFrame>
    </p:spTree>
    <p:extLst>
      <p:ext uri="{BB962C8B-B14F-4D97-AF65-F5344CB8AC3E}">
        <p14:creationId xmlns:p14="http://schemas.microsoft.com/office/powerpoint/2010/main" val="130634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40554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Flags (2)</a:t>
            </a:r>
          </a:p>
        </p:txBody>
      </p:sp>
      <p:graphicFrame>
        <p:nvGraphicFramePr>
          <p:cNvPr id="3" name="Table 2">
            <a:extLst>
              <a:ext uri="{FF2B5EF4-FFF2-40B4-BE49-F238E27FC236}">
                <a16:creationId xmlns:a16="http://schemas.microsoft.com/office/drawing/2014/main" id="{D7E1C730-EEB0-4D49-B08B-677E57B9CB01}"/>
              </a:ext>
            </a:extLst>
          </p:cNvPr>
          <p:cNvGraphicFramePr>
            <a:graphicFrameLocks noGrp="1"/>
          </p:cNvGraphicFramePr>
          <p:nvPr>
            <p:extLst>
              <p:ext uri="{D42A27DB-BD31-4B8C-83A1-F6EECF244321}">
                <p14:modId xmlns:p14="http://schemas.microsoft.com/office/powerpoint/2010/main" val="2963385660"/>
              </p:ext>
            </p:extLst>
          </p:nvPr>
        </p:nvGraphicFramePr>
        <p:xfrm>
          <a:off x="261864" y="1720289"/>
          <a:ext cx="8424936" cy="4480560"/>
        </p:xfrm>
        <a:graphic>
          <a:graphicData uri="http://schemas.openxmlformats.org/drawingml/2006/table">
            <a:tbl>
              <a:tblPr firstRow="1" bandRow="1">
                <a:tableStyleId>{5C22544A-7EE6-4342-B048-85BDC9FD1C3A}</a:tableStyleId>
              </a:tblPr>
              <a:tblGrid>
                <a:gridCol w="576871">
                  <a:extLst>
                    <a:ext uri="{9D8B030D-6E8A-4147-A177-3AD203B41FA5}">
                      <a16:colId xmlns:a16="http://schemas.microsoft.com/office/drawing/2014/main" val="1160090830"/>
                    </a:ext>
                  </a:extLst>
                </a:gridCol>
                <a:gridCol w="7848065">
                  <a:extLst>
                    <a:ext uri="{9D8B030D-6E8A-4147-A177-3AD203B41FA5}">
                      <a16:colId xmlns:a16="http://schemas.microsoft.com/office/drawing/2014/main" val="1722338925"/>
                    </a:ext>
                  </a:extLst>
                </a:gridCol>
              </a:tblGrid>
              <a:tr h="370840">
                <a:tc>
                  <a:txBody>
                    <a:bodyPr/>
                    <a:lstStyle/>
                    <a:p>
                      <a:pPr algn="ctr" fontAlgn="t"/>
                      <a:r>
                        <a:rPr lang="en-US" sz="1600" dirty="0">
                          <a:effectLst/>
                        </a:rPr>
                        <a:t>No</a:t>
                      </a:r>
                    </a:p>
                  </a:txBody>
                  <a:tcPr marL="76200" marR="76200" marT="76200" marB="76200"/>
                </a:tc>
                <a:tc>
                  <a:txBody>
                    <a:bodyPr/>
                    <a:lstStyle/>
                    <a:p>
                      <a:pPr algn="ctr" fontAlgn="t"/>
                      <a:r>
                        <a:rPr lang="en-US" sz="1600" dirty="0">
                          <a:effectLst/>
                        </a:rPr>
                        <a:t>Flag &amp; Description</a:t>
                      </a:r>
                    </a:p>
                  </a:txBody>
                  <a:tcPr marL="76200" marR="76200" marT="76200" marB="76200"/>
                </a:tc>
                <a:extLst>
                  <a:ext uri="{0D108BD9-81ED-4DB2-BD59-A6C34878D82A}">
                    <a16:rowId xmlns:a16="http://schemas.microsoft.com/office/drawing/2014/main" val="3049967114"/>
                  </a:ext>
                </a:extLst>
              </a:tr>
              <a:tr h="370840">
                <a:tc>
                  <a:txBody>
                    <a:bodyPr/>
                    <a:lstStyle/>
                    <a:p>
                      <a:pPr algn="ctr" fontAlgn="t"/>
                      <a:r>
                        <a:rPr lang="en-US" sz="1600" dirty="0">
                          <a:effectLst/>
                        </a:rPr>
                        <a:t>7</a:t>
                      </a:r>
                    </a:p>
                  </a:txBody>
                  <a:tcPr marL="76200" marR="76200" marT="76200" marB="76200"/>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Open file for reading and writing. The file is created (if it does not exist) or truncated (if it exists).</a:t>
                      </a:r>
                    </a:p>
                  </a:txBody>
                  <a:tcPr marL="76200" marR="76200" marT="76200" marB="76200"/>
                </a:tc>
                <a:extLst>
                  <a:ext uri="{0D108BD9-81ED-4DB2-BD59-A6C34878D82A}">
                    <a16:rowId xmlns:a16="http://schemas.microsoft.com/office/drawing/2014/main" val="1944457510"/>
                  </a:ext>
                </a:extLst>
              </a:tr>
              <a:tr h="370840">
                <a:tc>
                  <a:txBody>
                    <a:bodyPr/>
                    <a:lstStyle/>
                    <a:p>
                      <a:pPr algn="ctr" fontAlgn="t"/>
                      <a:r>
                        <a:rPr lang="en-US" sz="1600">
                          <a:effectLst/>
                        </a:rPr>
                        <a:t>8</a:t>
                      </a:r>
                    </a:p>
                  </a:txBody>
                  <a:tcPr marL="76200" marR="76200" marT="76200" marB="76200"/>
                </a:tc>
                <a:tc>
                  <a:txBody>
                    <a:bodyPr/>
                    <a:lstStyle/>
                    <a:p>
                      <a:pPr algn="just" fontAlgn="t"/>
                      <a:r>
                        <a:rPr lang="en-US" sz="1600" b="1">
                          <a:solidFill>
                            <a:srgbClr val="000000"/>
                          </a:solidFill>
                          <a:effectLst/>
                        </a:rPr>
                        <a:t>wx+</a:t>
                      </a:r>
                      <a:endParaRPr lang="en-US" sz="1600">
                        <a:solidFill>
                          <a:srgbClr val="000000"/>
                        </a:solidFill>
                        <a:effectLst/>
                      </a:endParaRPr>
                    </a:p>
                    <a:p>
                      <a:pPr algn="just" fontAlgn="t"/>
                      <a:r>
                        <a:rPr lang="en-US" sz="1600">
                          <a:solidFill>
                            <a:srgbClr val="000000"/>
                          </a:solidFill>
                          <a:effectLst/>
                        </a:rPr>
                        <a:t>Like 'w+' but fails if path exists.</a:t>
                      </a:r>
                    </a:p>
                  </a:txBody>
                  <a:tcPr marL="76200" marR="76200" marT="76200" marB="76200"/>
                </a:tc>
                <a:extLst>
                  <a:ext uri="{0D108BD9-81ED-4DB2-BD59-A6C34878D82A}">
                    <a16:rowId xmlns:a16="http://schemas.microsoft.com/office/drawing/2014/main" val="3539106611"/>
                  </a:ext>
                </a:extLst>
              </a:tr>
              <a:tr h="370840">
                <a:tc>
                  <a:txBody>
                    <a:bodyPr/>
                    <a:lstStyle/>
                    <a:p>
                      <a:pPr algn="ctr" fontAlgn="t"/>
                      <a:r>
                        <a:rPr lang="en-US" sz="1600">
                          <a:effectLst/>
                        </a:rPr>
                        <a:t>9</a:t>
                      </a:r>
                    </a:p>
                  </a:txBody>
                  <a:tcPr marL="76200" marR="76200" marT="76200" marB="76200"/>
                </a:tc>
                <a:tc>
                  <a:txBody>
                    <a:bodyPr/>
                    <a:lstStyle/>
                    <a:p>
                      <a:pPr algn="just" fontAlgn="t"/>
                      <a:r>
                        <a:rPr lang="en-US" sz="1600" b="1">
                          <a:solidFill>
                            <a:srgbClr val="000000"/>
                          </a:solidFill>
                          <a:effectLst/>
                        </a:rPr>
                        <a:t>a</a:t>
                      </a:r>
                      <a:endParaRPr lang="en-US" sz="1600">
                        <a:solidFill>
                          <a:srgbClr val="000000"/>
                        </a:solidFill>
                        <a:effectLst/>
                      </a:endParaRPr>
                    </a:p>
                    <a:p>
                      <a:pPr algn="just" fontAlgn="t"/>
                      <a:r>
                        <a:rPr lang="en-US" sz="1600">
                          <a:solidFill>
                            <a:srgbClr val="000000"/>
                          </a:solidFill>
                          <a:effectLst/>
                        </a:rPr>
                        <a:t>Open file for appending. The file is created if it does not exist.</a:t>
                      </a:r>
                    </a:p>
                  </a:txBody>
                  <a:tcPr marL="76200" marR="76200" marT="76200" marB="76200"/>
                </a:tc>
                <a:extLst>
                  <a:ext uri="{0D108BD9-81ED-4DB2-BD59-A6C34878D82A}">
                    <a16:rowId xmlns:a16="http://schemas.microsoft.com/office/drawing/2014/main" val="2574139106"/>
                  </a:ext>
                </a:extLst>
              </a:tr>
              <a:tr h="370840">
                <a:tc>
                  <a:txBody>
                    <a:bodyPr/>
                    <a:lstStyle/>
                    <a:p>
                      <a:pPr algn="ctr" fontAlgn="t"/>
                      <a:r>
                        <a:rPr lang="en-US" sz="1600">
                          <a:effectLst/>
                        </a:rPr>
                        <a:t>10</a:t>
                      </a:r>
                    </a:p>
                  </a:txBody>
                  <a:tcPr marL="76200" marR="76200" marT="76200" marB="76200"/>
                </a:tc>
                <a:tc>
                  <a:txBody>
                    <a:bodyPr/>
                    <a:lstStyle/>
                    <a:p>
                      <a:pPr algn="just" fontAlgn="t"/>
                      <a:r>
                        <a:rPr lang="en-US" sz="1600" b="1" dirty="0">
                          <a:solidFill>
                            <a:srgbClr val="000000"/>
                          </a:solidFill>
                          <a:effectLst/>
                        </a:rPr>
                        <a:t>ax</a:t>
                      </a:r>
                      <a:endParaRPr lang="en-US" sz="1600" dirty="0">
                        <a:solidFill>
                          <a:srgbClr val="000000"/>
                        </a:solidFill>
                        <a:effectLst/>
                      </a:endParaRPr>
                    </a:p>
                    <a:p>
                      <a:pPr algn="just" fontAlgn="t"/>
                      <a:r>
                        <a:rPr lang="en-US" sz="1600" dirty="0">
                          <a:solidFill>
                            <a:srgbClr val="000000"/>
                          </a:solidFill>
                          <a:effectLst/>
                        </a:rPr>
                        <a:t>Like 'a' but fails if the path exists.</a:t>
                      </a:r>
                    </a:p>
                  </a:txBody>
                  <a:tcPr marL="76200" marR="76200" marT="76200" marB="76200"/>
                </a:tc>
                <a:extLst>
                  <a:ext uri="{0D108BD9-81ED-4DB2-BD59-A6C34878D82A}">
                    <a16:rowId xmlns:a16="http://schemas.microsoft.com/office/drawing/2014/main" val="3568110892"/>
                  </a:ext>
                </a:extLst>
              </a:tr>
              <a:tr h="370840">
                <a:tc>
                  <a:txBody>
                    <a:bodyPr/>
                    <a:lstStyle/>
                    <a:p>
                      <a:pPr algn="ctr" fontAlgn="t"/>
                      <a:r>
                        <a:rPr lang="en-US" sz="1600">
                          <a:effectLst/>
                        </a:rPr>
                        <a:t>11</a:t>
                      </a:r>
                    </a:p>
                  </a:txBody>
                  <a:tcPr marL="76200" marR="76200" marT="76200" marB="76200"/>
                </a:tc>
                <a:tc>
                  <a:txBody>
                    <a:bodyPr/>
                    <a:lstStyle/>
                    <a:p>
                      <a:pPr algn="just" fontAlgn="t"/>
                      <a:r>
                        <a:rPr lang="en-US" sz="1600" b="1">
                          <a:solidFill>
                            <a:srgbClr val="000000"/>
                          </a:solidFill>
                          <a:effectLst/>
                        </a:rPr>
                        <a:t>a+</a:t>
                      </a:r>
                      <a:endParaRPr lang="en-US" sz="1600">
                        <a:solidFill>
                          <a:srgbClr val="000000"/>
                        </a:solidFill>
                        <a:effectLst/>
                      </a:endParaRPr>
                    </a:p>
                    <a:p>
                      <a:pPr algn="just" fontAlgn="t"/>
                      <a:r>
                        <a:rPr lang="en-US" sz="1600">
                          <a:solidFill>
                            <a:srgbClr val="000000"/>
                          </a:solidFill>
                          <a:effectLst/>
                        </a:rPr>
                        <a:t>Open file for reading and appending. The file is created if it does not exist.</a:t>
                      </a:r>
                    </a:p>
                  </a:txBody>
                  <a:tcPr marL="76200" marR="76200" marT="76200" marB="76200"/>
                </a:tc>
                <a:extLst>
                  <a:ext uri="{0D108BD9-81ED-4DB2-BD59-A6C34878D82A}">
                    <a16:rowId xmlns:a16="http://schemas.microsoft.com/office/drawing/2014/main" val="2353281678"/>
                  </a:ext>
                </a:extLst>
              </a:tr>
              <a:tr h="370840">
                <a:tc>
                  <a:txBody>
                    <a:bodyPr/>
                    <a:lstStyle/>
                    <a:p>
                      <a:pPr algn="ctr" fontAlgn="t"/>
                      <a:r>
                        <a:rPr lang="en-US" sz="1600">
                          <a:effectLst/>
                        </a:rPr>
                        <a:t>12</a:t>
                      </a:r>
                    </a:p>
                  </a:txBody>
                  <a:tcPr marL="76200" marR="76200" marT="76200" marB="76200"/>
                </a:tc>
                <a:tc>
                  <a:txBody>
                    <a:bodyPr/>
                    <a:lstStyle/>
                    <a:p>
                      <a:pPr algn="just" fontAlgn="t"/>
                      <a:r>
                        <a:rPr lang="en-US" sz="1600" b="1" dirty="0">
                          <a:solidFill>
                            <a:srgbClr val="000000"/>
                          </a:solidFill>
                          <a:effectLst/>
                        </a:rPr>
                        <a:t>ax+</a:t>
                      </a:r>
                      <a:endParaRPr lang="en-US" sz="1600" dirty="0">
                        <a:solidFill>
                          <a:srgbClr val="000000"/>
                        </a:solidFill>
                        <a:effectLst/>
                      </a:endParaRPr>
                    </a:p>
                    <a:p>
                      <a:pPr algn="just" fontAlgn="t"/>
                      <a:r>
                        <a:rPr lang="en-US" sz="1600" dirty="0">
                          <a:solidFill>
                            <a:srgbClr val="000000"/>
                          </a:solidFill>
                          <a:effectLst/>
                        </a:rPr>
                        <a:t>Like 'a+' but fails if the </a:t>
                      </a:r>
                      <a:r>
                        <a:rPr lang="en-US" sz="1600" dirty="0" err="1">
                          <a:solidFill>
                            <a:srgbClr val="000000"/>
                          </a:solidFill>
                          <a:effectLst/>
                        </a:rPr>
                        <a:t>the</a:t>
                      </a:r>
                      <a:r>
                        <a:rPr lang="en-US" sz="1600" dirty="0">
                          <a:solidFill>
                            <a:srgbClr val="000000"/>
                          </a:solidFill>
                          <a:effectLst/>
                        </a:rPr>
                        <a:t> path exists.</a:t>
                      </a:r>
                    </a:p>
                  </a:txBody>
                  <a:tcPr marL="76200" marR="76200" marT="76200" marB="76200"/>
                </a:tc>
                <a:extLst>
                  <a:ext uri="{0D108BD9-81ED-4DB2-BD59-A6C34878D82A}">
                    <a16:rowId xmlns:a16="http://schemas.microsoft.com/office/drawing/2014/main" val="3495158933"/>
                  </a:ext>
                </a:extLst>
              </a:tr>
            </a:tbl>
          </a:graphicData>
        </a:graphic>
      </p:graphicFrame>
    </p:spTree>
    <p:extLst>
      <p:ext uri="{BB962C8B-B14F-4D97-AF65-F5344CB8AC3E}">
        <p14:creationId xmlns:p14="http://schemas.microsoft.com/office/powerpoint/2010/main" val="394467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405548"/>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Example</a:t>
            </a:r>
          </a:p>
        </p:txBody>
      </p:sp>
      <p:pic>
        <p:nvPicPr>
          <p:cNvPr id="7" name="Picture 6">
            <a:extLst>
              <a:ext uri="{FF2B5EF4-FFF2-40B4-BE49-F238E27FC236}">
                <a16:creationId xmlns:a16="http://schemas.microsoft.com/office/drawing/2014/main" id="{C5C49F5A-27C8-482A-BB90-063F62A39FEB}"/>
              </a:ext>
            </a:extLst>
          </p:cNvPr>
          <p:cNvPicPr>
            <a:picLocks noChangeAspect="1"/>
          </p:cNvPicPr>
          <p:nvPr/>
        </p:nvPicPr>
        <p:blipFill>
          <a:blip r:embed="rId2"/>
          <a:stretch>
            <a:fillRect/>
          </a:stretch>
        </p:blipFill>
        <p:spPr>
          <a:xfrm>
            <a:off x="1403648" y="1760964"/>
            <a:ext cx="5734050" cy="3448050"/>
          </a:xfrm>
          <a:prstGeom prst="rect">
            <a:avLst/>
          </a:prstGeom>
          <a:ln>
            <a:solidFill>
              <a:srgbClr val="C00000"/>
            </a:solidFill>
          </a:ln>
        </p:spPr>
      </p:pic>
    </p:spTree>
    <p:extLst>
      <p:ext uri="{BB962C8B-B14F-4D97-AF65-F5344CB8AC3E}">
        <p14:creationId xmlns:p14="http://schemas.microsoft.com/office/powerpoint/2010/main" val="414183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File</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https://www.tutorialspoint.com/nodejs/nodejs_streams.htm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副標題 2">
            <a:extLst>
              <a:ext uri="{FF2B5EF4-FFF2-40B4-BE49-F238E27FC236}">
                <a16:creationId xmlns:a16="http://schemas.microsoft.com/office/drawing/2014/main" id="{CEC4550C-F50A-4A3C-8DF6-B840E150756F}"/>
              </a:ext>
            </a:extLst>
          </p:cNvPr>
          <p:cNvSpPr txBox="1">
            <a:spLocks/>
          </p:cNvSpPr>
          <p:nvPr/>
        </p:nvSpPr>
        <p:spPr>
          <a:xfrm>
            <a:off x="261864" y="1195288"/>
            <a:ext cx="8424936" cy="1009576"/>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Get File Information (1)</a:t>
            </a:r>
          </a:p>
          <a:p>
            <a:pPr marL="342900" indent="-342900">
              <a:buSzPct val="80000"/>
            </a:pPr>
            <a:r>
              <a:rPr lang="en-US" b="1" dirty="0"/>
              <a:t>Syntax</a:t>
            </a:r>
          </a:p>
          <a:p>
            <a:pPr marL="342900" indent="-342900">
              <a:buSzPct val="80000"/>
            </a:pPr>
            <a:r>
              <a:rPr lang="en-US" dirty="0"/>
              <a:t>Following is the syntax of the method to get the information about a file</a:t>
            </a:r>
          </a:p>
        </p:txBody>
      </p:sp>
      <p:sp>
        <p:nvSpPr>
          <p:cNvPr id="8" name="副標題 2">
            <a:extLst>
              <a:ext uri="{FF2B5EF4-FFF2-40B4-BE49-F238E27FC236}">
                <a16:creationId xmlns:a16="http://schemas.microsoft.com/office/drawing/2014/main" id="{5FA83AEE-B819-4BB2-947B-C5DB713C884E}"/>
              </a:ext>
            </a:extLst>
          </p:cNvPr>
          <p:cNvSpPr txBox="1">
            <a:spLocks/>
          </p:cNvSpPr>
          <p:nvPr/>
        </p:nvSpPr>
        <p:spPr>
          <a:xfrm>
            <a:off x="864476" y="2284613"/>
            <a:ext cx="7415048"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err="1">
                <a:solidFill>
                  <a:srgbClr val="313131"/>
                </a:solidFill>
                <a:latin typeface="Menlo"/>
              </a:rPr>
              <a:t>fs.stat</a:t>
            </a:r>
            <a:r>
              <a:rPr lang="en-US" altLang="en-US" dirty="0">
                <a:solidFill>
                  <a:srgbClr val="313131"/>
                </a:solidFill>
                <a:latin typeface="Menlo"/>
              </a:rPr>
              <a:t>(path, callback)</a:t>
            </a:r>
            <a:r>
              <a:rPr lang="en-US" altLang="en-US" sz="800" dirty="0"/>
              <a:t> </a:t>
            </a:r>
            <a:endParaRPr lang="en-US" altLang="en-US" sz="4400" dirty="0">
              <a:latin typeface="Arial" panose="020B0604020202020204" pitchFamily="34" charset="0"/>
            </a:endParaRPr>
          </a:p>
        </p:txBody>
      </p:sp>
      <p:sp>
        <p:nvSpPr>
          <p:cNvPr id="10" name="副標題 2">
            <a:extLst>
              <a:ext uri="{FF2B5EF4-FFF2-40B4-BE49-F238E27FC236}">
                <a16:creationId xmlns:a16="http://schemas.microsoft.com/office/drawing/2014/main" id="{30DB65B0-7E33-409D-A889-F6BAD78B265D}"/>
              </a:ext>
            </a:extLst>
          </p:cNvPr>
          <p:cNvSpPr txBox="1">
            <a:spLocks/>
          </p:cNvSpPr>
          <p:nvPr/>
        </p:nvSpPr>
        <p:spPr>
          <a:xfrm>
            <a:off x="294717" y="2724930"/>
            <a:ext cx="8424936" cy="2551299"/>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SzPct val="80000"/>
            </a:pPr>
            <a:r>
              <a:rPr lang="en-US" b="1" dirty="0"/>
              <a:t>Parameters</a:t>
            </a:r>
          </a:p>
          <a:p>
            <a:pPr marL="342900" indent="-342900">
              <a:buSzPct val="80000"/>
            </a:pPr>
            <a:r>
              <a:rPr lang="en-US" dirty="0"/>
              <a:t>Here is the description of the parameters used −</a:t>
            </a:r>
          </a:p>
          <a:p>
            <a:pPr marL="630238" indent="-284163">
              <a:buSzPct val="80000"/>
            </a:pPr>
            <a:r>
              <a:rPr lang="en-US" b="1" dirty="0"/>
              <a:t>path</a:t>
            </a:r>
            <a:r>
              <a:rPr lang="en-US" dirty="0"/>
              <a:t> − This is the string having file name including path.</a:t>
            </a:r>
          </a:p>
          <a:p>
            <a:pPr marL="630238" indent="-284163">
              <a:buSzPct val="80000"/>
            </a:pPr>
            <a:r>
              <a:rPr lang="en-US" b="1" dirty="0"/>
              <a:t>callback</a:t>
            </a:r>
            <a:r>
              <a:rPr lang="en-US" dirty="0"/>
              <a:t> − This is the callback function which gets two arguments (err, stats) where </a:t>
            </a:r>
            <a:r>
              <a:rPr lang="en-US" b="1" dirty="0"/>
              <a:t>stats</a:t>
            </a:r>
            <a:r>
              <a:rPr lang="en-US" dirty="0"/>
              <a:t> is an object of </a:t>
            </a:r>
            <a:r>
              <a:rPr lang="en-US" dirty="0" err="1"/>
              <a:t>fs.Stats</a:t>
            </a:r>
            <a:r>
              <a:rPr lang="en-US" dirty="0"/>
              <a:t> type which is printed below in the example.</a:t>
            </a:r>
          </a:p>
          <a:p>
            <a:pPr marL="342900" indent="-342900">
              <a:buSzPct val="80000"/>
            </a:pPr>
            <a:r>
              <a:rPr lang="en-US" dirty="0"/>
              <a:t>Apart from the important attributes which are printed below in the example, there are several useful methods available in </a:t>
            </a:r>
            <a:r>
              <a:rPr lang="en-US" b="1" dirty="0" err="1"/>
              <a:t>fs.Stats</a:t>
            </a:r>
            <a:r>
              <a:rPr lang="en-US" dirty="0"/>
              <a:t> class which can be used to check file type. These methods are given in the following table.</a:t>
            </a:r>
          </a:p>
        </p:txBody>
      </p:sp>
    </p:spTree>
    <p:extLst>
      <p:ext uri="{BB962C8B-B14F-4D97-AF65-F5344CB8AC3E}">
        <p14:creationId xmlns:p14="http://schemas.microsoft.com/office/powerpoint/2010/main" val="36795259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1324</Words>
  <Application>Microsoft Office PowerPoint</Application>
  <PresentationFormat>On-screen Show (4:3)</PresentationFormat>
  <Paragraphs>269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Menlo</vt:lpstr>
      <vt:lpstr>Wingdings</vt:lpstr>
      <vt:lpstr>Office 佈景主題</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12 File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235</cp:revision>
  <dcterms:created xsi:type="dcterms:W3CDTF">2018-09-28T16:40:41Z</dcterms:created>
  <dcterms:modified xsi:type="dcterms:W3CDTF">2019-03-01T05:45:09Z</dcterms:modified>
</cp:coreProperties>
</file>