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61" r:id="rId4"/>
    <p:sldId id="260" r:id="rId5"/>
    <p:sldId id="262" r:id="rId6"/>
    <p:sldId id="263" r:id="rId7"/>
    <p:sldId id="264" r:id="rId8"/>
    <p:sldId id="265" r:id="rId9"/>
    <p:sldId id="266" r:id="rId10"/>
    <p:sldId id="259" r:id="rId1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8" d="100"/>
          <a:sy n="78" d="100"/>
        </p:scale>
        <p:origin x="1320" y="4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2019/2/28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hasCustomPrompt="1"/>
          </p:nvPr>
        </p:nvSpPr>
        <p:spPr>
          <a:xfrm>
            <a:off x="1371600" y="3886200"/>
            <a:ext cx="6400800" cy="1752600"/>
          </a:xfrm>
        </p:spPr>
        <p:txBody>
          <a:bodyPr/>
          <a:lstStyle>
            <a:lvl1pPr marL="0" indent="0" algn="l">
              <a:buClr>
                <a:srgbClr val="0070C0"/>
              </a:buClr>
              <a:buSzPct val="90000"/>
              <a:buFont typeface="Wingdings" pitchFamily="2" charset="2"/>
              <a:buChar char="u"/>
              <a:defRPr>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a:t>  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2019/2/28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2019/2/28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2019/2/28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2019/2/28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2019/2/28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2019/2/28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2019/2/28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2019/2/28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1pPr>
      <a:lvl2pPr marL="742950" indent="-28575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2pPr>
      <a:lvl3pPr marL="1143000" indent="-22860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3pPr>
      <a:lvl4pPr marL="1600200" indent="-22860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4pPr>
      <a:lvl5pPr marL="2057400" indent="-228600" algn="l" defTabSz="914400" rtl="0" eaLnBrk="1" latinLnBrk="0" hangingPunct="1">
        <a:spcBef>
          <a:spcPct val="20000"/>
        </a:spcBef>
        <a:buClr>
          <a:srgbClr val="0070C0"/>
        </a:buClr>
        <a:buFont typeface="Wingdings" pitchFamily="2" charset="2"/>
        <a:buChar char="u"/>
        <a:defRPr sz="18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a:ln>
            <a:solidFill>
              <a:srgbClr val="00B0F0"/>
            </a:solidFill>
          </a:ln>
        </p:spPr>
        <p:txBody>
          <a:bodyPr>
            <a:normAutofit/>
          </a:bodyPr>
          <a:lstStyle/>
          <a:p>
            <a:r>
              <a:rPr lang="en-US" altLang="zh-TW" sz="4800" b="1" dirty="0">
                <a:solidFill>
                  <a:srgbClr val="FFFF00"/>
                </a:solidFill>
              </a:rPr>
              <a:t>9 Event Emitter</a:t>
            </a:r>
            <a:endParaRPr lang="zh-TW" altLang="en-US" sz="4800" b="1" dirty="0">
              <a:solidFill>
                <a:srgbClr val="FFFF00"/>
              </a:solidFill>
            </a:endParaRPr>
          </a:p>
        </p:txBody>
      </p:sp>
      <p:sp>
        <p:nvSpPr>
          <p:cNvPr id="3" name="副標題 2"/>
          <p:cNvSpPr>
            <a:spLocks noGrp="1"/>
          </p:cNvSpPr>
          <p:nvPr>
            <p:ph type="subTitle" idx="1"/>
          </p:nvPr>
        </p:nvSpPr>
        <p:spPr>
          <a:xfrm>
            <a:off x="1331640" y="4941168"/>
            <a:ext cx="6400800" cy="694928"/>
          </a:xfrm>
        </p:spPr>
        <p:txBody>
          <a:bodyPr>
            <a:normAutofit/>
          </a:bodyPr>
          <a:lstStyle/>
          <a:p>
            <a:pPr algn="ctr">
              <a:buNone/>
            </a:pPr>
            <a:r>
              <a:rPr lang="en-US" altLang="zh-TW" dirty="0">
                <a:solidFill>
                  <a:schemeClr val="tx1"/>
                </a:solidFill>
              </a:rPr>
              <a:t>Peter H. Chen</a:t>
            </a:r>
            <a:endParaRPr lang="zh-TW" altLang="en-US" dirty="0">
              <a:solidFill>
                <a:schemeClr val="tx1"/>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p:cNvPicPr>
            <a:picLocks noChangeAspect="1" noChangeArrowheads="1"/>
          </p:cNvPicPr>
          <p:nvPr/>
        </p:nvPicPr>
        <p:blipFill>
          <a:blip r:embed="rId2" cstate="print"/>
          <a:srcRect/>
          <a:stretch>
            <a:fillRect/>
          </a:stretch>
        </p:blipFill>
        <p:spPr bwMode="auto">
          <a:xfrm>
            <a:off x="3491880" y="3645024"/>
            <a:ext cx="1895475" cy="6762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9 Event Emitter</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1584176"/>
          </a:xfrm>
          <a:ln>
            <a:solidFill>
              <a:srgbClr val="C00000"/>
            </a:solidFill>
          </a:ln>
        </p:spPr>
        <p:txBody>
          <a:bodyPr>
            <a:noAutofit/>
          </a:bodyPr>
          <a:lstStyle/>
          <a:p>
            <a:pPr marL="285750" indent="-285750"/>
            <a:r>
              <a:rPr lang="en-US" b="1" dirty="0"/>
              <a:t>Event Emitter</a:t>
            </a:r>
          </a:p>
          <a:p>
            <a:pPr marL="285750" indent="-285750"/>
            <a:r>
              <a:rPr lang="en-US" dirty="0"/>
              <a:t>Many objects in a Node emit events, for example, a </a:t>
            </a:r>
            <a:r>
              <a:rPr lang="en-US" dirty="0" err="1"/>
              <a:t>net.Server</a:t>
            </a:r>
            <a:r>
              <a:rPr lang="en-US" dirty="0"/>
              <a:t> emits an event each time a peer connects to it, an </a:t>
            </a:r>
            <a:r>
              <a:rPr lang="en-US" dirty="0" err="1"/>
              <a:t>fs.readStream</a:t>
            </a:r>
            <a:r>
              <a:rPr lang="en-US" dirty="0"/>
              <a:t> emits an event when the file is opened. </a:t>
            </a:r>
          </a:p>
          <a:p>
            <a:pPr marL="285750" indent="-285750"/>
            <a:r>
              <a:rPr lang="en-US" dirty="0"/>
              <a:t>All objects which emit events are the instances of </a:t>
            </a:r>
            <a:r>
              <a:rPr lang="en-US" dirty="0" err="1"/>
              <a:t>events.EventEmitter</a:t>
            </a:r>
            <a:r>
              <a:rPr lang="en-US" dirty="0"/>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9 Event Emitter</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1296144"/>
          </a:xfrm>
          <a:ln>
            <a:solidFill>
              <a:srgbClr val="C00000"/>
            </a:solidFill>
          </a:ln>
        </p:spPr>
        <p:txBody>
          <a:bodyPr>
            <a:noAutofit/>
          </a:bodyPr>
          <a:lstStyle/>
          <a:p>
            <a:pPr marL="285750" indent="-285750"/>
            <a:r>
              <a:rPr lang="en-US" b="1" dirty="0" err="1"/>
              <a:t>EventEmitter</a:t>
            </a:r>
            <a:r>
              <a:rPr lang="en-US" b="1" dirty="0"/>
              <a:t> Class</a:t>
            </a:r>
          </a:p>
          <a:p>
            <a:pPr marL="285750" indent="-285750"/>
            <a:r>
              <a:rPr lang="en-US" dirty="0"/>
              <a:t>As we have seen in the previous section, </a:t>
            </a:r>
            <a:r>
              <a:rPr lang="en-US" dirty="0" err="1"/>
              <a:t>EventEmitter</a:t>
            </a:r>
            <a:r>
              <a:rPr lang="en-US" dirty="0"/>
              <a:t> class lies in the events module. </a:t>
            </a:r>
          </a:p>
          <a:p>
            <a:pPr marL="285750" indent="-285750"/>
            <a:r>
              <a:rPr lang="en-US" dirty="0"/>
              <a:t>It is accessible via the following code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8" name="副標題 2">
            <a:extLst>
              <a:ext uri="{FF2B5EF4-FFF2-40B4-BE49-F238E27FC236}">
                <a16:creationId xmlns:a16="http://schemas.microsoft.com/office/drawing/2014/main" id="{94D6ACD5-7D6A-4306-8E13-81C5A82DAE34}"/>
              </a:ext>
            </a:extLst>
          </p:cNvPr>
          <p:cNvSpPr txBox="1">
            <a:spLocks/>
          </p:cNvSpPr>
          <p:nvPr/>
        </p:nvSpPr>
        <p:spPr>
          <a:xfrm>
            <a:off x="914604" y="2708920"/>
            <a:ext cx="6768753" cy="1296143"/>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eaLnBrk="0" fontAlgn="base" hangingPunct="0">
              <a:spcBef>
                <a:spcPct val="0"/>
              </a:spcBef>
              <a:spcAft>
                <a:spcPct val="0"/>
              </a:spcAft>
              <a:buClrTx/>
              <a:buSzTx/>
              <a:buNone/>
            </a:pPr>
            <a:r>
              <a:rPr lang="en-US" altLang="en-US" dirty="0">
                <a:solidFill>
                  <a:srgbClr val="313131"/>
                </a:solidFill>
                <a:latin typeface="Menlo"/>
              </a:rPr>
              <a:t>// Import events module </a:t>
            </a:r>
          </a:p>
          <a:p>
            <a:pPr lvl="0" eaLnBrk="0" fontAlgn="base" hangingPunct="0">
              <a:spcBef>
                <a:spcPct val="0"/>
              </a:spcBef>
              <a:spcAft>
                <a:spcPct val="0"/>
              </a:spcAft>
              <a:buClrTx/>
              <a:buSzTx/>
              <a:buNone/>
            </a:pPr>
            <a:r>
              <a:rPr lang="en-US" altLang="en-US" dirty="0">
                <a:solidFill>
                  <a:srgbClr val="313131"/>
                </a:solidFill>
                <a:latin typeface="Menlo"/>
              </a:rPr>
              <a:t>var events = require('events’); </a:t>
            </a:r>
          </a:p>
          <a:p>
            <a:pPr lvl="0" eaLnBrk="0" fontAlgn="base" hangingPunct="0">
              <a:spcBef>
                <a:spcPct val="0"/>
              </a:spcBef>
              <a:spcAft>
                <a:spcPct val="0"/>
              </a:spcAft>
              <a:buClrTx/>
              <a:buSzTx/>
              <a:buNone/>
            </a:pPr>
            <a:r>
              <a:rPr lang="en-US" altLang="en-US" dirty="0">
                <a:solidFill>
                  <a:srgbClr val="313131"/>
                </a:solidFill>
                <a:latin typeface="Menlo"/>
              </a:rPr>
              <a:t>// Create an </a:t>
            </a:r>
            <a:r>
              <a:rPr lang="en-US" altLang="en-US" dirty="0" err="1">
                <a:solidFill>
                  <a:srgbClr val="313131"/>
                </a:solidFill>
                <a:latin typeface="Menlo"/>
              </a:rPr>
              <a:t>eventEmitter</a:t>
            </a:r>
            <a:r>
              <a:rPr lang="en-US" altLang="en-US" dirty="0">
                <a:solidFill>
                  <a:srgbClr val="313131"/>
                </a:solidFill>
                <a:latin typeface="Menlo"/>
              </a:rPr>
              <a:t> object </a:t>
            </a:r>
          </a:p>
          <a:p>
            <a:pPr lvl="0" eaLnBrk="0" fontAlgn="base" hangingPunct="0">
              <a:spcBef>
                <a:spcPct val="0"/>
              </a:spcBef>
              <a:spcAft>
                <a:spcPct val="0"/>
              </a:spcAft>
              <a:buClrTx/>
              <a:buSzTx/>
              <a:buNone/>
            </a:pPr>
            <a:r>
              <a:rPr lang="en-US" altLang="en-US" dirty="0">
                <a:solidFill>
                  <a:srgbClr val="313131"/>
                </a:solidFill>
                <a:latin typeface="Menlo"/>
              </a:rPr>
              <a:t>var </a:t>
            </a:r>
            <a:r>
              <a:rPr lang="en-US" altLang="en-US" dirty="0" err="1">
                <a:solidFill>
                  <a:srgbClr val="313131"/>
                </a:solidFill>
                <a:latin typeface="Menlo"/>
              </a:rPr>
              <a:t>eventEmitter</a:t>
            </a:r>
            <a:r>
              <a:rPr lang="en-US" altLang="en-US" dirty="0">
                <a:solidFill>
                  <a:srgbClr val="313131"/>
                </a:solidFill>
                <a:latin typeface="Menlo"/>
              </a:rPr>
              <a:t> = new </a:t>
            </a:r>
            <a:r>
              <a:rPr lang="en-US" altLang="en-US" dirty="0" err="1">
                <a:solidFill>
                  <a:srgbClr val="313131"/>
                </a:solidFill>
                <a:latin typeface="Menlo"/>
              </a:rPr>
              <a:t>events.EventEmitter</a:t>
            </a:r>
            <a:r>
              <a:rPr lang="en-US" altLang="en-US" dirty="0">
                <a:solidFill>
                  <a:srgbClr val="313131"/>
                </a:solidFill>
                <a:latin typeface="Menlo"/>
              </a:rPr>
              <a:t>();</a:t>
            </a:r>
            <a:r>
              <a:rPr lang="en-US" altLang="en-US" sz="800" dirty="0"/>
              <a:t> </a:t>
            </a:r>
            <a:endParaRPr lang="en-US" altLang="en-US" sz="4400" dirty="0">
              <a:latin typeface="Arial" panose="020B0604020202020204" pitchFamily="34" charset="0"/>
            </a:endParaRPr>
          </a:p>
        </p:txBody>
      </p:sp>
      <p:sp>
        <p:nvSpPr>
          <p:cNvPr id="9" name="副標題 2">
            <a:extLst>
              <a:ext uri="{FF2B5EF4-FFF2-40B4-BE49-F238E27FC236}">
                <a16:creationId xmlns:a16="http://schemas.microsoft.com/office/drawing/2014/main" id="{085C4435-BAF1-482A-8E74-7FFBB15DDDDE}"/>
              </a:ext>
            </a:extLst>
          </p:cNvPr>
          <p:cNvSpPr txBox="1">
            <a:spLocks/>
          </p:cNvSpPr>
          <p:nvPr/>
        </p:nvSpPr>
        <p:spPr>
          <a:xfrm>
            <a:off x="482955" y="4167324"/>
            <a:ext cx="8203845" cy="1709947"/>
          </a:xfrm>
          <a:prstGeom prst="rect">
            <a:avLst/>
          </a:prstGeom>
          <a:ln>
            <a:solidFill>
              <a:srgbClr val="C00000"/>
            </a:solidFill>
          </a:ln>
        </p:spPr>
        <p:txBody>
          <a:bodyPr vert="horz" lIns="91440" tIns="45720" rIns="91440" bIns="45720" rtlCol="0">
            <a:noAutofit/>
          </a:bodyPr>
          <a:lstStyle>
            <a:lvl1pPr marL="0" indent="0" algn="l" defTabSz="914400" rtl="0" eaLnBrk="1" latinLnBrk="0" hangingPunct="1">
              <a:spcBef>
                <a:spcPct val="20000"/>
              </a:spcBef>
              <a:buClr>
                <a:srgbClr val="0070C0"/>
              </a:buClr>
              <a:buSzPct val="90000"/>
              <a:buFont typeface="Wingdings" pitchFamily="2" charset="2"/>
              <a:buChar char="u"/>
              <a:defRPr sz="1800" kern="1200">
                <a:solidFill>
                  <a:schemeClr val="tx1"/>
                </a:solidFill>
                <a:latin typeface="+mj-lt"/>
                <a:ea typeface="+mn-ea"/>
                <a:cs typeface="+mn-cs"/>
              </a:defRPr>
            </a:lvl1pPr>
            <a:lvl2pPr marL="4572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2pPr>
            <a:lvl3pPr marL="9144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3pPr>
            <a:lvl4pPr marL="13716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4pPr>
            <a:lvl5pPr marL="1828800" indent="0" algn="ctr" defTabSz="914400" rtl="0" eaLnBrk="1" latinLnBrk="0" hangingPunct="1">
              <a:spcBef>
                <a:spcPct val="20000"/>
              </a:spcBef>
              <a:buClr>
                <a:srgbClr val="0070C0"/>
              </a:buClr>
              <a:buFont typeface="Wingdings" pitchFamily="2" charset="2"/>
              <a:buNone/>
              <a:defRPr sz="18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r>
              <a:rPr lang="en-US" dirty="0"/>
              <a:t>When an </a:t>
            </a:r>
            <a:r>
              <a:rPr lang="en-US" dirty="0" err="1"/>
              <a:t>EventEmitter</a:t>
            </a:r>
            <a:r>
              <a:rPr lang="en-US" dirty="0"/>
              <a:t> instance faces any error, it emits an 'error' event. </a:t>
            </a:r>
          </a:p>
          <a:p>
            <a:pPr marL="285750" indent="-285750"/>
            <a:r>
              <a:rPr lang="en-US" dirty="0"/>
              <a:t>When a new listener is added, '</a:t>
            </a:r>
            <a:r>
              <a:rPr lang="en-US" dirty="0" err="1"/>
              <a:t>newListener</a:t>
            </a:r>
            <a:r>
              <a:rPr lang="en-US" dirty="0"/>
              <a:t>' event is fired and when a listener is removed, '</a:t>
            </a:r>
            <a:r>
              <a:rPr lang="en-US" dirty="0" err="1"/>
              <a:t>removeListener</a:t>
            </a:r>
            <a:r>
              <a:rPr lang="en-US" dirty="0"/>
              <a:t>' event is fired.</a:t>
            </a:r>
          </a:p>
          <a:p>
            <a:pPr marL="285750" indent="-285750"/>
            <a:r>
              <a:rPr lang="en-US" dirty="0" err="1"/>
              <a:t>EventEmitter</a:t>
            </a:r>
            <a:r>
              <a:rPr lang="en-US" dirty="0"/>
              <a:t> provides multiple properties like </a:t>
            </a:r>
            <a:r>
              <a:rPr lang="en-US" b="1" dirty="0"/>
              <a:t>on</a:t>
            </a:r>
            <a:r>
              <a:rPr lang="en-US" dirty="0"/>
              <a:t> and </a:t>
            </a:r>
            <a:r>
              <a:rPr lang="en-US" b="1" dirty="0"/>
              <a:t>emit</a:t>
            </a:r>
            <a:r>
              <a:rPr lang="en-US" dirty="0"/>
              <a:t>. </a:t>
            </a:r>
            <a:r>
              <a:rPr lang="en-US" b="1" dirty="0"/>
              <a:t>on</a:t>
            </a:r>
            <a:r>
              <a:rPr lang="en-US" dirty="0"/>
              <a:t> property is used to bind a function with the event and </a:t>
            </a:r>
            <a:r>
              <a:rPr lang="en-US" b="1" dirty="0"/>
              <a:t>emit</a:t>
            </a:r>
            <a:r>
              <a:rPr lang="en-US" dirty="0"/>
              <a:t> is used to fire an event.</a:t>
            </a:r>
          </a:p>
        </p:txBody>
      </p:sp>
    </p:spTree>
    <p:extLst>
      <p:ext uri="{BB962C8B-B14F-4D97-AF65-F5344CB8AC3E}">
        <p14:creationId xmlns:p14="http://schemas.microsoft.com/office/powerpoint/2010/main" val="520574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9 Event Emitter</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360040"/>
          </a:xfrm>
          <a:ln>
            <a:solidFill>
              <a:srgbClr val="C00000"/>
            </a:solidFill>
          </a:ln>
        </p:spPr>
        <p:txBody>
          <a:bodyPr>
            <a:noAutofit/>
          </a:bodyPr>
          <a:lstStyle/>
          <a:p>
            <a:pPr marL="285750" indent="-285750"/>
            <a:r>
              <a:rPr lang="en-US" b="1" dirty="0"/>
              <a:t>Method (1):</a:t>
            </a:r>
            <a:endParaRPr lang="en-US"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graphicFrame>
        <p:nvGraphicFramePr>
          <p:cNvPr id="10" name="Table 9">
            <a:extLst>
              <a:ext uri="{FF2B5EF4-FFF2-40B4-BE49-F238E27FC236}">
                <a16:creationId xmlns:a16="http://schemas.microsoft.com/office/drawing/2014/main" id="{FFFA2C9E-EDF2-4631-B92A-E0361EBF2619}"/>
              </a:ext>
            </a:extLst>
          </p:cNvPr>
          <p:cNvGraphicFramePr>
            <a:graphicFrameLocks noGrp="1"/>
          </p:cNvGraphicFramePr>
          <p:nvPr>
            <p:extLst>
              <p:ext uri="{D42A27DB-BD31-4B8C-83A1-F6EECF244321}">
                <p14:modId xmlns:p14="http://schemas.microsoft.com/office/powerpoint/2010/main" val="522604955"/>
              </p:ext>
            </p:extLst>
          </p:nvPr>
        </p:nvGraphicFramePr>
        <p:xfrm>
          <a:off x="457200" y="1763774"/>
          <a:ext cx="8229600" cy="4248472"/>
        </p:xfrm>
        <a:graphic>
          <a:graphicData uri="http://schemas.openxmlformats.org/drawingml/2006/table">
            <a:tbl>
              <a:tblPr firstRow="1" bandRow="1">
                <a:tableStyleId>{5C22544A-7EE6-4342-B048-85BDC9FD1C3A}</a:tableStyleId>
              </a:tblPr>
              <a:tblGrid>
                <a:gridCol w="540766">
                  <a:extLst>
                    <a:ext uri="{9D8B030D-6E8A-4147-A177-3AD203B41FA5}">
                      <a16:colId xmlns:a16="http://schemas.microsoft.com/office/drawing/2014/main" val="4178559922"/>
                    </a:ext>
                  </a:extLst>
                </a:gridCol>
                <a:gridCol w="7688834">
                  <a:extLst>
                    <a:ext uri="{9D8B030D-6E8A-4147-A177-3AD203B41FA5}">
                      <a16:colId xmlns:a16="http://schemas.microsoft.com/office/drawing/2014/main" val="3403528568"/>
                    </a:ext>
                  </a:extLst>
                </a:gridCol>
              </a:tblGrid>
              <a:tr h="427467">
                <a:tc>
                  <a:txBody>
                    <a:bodyPr/>
                    <a:lstStyle/>
                    <a:p>
                      <a:pPr algn="ctr" fontAlgn="t"/>
                      <a:r>
                        <a:rPr lang="en-US" sz="1600" dirty="0">
                          <a:effectLst/>
                        </a:rPr>
                        <a:t>No</a:t>
                      </a:r>
                    </a:p>
                  </a:txBody>
                  <a:tcPr marL="76200" marR="76200" marT="76200" marB="76200"/>
                </a:tc>
                <a:tc>
                  <a:txBody>
                    <a:bodyPr/>
                    <a:lstStyle/>
                    <a:p>
                      <a:pPr algn="ctr" fontAlgn="t"/>
                      <a:r>
                        <a:rPr lang="en-US" sz="1600">
                          <a:effectLst/>
                        </a:rPr>
                        <a:t>Method &amp; Description</a:t>
                      </a:r>
                    </a:p>
                  </a:txBody>
                  <a:tcPr marL="76200" marR="76200" marT="76200" marB="76200"/>
                </a:tc>
                <a:extLst>
                  <a:ext uri="{0D108BD9-81ED-4DB2-BD59-A6C34878D82A}">
                    <a16:rowId xmlns:a16="http://schemas.microsoft.com/office/drawing/2014/main" val="1115638240"/>
                  </a:ext>
                </a:extLst>
              </a:tr>
              <a:tr h="1444741">
                <a:tc>
                  <a:txBody>
                    <a:bodyPr/>
                    <a:lstStyle/>
                    <a:p>
                      <a:pPr algn="ctr" fontAlgn="t"/>
                      <a:r>
                        <a:rPr lang="en-US" sz="1600">
                          <a:effectLst/>
                        </a:rPr>
                        <a:t>1</a:t>
                      </a:r>
                    </a:p>
                  </a:txBody>
                  <a:tcPr marL="76200" marR="76200" marT="76200" marB="76200"/>
                </a:tc>
                <a:tc>
                  <a:txBody>
                    <a:bodyPr/>
                    <a:lstStyle/>
                    <a:p>
                      <a:pPr algn="just" fontAlgn="t"/>
                      <a:r>
                        <a:rPr lang="en-US" sz="1600" b="1">
                          <a:solidFill>
                            <a:srgbClr val="000000"/>
                          </a:solidFill>
                          <a:effectLst/>
                        </a:rPr>
                        <a:t>addListener(event, listener)</a:t>
                      </a:r>
                      <a:endParaRPr lang="en-US" sz="1600">
                        <a:solidFill>
                          <a:srgbClr val="000000"/>
                        </a:solidFill>
                        <a:effectLst/>
                      </a:endParaRPr>
                    </a:p>
                    <a:p>
                      <a:pPr algn="just" fontAlgn="t"/>
                      <a:r>
                        <a:rPr lang="en-US" sz="1600">
                          <a:solidFill>
                            <a:srgbClr val="000000"/>
                          </a:solidFill>
                          <a:effectLst/>
                        </a:rPr>
                        <a:t>Adds a listener at the end of the listeners array for the specified event. No checks are made to see if the listener has already been added. Multiple calls passing the same combination of event and listener will result in the listener being added multiple times. Returns emitter, so calls can be chained.</a:t>
                      </a:r>
                    </a:p>
                  </a:txBody>
                  <a:tcPr marL="76200" marR="76200" marT="76200" marB="76200"/>
                </a:tc>
                <a:extLst>
                  <a:ext uri="{0D108BD9-81ED-4DB2-BD59-A6C34878D82A}">
                    <a16:rowId xmlns:a16="http://schemas.microsoft.com/office/drawing/2014/main" val="1635104996"/>
                  </a:ext>
                </a:extLst>
              </a:tr>
              <a:tr h="1440160">
                <a:tc>
                  <a:txBody>
                    <a:bodyPr/>
                    <a:lstStyle/>
                    <a:p>
                      <a:pPr algn="ctr" fontAlgn="t"/>
                      <a:r>
                        <a:rPr lang="en-US" sz="1600">
                          <a:effectLst/>
                        </a:rPr>
                        <a:t>2</a:t>
                      </a:r>
                    </a:p>
                  </a:txBody>
                  <a:tcPr marL="76200" marR="76200" marT="76200" marB="76200"/>
                </a:tc>
                <a:tc>
                  <a:txBody>
                    <a:bodyPr/>
                    <a:lstStyle/>
                    <a:p>
                      <a:pPr algn="just" fontAlgn="t"/>
                      <a:r>
                        <a:rPr lang="en-US" sz="1600" b="1">
                          <a:solidFill>
                            <a:srgbClr val="000000"/>
                          </a:solidFill>
                          <a:effectLst/>
                        </a:rPr>
                        <a:t>on(event, listener)</a:t>
                      </a:r>
                      <a:endParaRPr lang="en-US" sz="1600">
                        <a:solidFill>
                          <a:srgbClr val="000000"/>
                        </a:solidFill>
                        <a:effectLst/>
                      </a:endParaRPr>
                    </a:p>
                    <a:p>
                      <a:pPr algn="just" fontAlgn="t"/>
                      <a:r>
                        <a:rPr lang="en-US" sz="1600">
                          <a:solidFill>
                            <a:srgbClr val="000000"/>
                          </a:solidFill>
                          <a:effectLst/>
                        </a:rPr>
                        <a:t>Adds a listener at the end of the listeners array for the specified event. No checks are made to see if the listener has already been added. Multiple calls passing the same combination of event and listener will result in the listener being added multiple times. Returns emitter, so calls can be chained.</a:t>
                      </a:r>
                    </a:p>
                  </a:txBody>
                  <a:tcPr marL="76200" marR="76200" marT="76200" marB="76200"/>
                </a:tc>
                <a:extLst>
                  <a:ext uri="{0D108BD9-81ED-4DB2-BD59-A6C34878D82A}">
                    <a16:rowId xmlns:a16="http://schemas.microsoft.com/office/drawing/2014/main" val="2937507719"/>
                  </a:ext>
                </a:extLst>
              </a:tr>
              <a:tr h="936104">
                <a:tc>
                  <a:txBody>
                    <a:bodyPr/>
                    <a:lstStyle/>
                    <a:p>
                      <a:pPr algn="ctr" fontAlgn="t"/>
                      <a:r>
                        <a:rPr lang="en-US" sz="1600">
                          <a:effectLst/>
                        </a:rPr>
                        <a:t>3</a:t>
                      </a:r>
                    </a:p>
                  </a:txBody>
                  <a:tcPr marL="76200" marR="76200" marT="76200" marB="76200"/>
                </a:tc>
                <a:tc>
                  <a:txBody>
                    <a:bodyPr/>
                    <a:lstStyle/>
                    <a:p>
                      <a:pPr algn="just" fontAlgn="t"/>
                      <a:r>
                        <a:rPr lang="en-US" sz="1600" b="1" dirty="0">
                          <a:solidFill>
                            <a:srgbClr val="000000"/>
                          </a:solidFill>
                          <a:effectLst/>
                        </a:rPr>
                        <a:t>once(event, listener)</a:t>
                      </a:r>
                      <a:endParaRPr lang="en-US" sz="1600" dirty="0">
                        <a:solidFill>
                          <a:srgbClr val="000000"/>
                        </a:solidFill>
                        <a:effectLst/>
                      </a:endParaRPr>
                    </a:p>
                    <a:p>
                      <a:pPr algn="just" fontAlgn="t"/>
                      <a:r>
                        <a:rPr lang="en-US" sz="1600" dirty="0">
                          <a:solidFill>
                            <a:srgbClr val="000000"/>
                          </a:solidFill>
                          <a:effectLst/>
                        </a:rPr>
                        <a:t>Adds a one time listener to the event. This listener is invoked only the next time the event is fired, after which it is removed. Returns emitter, so calls can be chained.</a:t>
                      </a:r>
                    </a:p>
                  </a:txBody>
                  <a:tcPr marL="76200" marR="76200" marT="76200" marB="76200"/>
                </a:tc>
                <a:extLst>
                  <a:ext uri="{0D108BD9-81ED-4DB2-BD59-A6C34878D82A}">
                    <a16:rowId xmlns:a16="http://schemas.microsoft.com/office/drawing/2014/main" val="2362701862"/>
                  </a:ext>
                </a:extLst>
              </a:tr>
            </a:tbl>
          </a:graphicData>
        </a:graphic>
      </p:graphicFrame>
    </p:spTree>
    <p:extLst>
      <p:ext uri="{BB962C8B-B14F-4D97-AF65-F5344CB8AC3E}">
        <p14:creationId xmlns:p14="http://schemas.microsoft.com/office/powerpoint/2010/main" val="3635248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9 Event Emitter</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360040"/>
          </a:xfrm>
          <a:ln>
            <a:solidFill>
              <a:srgbClr val="C00000"/>
            </a:solidFill>
          </a:ln>
        </p:spPr>
        <p:txBody>
          <a:bodyPr>
            <a:noAutofit/>
          </a:bodyPr>
          <a:lstStyle/>
          <a:p>
            <a:pPr marL="285750" indent="-285750"/>
            <a:r>
              <a:rPr lang="en-US" b="1" dirty="0"/>
              <a:t>Method (2):</a:t>
            </a:r>
            <a:endParaRPr lang="en-US"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graphicFrame>
        <p:nvGraphicFramePr>
          <p:cNvPr id="10" name="Table 9">
            <a:extLst>
              <a:ext uri="{FF2B5EF4-FFF2-40B4-BE49-F238E27FC236}">
                <a16:creationId xmlns:a16="http://schemas.microsoft.com/office/drawing/2014/main" id="{FFFA2C9E-EDF2-4631-B92A-E0361EBF2619}"/>
              </a:ext>
            </a:extLst>
          </p:cNvPr>
          <p:cNvGraphicFramePr>
            <a:graphicFrameLocks noGrp="1"/>
          </p:cNvGraphicFramePr>
          <p:nvPr>
            <p:extLst>
              <p:ext uri="{D42A27DB-BD31-4B8C-83A1-F6EECF244321}">
                <p14:modId xmlns:p14="http://schemas.microsoft.com/office/powerpoint/2010/main" val="1002999264"/>
              </p:ext>
            </p:extLst>
          </p:nvPr>
        </p:nvGraphicFramePr>
        <p:xfrm>
          <a:off x="467544" y="1772816"/>
          <a:ext cx="8219256" cy="4541078"/>
        </p:xfrm>
        <a:graphic>
          <a:graphicData uri="http://schemas.openxmlformats.org/drawingml/2006/table">
            <a:tbl>
              <a:tblPr firstRow="1" bandRow="1">
                <a:tableStyleId>{5C22544A-7EE6-4342-B048-85BDC9FD1C3A}</a:tableStyleId>
              </a:tblPr>
              <a:tblGrid>
                <a:gridCol w="540086">
                  <a:extLst>
                    <a:ext uri="{9D8B030D-6E8A-4147-A177-3AD203B41FA5}">
                      <a16:colId xmlns:a16="http://schemas.microsoft.com/office/drawing/2014/main" val="4178559922"/>
                    </a:ext>
                  </a:extLst>
                </a:gridCol>
                <a:gridCol w="7679170">
                  <a:extLst>
                    <a:ext uri="{9D8B030D-6E8A-4147-A177-3AD203B41FA5}">
                      <a16:colId xmlns:a16="http://schemas.microsoft.com/office/drawing/2014/main" val="3403528568"/>
                    </a:ext>
                  </a:extLst>
                </a:gridCol>
              </a:tblGrid>
              <a:tr h="426278">
                <a:tc>
                  <a:txBody>
                    <a:bodyPr/>
                    <a:lstStyle/>
                    <a:p>
                      <a:pPr algn="ctr" fontAlgn="t"/>
                      <a:r>
                        <a:rPr lang="en-US" sz="1600" dirty="0">
                          <a:effectLst/>
                        </a:rPr>
                        <a:t>No</a:t>
                      </a:r>
                    </a:p>
                  </a:txBody>
                  <a:tcPr marL="76200" marR="76200" marT="76200" marB="76200"/>
                </a:tc>
                <a:tc>
                  <a:txBody>
                    <a:bodyPr/>
                    <a:lstStyle/>
                    <a:p>
                      <a:pPr algn="ctr" fontAlgn="t"/>
                      <a:r>
                        <a:rPr lang="en-US" sz="1600">
                          <a:effectLst/>
                        </a:rPr>
                        <a:t>Method &amp; Description</a:t>
                      </a:r>
                    </a:p>
                  </a:txBody>
                  <a:tcPr marL="76200" marR="76200" marT="76200" marB="76200"/>
                </a:tc>
                <a:extLst>
                  <a:ext uri="{0D108BD9-81ED-4DB2-BD59-A6C34878D82A}">
                    <a16:rowId xmlns:a16="http://schemas.microsoft.com/office/drawing/2014/main" val="1115638240"/>
                  </a:ext>
                </a:extLst>
              </a:tr>
              <a:tr h="1589946">
                <a:tc>
                  <a:txBody>
                    <a:bodyPr/>
                    <a:lstStyle/>
                    <a:p>
                      <a:pPr algn="ctr" fontAlgn="t"/>
                      <a:r>
                        <a:rPr lang="en-US" sz="1600" dirty="0">
                          <a:effectLst/>
                        </a:rPr>
                        <a:t>4</a:t>
                      </a:r>
                    </a:p>
                  </a:txBody>
                  <a:tcPr marL="76200" marR="76200" marT="76200" marB="76200"/>
                </a:tc>
                <a:tc>
                  <a:txBody>
                    <a:bodyPr/>
                    <a:lstStyle/>
                    <a:p>
                      <a:pPr algn="just" fontAlgn="t"/>
                      <a:r>
                        <a:rPr lang="en-US" sz="1600" b="1" dirty="0" err="1">
                          <a:solidFill>
                            <a:srgbClr val="000000"/>
                          </a:solidFill>
                          <a:effectLst/>
                        </a:rPr>
                        <a:t>removeListener</a:t>
                      </a:r>
                      <a:r>
                        <a:rPr lang="en-US" sz="1600" b="1" dirty="0">
                          <a:solidFill>
                            <a:srgbClr val="000000"/>
                          </a:solidFill>
                          <a:effectLst/>
                        </a:rPr>
                        <a:t>(event, listener)</a:t>
                      </a:r>
                      <a:endParaRPr lang="en-US" sz="1600" dirty="0">
                        <a:solidFill>
                          <a:srgbClr val="000000"/>
                        </a:solidFill>
                        <a:effectLst/>
                      </a:endParaRPr>
                    </a:p>
                    <a:p>
                      <a:pPr algn="just" fontAlgn="t"/>
                      <a:r>
                        <a:rPr lang="en-US" sz="1600" dirty="0">
                          <a:solidFill>
                            <a:srgbClr val="000000"/>
                          </a:solidFill>
                          <a:effectLst/>
                        </a:rPr>
                        <a:t>Removes a listener from the listener array for the specified event. </a:t>
                      </a:r>
                      <a:r>
                        <a:rPr lang="en-US" sz="1600" b="1" dirty="0">
                          <a:solidFill>
                            <a:srgbClr val="000000"/>
                          </a:solidFill>
                          <a:effectLst/>
                        </a:rPr>
                        <a:t>Caution −</a:t>
                      </a:r>
                      <a:r>
                        <a:rPr lang="en-US" sz="1600" dirty="0">
                          <a:solidFill>
                            <a:srgbClr val="000000"/>
                          </a:solidFill>
                          <a:effectLst/>
                        </a:rPr>
                        <a:t> It changes the array indices in the listener array behind the listener. </a:t>
                      </a:r>
                      <a:r>
                        <a:rPr lang="en-US" sz="1600" dirty="0" err="1">
                          <a:solidFill>
                            <a:srgbClr val="000000"/>
                          </a:solidFill>
                          <a:effectLst/>
                        </a:rPr>
                        <a:t>removeListener</a:t>
                      </a:r>
                      <a:r>
                        <a:rPr lang="en-US" sz="1600" dirty="0">
                          <a:solidFill>
                            <a:srgbClr val="000000"/>
                          </a:solidFill>
                          <a:effectLst/>
                        </a:rPr>
                        <a:t> will remove, at most, one instance of a listener from the listener array. If any single listener has been added multiple times to the listener array for the specified event, then </a:t>
                      </a:r>
                      <a:r>
                        <a:rPr lang="en-US" sz="1600" dirty="0" err="1">
                          <a:solidFill>
                            <a:srgbClr val="000000"/>
                          </a:solidFill>
                          <a:effectLst/>
                        </a:rPr>
                        <a:t>removeListener</a:t>
                      </a:r>
                      <a:r>
                        <a:rPr lang="en-US" sz="1600" dirty="0">
                          <a:solidFill>
                            <a:srgbClr val="000000"/>
                          </a:solidFill>
                          <a:effectLst/>
                        </a:rPr>
                        <a:t> must be called multiple times to remove each instance. Returns emitter, so calls can be chained.</a:t>
                      </a:r>
                    </a:p>
                  </a:txBody>
                  <a:tcPr marL="76200" marR="76200" marT="76200" marB="76200"/>
                </a:tc>
                <a:extLst>
                  <a:ext uri="{0D108BD9-81ED-4DB2-BD59-A6C34878D82A}">
                    <a16:rowId xmlns:a16="http://schemas.microsoft.com/office/drawing/2014/main" val="2725465620"/>
                  </a:ext>
                </a:extLst>
              </a:tr>
              <a:tr h="1126634">
                <a:tc>
                  <a:txBody>
                    <a:bodyPr/>
                    <a:lstStyle/>
                    <a:p>
                      <a:pPr algn="ctr" fontAlgn="t"/>
                      <a:r>
                        <a:rPr lang="en-US" sz="1600">
                          <a:effectLst/>
                        </a:rPr>
                        <a:t>5</a:t>
                      </a:r>
                    </a:p>
                  </a:txBody>
                  <a:tcPr marL="76200" marR="76200" marT="76200" marB="76200"/>
                </a:tc>
                <a:tc>
                  <a:txBody>
                    <a:bodyPr/>
                    <a:lstStyle/>
                    <a:p>
                      <a:pPr algn="just" fontAlgn="t"/>
                      <a:r>
                        <a:rPr lang="en-US" sz="1600" b="1" dirty="0" err="1">
                          <a:solidFill>
                            <a:srgbClr val="000000"/>
                          </a:solidFill>
                          <a:effectLst/>
                        </a:rPr>
                        <a:t>removeAllListeners</a:t>
                      </a:r>
                      <a:r>
                        <a:rPr lang="en-US" sz="1600" b="1" dirty="0">
                          <a:solidFill>
                            <a:srgbClr val="000000"/>
                          </a:solidFill>
                          <a:effectLst/>
                        </a:rPr>
                        <a:t>([event])</a:t>
                      </a:r>
                      <a:endParaRPr lang="en-US" sz="1600" dirty="0">
                        <a:solidFill>
                          <a:srgbClr val="000000"/>
                        </a:solidFill>
                        <a:effectLst/>
                      </a:endParaRPr>
                    </a:p>
                    <a:p>
                      <a:pPr algn="just" fontAlgn="t"/>
                      <a:r>
                        <a:rPr lang="en-US" sz="1600" dirty="0">
                          <a:solidFill>
                            <a:srgbClr val="000000"/>
                          </a:solidFill>
                          <a:effectLst/>
                        </a:rPr>
                        <a:t>Removes all listeners, or those of the specified event. It's not a good idea to remove listeners that were added elsewhere in the code, especially when it's on an emitter that you didn't create (e.g. sockets or file streams). Returns emitter, so calls can be chained.</a:t>
                      </a:r>
                    </a:p>
                  </a:txBody>
                  <a:tcPr marL="76200" marR="76200" marT="76200" marB="76200"/>
                </a:tc>
                <a:extLst>
                  <a:ext uri="{0D108BD9-81ED-4DB2-BD59-A6C34878D82A}">
                    <a16:rowId xmlns:a16="http://schemas.microsoft.com/office/drawing/2014/main" val="245177728"/>
                  </a:ext>
                </a:extLst>
              </a:tr>
              <a:tr h="1367785">
                <a:tc>
                  <a:txBody>
                    <a:bodyPr/>
                    <a:lstStyle/>
                    <a:p>
                      <a:pPr algn="ctr" fontAlgn="t"/>
                      <a:r>
                        <a:rPr lang="en-US" sz="1600" dirty="0">
                          <a:effectLst/>
                        </a:rPr>
                        <a:t>6</a:t>
                      </a:r>
                    </a:p>
                  </a:txBody>
                  <a:tcPr marL="76200" marR="76200" marT="76200" marB="76200"/>
                </a:tc>
                <a:tc>
                  <a:txBody>
                    <a:bodyPr/>
                    <a:lstStyle/>
                    <a:p>
                      <a:pPr algn="just" fontAlgn="t"/>
                      <a:r>
                        <a:rPr lang="en-US" sz="1600" b="1" dirty="0" err="1">
                          <a:solidFill>
                            <a:srgbClr val="000000"/>
                          </a:solidFill>
                          <a:effectLst/>
                        </a:rPr>
                        <a:t>setMaxListeners</a:t>
                      </a:r>
                      <a:r>
                        <a:rPr lang="en-US" sz="1600" b="1" dirty="0">
                          <a:solidFill>
                            <a:srgbClr val="000000"/>
                          </a:solidFill>
                          <a:effectLst/>
                        </a:rPr>
                        <a:t>(n)</a:t>
                      </a:r>
                      <a:endParaRPr lang="en-US" sz="1600" dirty="0">
                        <a:solidFill>
                          <a:srgbClr val="000000"/>
                        </a:solidFill>
                        <a:effectLst/>
                      </a:endParaRPr>
                    </a:p>
                    <a:p>
                      <a:pPr algn="just" fontAlgn="t"/>
                      <a:r>
                        <a:rPr lang="en-US" sz="1600" dirty="0">
                          <a:solidFill>
                            <a:srgbClr val="000000"/>
                          </a:solidFill>
                          <a:effectLst/>
                        </a:rPr>
                        <a:t>By default, </a:t>
                      </a:r>
                      <a:r>
                        <a:rPr lang="en-US" sz="1600" dirty="0" err="1">
                          <a:solidFill>
                            <a:srgbClr val="000000"/>
                          </a:solidFill>
                          <a:effectLst/>
                        </a:rPr>
                        <a:t>EventEmitters</a:t>
                      </a:r>
                      <a:r>
                        <a:rPr lang="en-US" sz="1600" dirty="0">
                          <a:solidFill>
                            <a:srgbClr val="000000"/>
                          </a:solidFill>
                          <a:effectLst/>
                        </a:rPr>
                        <a:t> will print a warning if more than 10 listeners are added for a particular event. This is a useful default which helps finding memory leaks. Obviously not all Emitters should be limited to 10. This function allows that to be increased. Set to zero for unlimited.</a:t>
                      </a:r>
                    </a:p>
                  </a:txBody>
                  <a:tcPr marL="76200" marR="76200" marT="76200" marB="76200"/>
                </a:tc>
                <a:extLst>
                  <a:ext uri="{0D108BD9-81ED-4DB2-BD59-A6C34878D82A}">
                    <a16:rowId xmlns:a16="http://schemas.microsoft.com/office/drawing/2014/main" val="1463917182"/>
                  </a:ext>
                </a:extLst>
              </a:tr>
            </a:tbl>
          </a:graphicData>
        </a:graphic>
      </p:graphicFrame>
    </p:spTree>
    <p:extLst>
      <p:ext uri="{BB962C8B-B14F-4D97-AF65-F5344CB8AC3E}">
        <p14:creationId xmlns:p14="http://schemas.microsoft.com/office/powerpoint/2010/main" val="3870537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9 Event Emitter</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360040"/>
          </a:xfrm>
          <a:ln>
            <a:solidFill>
              <a:srgbClr val="C00000"/>
            </a:solidFill>
          </a:ln>
        </p:spPr>
        <p:txBody>
          <a:bodyPr>
            <a:noAutofit/>
          </a:bodyPr>
          <a:lstStyle/>
          <a:p>
            <a:pPr marL="285750" indent="-285750"/>
            <a:r>
              <a:rPr lang="en-US" b="1" dirty="0"/>
              <a:t>Method (3):</a:t>
            </a:r>
            <a:endParaRPr lang="en-US"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graphicFrame>
        <p:nvGraphicFramePr>
          <p:cNvPr id="10" name="Table 9">
            <a:extLst>
              <a:ext uri="{FF2B5EF4-FFF2-40B4-BE49-F238E27FC236}">
                <a16:creationId xmlns:a16="http://schemas.microsoft.com/office/drawing/2014/main" id="{FFFA2C9E-EDF2-4631-B92A-E0361EBF2619}"/>
              </a:ext>
            </a:extLst>
          </p:cNvPr>
          <p:cNvGraphicFramePr>
            <a:graphicFrameLocks noGrp="1"/>
          </p:cNvGraphicFramePr>
          <p:nvPr>
            <p:extLst>
              <p:ext uri="{D42A27DB-BD31-4B8C-83A1-F6EECF244321}">
                <p14:modId xmlns:p14="http://schemas.microsoft.com/office/powerpoint/2010/main" val="1556765966"/>
              </p:ext>
            </p:extLst>
          </p:nvPr>
        </p:nvGraphicFramePr>
        <p:xfrm>
          <a:off x="467544" y="1772817"/>
          <a:ext cx="8219256" cy="1920240"/>
        </p:xfrm>
        <a:graphic>
          <a:graphicData uri="http://schemas.openxmlformats.org/drawingml/2006/table">
            <a:tbl>
              <a:tblPr firstRow="1" bandRow="1">
                <a:tableStyleId>{5C22544A-7EE6-4342-B048-85BDC9FD1C3A}</a:tableStyleId>
              </a:tblPr>
              <a:tblGrid>
                <a:gridCol w="540086">
                  <a:extLst>
                    <a:ext uri="{9D8B030D-6E8A-4147-A177-3AD203B41FA5}">
                      <a16:colId xmlns:a16="http://schemas.microsoft.com/office/drawing/2014/main" val="4178559922"/>
                    </a:ext>
                  </a:extLst>
                </a:gridCol>
                <a:gridCol w="7679170">
                  <a:extLst>
                    <a:ext uri="{9D8B030D-6E8A-4147-A177-3AD203B41FA5}">
                      <a16:colId xmlns:a16="http://schemas.microsoft.com/office/drawing/2014/main" val="3403528568"/>
                    </a:ext>
                  </a:extLst>
                </a:gridCol>
              </a:tblGrid>
              <a:tr h="263784">
                <a:tc>
                  <a:txBody>
                    <a:bodyPr/>
                    <a:lstStyle/>
                    <a:p>
                      <a:pPr algn="ctr" fontAlgn="t"/>
                      <a:r>
                        <a:rPr lang="en-US" sz="1600" dirty="0">
                          <a:effectLst/>
                        </a:rPr>
                        <a:t>No</a:t>
                      </a:r>
                    </a:p>
                  </a:txBody>
                  <a:tcPr marL="76200" marR="76200" marT="76200" marB="76200"/>
                </a:tc>
                <a:tc>
                  <a:txBody>
                    <a:bodyPr/>
                    <a:lstStyle/>
                    <a:p>
                      <a:pPr algn="ctr" fontAlgn="t"/>
                      <a:r>
                        <a:rPr lang="en-US" sz="1600">
                          <a:effectLst/>
                        </a:rPr>
                        <a:t>Method &amp; Description</a:t>
                      </a:r>
                    </a:p>
                  </a:txBody>
                  <a:tcPr marL="76200" marR="76200" marT="76200" marB="76200"/>
                </a:tc>
                <a:extLst>
                  <a:ext uri="{0D108BD9-81ED-4DB2-BD59-A6C34878D82A}">
                    <a16:rowId xmlns:a16="http://schemas.microsoft.com/office/drawing/2014/main" val="1115638240"/>
                  </a:ext>
                </a:extLst>
              </a:tr>
              <a:tr h="404603">
                <a:tc>
                  <a:txBody>
                    <a:bodyPr/>
                    <a:lstStyle/>
                    <a:p>
                      <a:pPr algn="ctr" fontAlgn="t"/>
                      <a:r>
                        <a:rPr lang="en-US" sz="1600" dirty="0">
                          <a:effectLst/>
                        </a:rPr>
                        <a:t>7</a:t>
                      </a:r>
                    </a:p>
                  </a:txBody>
                  <a:tcPr marL="76200" marR="76200" marT="76200" marB="76200"/>
                </a:tc>
                <a:tc>
                  <a:txBody>
                    <a:bodyPr/>
                    <a:lstStyle/>
                    <a:p>
                      <a:pPr algn="just" fontAlgn="t"/>
                      <a:r>
                        <a:rPr lang="en-US" sz="1600" b="1" dirty="0">
                          <a:solidFill>
                            <a:srgbClr val="000000"/>
                          </a:solidFill>
                          <a:effectLst/>
                        </a:rPr>
                        <a:t>listeners(event)</a:t>
                      </a:r>
                      <a:endParaRPr lang="en-US" sz="1600" dirty="0">
                        <a:solidFill>
                          <a:srgbClr val="000000"/>
                        </a:solidFill>
                        <a:effectLst/>
                      </a:endParaRPr>
                    </a:p>
                    <a:p>
                      <a:pPr algn="just" fontAlgn="t"/>
                      <a:r>
                        <a:rPr lang="en-US" sz="1600" dirty="0">
                          <a:solidFill>
                            <a:srgbClr val="000000"/>
                          </a:solidFill>
                          <a:effectLst/>
                        </a:rPr>
                        <a:t>Returns an array of listeners for the specified event.</a:t>
                      </a:r>
                    </a:p>
                  </a:txBody>
                  <a:tcPr marL="76200" marR="76200" marT="76200" marB="76200"/>
                </a:tc>
                <a:extLst>
                  <a:ext uri="{0D108BD9-81ED-4DB2-BD59-A6C34878D82A}">
                    <a16:rowId xmlns:a16="http://schemas.microsoft.com/office/drawing/2014/main" val="1995582299"/>
                  </a:ext>
                </a:extLst>
              </a:tr>
              <a:tr h="835887">
                <a:tc>
                  <a:txBody>
                    <a:bodyPr/>
                    <a:lstStyle/>
                    <a:p>
                      <a:pPr algn="ctr" fontAlgn="t"/>
                      <a:r>
                        <a:rPr lang="en-US" sz="1600">
                          <a:effectLst/>
                        </a:rPr>
                        <a:t>8</a:t>
                      </a:r>
                    </a:p>
                  </a:txBody>
                  <a:tcPr marL="76200" marR="76200" marT="76200" marB="76200"/>
                </a:tc>
                <a:tc>
                  <a:txBody>
                    <a:bodyPr/>
                    <a:lstStyle/>
                    <a:p>
                      <a:pPr algn="just" fontAlgn="t"/>
                      <a:r>
                        <a:rPr lang="en-US" sz="1600" b="1" dirty="0">
                          <a:solidFill>
                            <a:srgbClr val="000000"/>
                          </a:solidFill>
                          <a:effectLst/>
                        </a:rPr>
                        <a:t>emit(event, [arg1], [arg2], [...])</a:t>
                      </a:r>
                      <a:endParaRPr lang="en-US" sz="1600" dirty="0">
                        <a:solidFill>
                          <a:srgbClr val="000000"/>
                        </a:solidFill>
                        <a:effectLst/>
                      </a:endParaRPr>
                    </a:p>
                    <a:p>
                      <a:pPr algn="just" fontAlgn="t"/>
                      <a:r>
                        <a:rPr lang="en-US" sz="1600" dirty="0">
                          <a:solidFill>
                            <a:srgbClr val="000000"/>
                          </a:solidFill>
                          <a:effectLst/>
                        </a:rPr>
                        <a:t>Execute each of the listeners in order with the supplied arguments. Returns true if the event had listeners, false otherwise.</a:t>
                      </a:r>
                    </a:p>
                  </a:txBody>
                  <a:tcPr marL="76200" marR="76200" marT="76200" marB="76200"/>
                </a:tc>
                <a:extLst>
                  <a:ext uri="{0D108BD9-81ED-4DB2-BD59-A6C34878D82A}">
                    <a16:rowId xmlns:a16="http://schemas.microsoft.com/office/drawing/2014/main" val="2980871667"/>
                  </a:ext>
                </a:extLst>
              </a:tr>
            </a:tbl>
          </a:graphicData>
        </a:graphic>
      </p:graphicFrame>
    </p:spTree>
    <p:extLst>
      <p:ext uri="{BB962C8B-B14F-4D97-AF65-F5344CB8AC3E}">
        <p14:creationId xmlns:p14="http://schemas.microsoft.com/office/powerpoint/2010/main" val="35862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9 Event Emitter</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360040"/>
          </a:xfrm>
          <a:ln>
            <a:solidFill>
              <a:srgbClr val="C00000"/>
            </a:solidFill>
          </a:ln>
        </p:spPr>
        <p:txBody>
          <a:bodyPr>
            <a:noAutofit/>
          </a:bodyPr>
          <a:lstStyle/>
          <a:p>
            <a:pPr marL="285750" indent="-285750"/>
            <a:r>
              <a:rPr lang="en-US" b="1" dirty="0"/>
              <a:t>Class Method (1):</a:t>
            </a:r>
            <a:endParaRPr lang="en-US"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graphicFrame>
        <p:nvGraphicFramePr>
          <p:cNvPr id="10" name="Table 9">
            <a:extLst>
              <a:ext uri="{FF2B5EF4-FFF2-40B4-BE49-F238E27FC236}">
                <a16:creationId xmlns:a16="http://schemas.microsoft.com/office/drawing/2014/main" id="{FFFA2C9E-EDF2-4631-B92A-E0361EBF2619}"/>
              </a:ext>
            </a:extLst>
          </p:cNvPr>
          <p:cNvGraphicFramePr>
            <a:graphicFrameLocks noGrp="1"/>
          </p:cNvGraphicFramePr>
          <p:nvPr>
            <p:extLst>
              <p:ext uri="{D42A27DB-BD31-4B8C-83A1-F6EECF244321}">
                <p14:modId xmlns:p14="http://schemas.microsoft.com/office/powerpoint/2010/main" val="3132864118"/>
              </p:ext>
            </p:extLst>
          </p:nvPr>
        </p:nvGraphicFramePr>
        <p:xfrm>
          <a:off x="467544" y="1772817"/>
          <a:ext cx="8219256" cy="1127760"/>
        </p:xfrm>
        <a:graphic>
          <a:graphicData uri="http://schemas.openxmlformats.org/drawingml/2006/table">
            <a:tbl>
              <a:tblPr firstRow="1" bandRow="1">
                <a:tableStyleId>{5C22544A-7EE6-4342-B048-85BDC9FD1C3A}</a:tableStyleId>
              </a:tblPr>
              <a:tblGrid>
                <a:gridCol w="540086">
                  <a:extLst>
                    <a:ext uri="{9D8B030D-6E8A-4147-A177-3AD203B41FA5}">
                      <a16:colId xmlns:a16="http://schemas.microsoft.com/office/drawing/2014/main" val="4178559922"/>
                    </a:ext>
                  </a:extLst>
                </a:gridCol>
                <a:gridCol w="7679170">
                  <a:extLst>
                    <a:ext uri="{9D8B030D-6E8A-4147-A177-3AD203B41FA5}">
                      <a16:colId xmlns:a16="http://schemas.microsoft.com/office/drawing/2014/main" val="3403528568"/>
                    </a:ext>
                  </a:extLst>
                </a:gridCol>
              </a:tblGrid>
              <a:tr h="263784">
                <a:tc>
                  <a:txBody>
                    <a:bodyPr/>
                    <a:lstStyle/>
                    <a:p>
                      <a:pPr algn="ctr" fontAlgn="t"/>
                      <a:r>
                        <a:rPr lang="en-US" dirty="0">
                          <a:effectLst/>
                        </a:rPr>
                        <a:t>No</a:t>
                      </a:r>
                    </a:p>
                  </a:txBody>
                  <a:tcPr marL="76200" marR="76200" marT="76200" marB="76200"/>
                </a:tc>
                <a:tc>
                  <a:txBody>
                    <a:bodyPr/>
                    <a:lstStyle/>
                    <a:p>
                      <a:pPr algn="ctr" fontAlgn="t"/>
                      <a:r>
                        <a:rPr lang="en-US">
                          <a:effectLst/>
                        </a:rPr>
                        <a:t>Method &amp; Description</a:t>
                      </a:r>
                    </a:p>
                  </a:txBody>
                  <a:tcPr marL="76200" marR="76200" marT="76200" marB="76200"/>
                </a:tc>
                <a:extLst>
                  <a:ext uri="{0D108BD9-81ED-4DB2-BD59-A6C34878D82A}">
                    <a16:rowId xmlns:a16="http://schemas.microsoft.com/office/drawing/2014/main" val="1115638240"/>
                  </a:ext>
                </a:extLst>
              </a:tr>
              <a:tr h="404603">
                <a:tc>
                  <a:txBody>
                    <a:bodyPr/>
                    <a:lstStyle/>
                    <a:p>
                      <a:pPr algn="ctr" fontAlgn="t"/>
                      <a:r>
                        <a:rPr lang="en-US">
                          <a:effectLst/>
                        </a:rPr>
                        <a:t>1</a:t>
                      </a:r>
                    </a:p>
                  </a:txBody>
                  <a:tcPr marL="76200" marR="76200" marT="76200" marB="76200"/>
                </a:tc>
                <a:tc>
                  <a:txBody>
                    <a:bodyPr/>
                    <a:lstStyle/>
                    <a:p>
                      <a:pPr algn="just" fontAlgn="t"/>
                      <a:r>
                        <a:rPr lang="en-US" b="1" dirty="0" err="1">
                          <a:solidFill>
                            <a:srgbClr val="000000"/>
                          </a:solidFill>
                          <a:effectLst/>
                        </a:rPr>
                        <a:t>listenerCount</a:t>
                      </a:r>
                      <a:r>
                        <a:rPr lang="en-US" b="1" dirty="0">
                          <a:solidFill>
                            <a:srgbClr val="000000"/>
                          </a:solidFill>
                          <a:effectLst/>
                        </a:rPr>
                        <a:t>(emitter, event)</a:t>
                      </a:r>
                      <a:endParaRPr lang="en-US" dirty="0">
                        <a:solidFill>
                          <a:srgbClr val="000000"/>
                        </a:solidFill>
                        <a:effectLst/>
                      </a:endParaRPr>
                    </a:p>
                    <a:p>
                      <a:pPr algn="just" fontAlgn="t"/>
                      <a:r>
                        <a:rPr lang="en-US" dirty="0">
                          <a:solidFill>
                            <a:srgbClr val="000000"/>
                          </a:solidFill>
                          <a:effectLst/>
                        </a:rPr>
                        <a:t>Returns the number of listeners for a given event.</a:t>
                      </a:r>
                    </a:p>
                  </a:txBody>
                  <a:tcPr marL="76200" marR="76200" marT="76200" marB="76200"/>
                </a:tc>
                <a:extLst>
                  <a:ext uri="{0D108BD9-81ED-4DB2-BD59-A6C34878D82A}">
                    <a16:rowId xmlns:a16="http://schemas.microsoft.com/office/drawing/2014/main" val="1995582299"/>
                  </a:ext>
                </a:extLst>
              </a:tr>
            </a:tbl>
          </a:graphicData>
        </a:graphic>
      </p:graphicFrame>
    </p:spTree>
    <p:extLst>
      <p:ext uri="{BB962C8B-B14F-4D97-AF65-F5344CB8AC3E}">
        <p14:creationId xmlns:p14="http://schemas.microsoft.com/office/powerpoint/2010/main" val="380038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9 Event Emitter</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360040"/>
          </a:xfrm>
          <a:ln>
            <a:solidFill>
              <a:srgbClr val="C00000"/>
            </a:solidFill>
          </a:ln>
        </p:spPr>
        <p:txBody>
          <a:bodyPr>
            <a:noAutofit/>
          </a:bodyPr>
          <a:lstStyle/>
          <a:p>
            <a:pPr marL="285750" indent="-285750"/>
            <a:r>
              <a:rPr lang="en-US" b="1" dirty="0"/>
              <a:t>Events (1):</a:t>
            </a:r>
            <a:endParaRPr lang="en-US"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graphicFrame>
        <p:nvGraphicFramePr>
          <p:cNvPr id="10" name="Table 9">
            <a:extLst>
              <a:ext uri="{FF2B5EF4-FFF2-40B4-BE49-F238E27FC236}">
                <a16:creationId xmlns:a16="http://schemas.microsoft.com/office/drawing/2014/main" id="{FFFA2C9E-EDF2-4631-B92A-E0361EBF2619}"/>
              </a:ext>
            </a:extLst>
          </p:cNvPr>
          <p:cNvGraphicFramePr>
            <a:graphicFrameLocks noGrp="1"/>
          </p:cNvGraphicFramePr>
          <p:nvPr>
            <p:extLst>
              <p:ext uri="{D42A27DB-BD31-4B8C-83A1-F6EECF244321}">
                <p14:modId xmlns:p14="http://schemas.microsoft.com/office/powerpoint/2010/main" val="3605427625"/>
              </p:ext>
            </p:extLst>
          </p:nvPr>
        </p:nvGraphicFramePr>
        <p:xfrm>
          <a:off x="467544" y="1772817"/>
          <a:ext cx="8219256" cy="3749040"/>
        </p:xfrm>
        <a:graphic>
          <a:graphicData uri="http://schemas.openxmlformats.org/drawingml/2006/table">
            <a:tbl>
              <a:tblPr firstRow="1" bandRow="1">
                <a:tableStyleId>{5C22544A-7EE6-4342-B048-85BDC9FD1C3A}</a:tableStyleId>
              </a:tblPr>
              <a:tblGrid>
                <a:gridCol w="540086">
                  <a:extLst>
                    <a:ext uri="{9D8B030D-6E8A-4147-A177-3AD203B41FA5}">
                      <a16:colId xmlns:a16="http://schemas.microsoft.com/office/drawing/2014/main" val="4178559922"/>
                    </a:ext>
                  </a:extLst>
                </a:gridCol>
                <a:gridCol w="7679170">
                  <a:extLst>
                    <a:ext uri="{9D8B030D-6E8A-4147-A177-3AD203B41FA5}">
                      <a16:colId xmlns:a16="http://schemas.microsoft.com/office/drawing/2014/main" val="3403528568"/>
                    </a:ext>
                  </a:extLst>
                </a:gridCol>
              </a:tblGrid>
              <a:tr h="263784">
                <a:tc>
                  <a:txBody>
                    <a:bodyPr/>
                    <a:lstStyle/>
                    <a:p>
                      <a:pPr algn="ctr" fontAlgn="t"/>
                      <a:r>
                        <a:rPr lang="en-US" dirty="0">
                          <a:effectLst/>
                        </a:rPr>
                        <a:t>No</a:t>
                      </a:r>
                    </a:p>
                  </a:txBody>
                  <a:tcPr marL="76200" marR="76200" marT="76200" marB="76200"/>
                </a:tc>
                <a:tc>
                  <a:txBody>
                    <a:bodyPr/>
                    <a:lstStyle/>
                    <a:p>
                      <a:pPr algn="ctr" fontAlgn="t"/>
                      <a:r>
                        <a:rPr lang="en-US">
                          <a:effectLst/>
                        </a:rPr>
                        <a:t>Events &amp; Description</a:t>
                      </a:r>
                    </a:p>
                  </a:txBody>
                  <a:tcPr marL="76200" marR="76200" marT="76200" marB="76200"/>
                </a:tc>
                <a:extLst>
                  <a:ext uri="{0D108BD9-81ED-4DB2-BD59-A6C34878D82A}">
                    <a16:rowId xmlns:a16="http://schemas.microsoft.com/office/drawing/2014/main" val="1115638240"/>
                  </a:ext>
                </a:extLst>
              </a:tr>
              <a:tr h="263784">
                <a:tc>
                  <a:txBody>
                    <a:bodyPr/>
                    <a:lstStyle/>
                    <a:p>
                      <a:pPr algn="ctr" fontAlgn="t"/>
                      <a:r>
                        <a:rPr lang="en-US">
                          <a:effectLst/>
                        </a:rPr>
                        <a:t>1</a:t>
                      </a:r>
                    </a:p>
                  </a:txBody>
                  <a:tcPr marL="76200" marR="76200" marT="76200" marB="76200"/>
                </a:tc>
                <a:tc>
                  <a:txBody>
                    <a:bodyPr/>
                    <a:lstStyle/>
                    <a:p>
                      <a:pPr algn="just" fontAlgn="t"/>
                      <a:r>
                        <a:rPr lang="en-US" b="1">
                          <a:solidFill>
                            <a:srgbClr val="000000"/>
                          </a:solidFill>
                          <a:effectLst/>
                        </a:rPr>
                        <a:t>newListener</a:t>
                      </a:r>
                      <a:endParaRPr lang="en-US">
                        <a:solidFill>
                          <a:srgbClr val="000000"/>
                        </a:solidFill>
                        <a:effectLst/>
                      </a:endParaRPr>
                    </a:p>
                    <a:p>
                      <a:pPr algn="just" fontAlgn="t">
                        <a:buFont typeface="Arial" panose="020B0604020202020204" pitchFamily="34" charset="0"/>
                        <a:buChar char="•"/>
                      </a:pPr>
                      <a:r>
                        <a:rPr lang="en-US" b="1">
                          <a:solidFill>
                            <a:srgbClr val="000000"/>
                          </a:solidFill>
                          <a:effectLst/>
                        </a:rPr>
                        <a:t>event</a:t>
                      </a:r>
                      <a:r>
                        <a:rPr lang="en-US">
                          <a:solidFill>
                            <a:srgbClr val="000000"/>
                          </a:solidFill>
                          <a:effectLst/>
                        </a:rPr>
                        <a:t> − String: the event name</a:t>
                      </a:r>
                    </a:p>
                    <a:p>
                      <a:pPr algn="just" fontAlgn="t">
                        <a:buFont typeface="Arial" panose="020B0604020202020204" pitchFamily="34" charset="0"/>
                        <a:buChar char="•"/>
                      </a:pPr>
                      <a:r>
                        <a:rPr lang="en-US" b="1">
                          <a:solidFill>
                            <a:srgbClr val="000000"/>
                          </a:solidFill>
                          <a:effectLst/>
                        </a:rPr>
                        <a:t>listener</a:t>
                      </a:r>
                      <a:r>
                        <a:rPr lang="en-US">
                          <a:solidFill>
                            <a:srgbClr val="000000"/>
                          </a:solidFill>
                          <a:effectLst/>
                        </a:rPr>
                        <a:t> − Function: the event handler function</a:t>
                      </a:r>
                    </a:p>
                    <a:p>
                      <a:pPr algn="just" fontAlgn="t"/>
                      <a:r>
                        <a:rPr lang="en-US">
                          <a:solidFill>
                            <a:srgbClr val="000000"/>
                          </a:solidFill>
                          <a:effectLst/>
                        </a:rPr>
                        <a:t>This event is emitted any time a listener is added. When this event is triggered, the listener may not yet have been added to the array of listeners for the event.</a:t>
                      </a:r>
                    </a:p>
                  </a:txBody>
                  <a:tcPr marL="76200" marR="76200" marT="76200" marB="76200"/>
                </a:tc>
                <a:extLst>
                  <a:ext uri="{0D108BD9-81ED-4DB2-BD59-A6C34878D82A}">
                    <a16:rowId xmlns:a16="http://schemas.microsoft.com/office/drawing/2014/main" val="348319330"/>
                  </a:ext>
                </a:extLst>
              </a:tr>
              <a:tr h="404603">
                <a:tc>
                  <a:txBody>
                    <a:bodyPr/>
                    <a:lstStyle/>
                    <a:p>
                      <a:pPr algn="ctr" fontAlgn="t"/>
                      <a:r>
                        <a:rPr lang="en-US">
                          <a:effectLst/>
                        </a:rPr>
                        <a:t>2</a:t>
                      </a:r>
                    </a:p>
                  </a:txBody>
                  <a:tcPr marL="76200" marR="76200" marT="76200" marB="76200"/>
                </a:tc>
                <a:tc>
                  <a:txBody>
                    <a:bodyPr/>
                    <a:lstStyle/>
                    <a:p>
                      <a:pPr algn="just" fontAlgn="t"/>
                      <a:r>
                        <a:rPr lang="en-US" b="1" dirty="0" err="1">
                          <a:solidFill>
                            <a:srgbClr val="000000"/>
                          </a:solidFill>
                          <a:effectLst/>
                        </a:rPr>
                        <a:t>removeListener</a:t>
                      </a:r>
                      <a:endParaRPr lang="en-US" dirty="0">
                        <a:solidFill>
                          <a:srgbClr val="000000"/>
                        </a:solidFill>
                        <a:effectLst/>
                      </a:endParaRPr>
                    </a:p>
                    <a:p>
                      <a:pPr algn="just" fontAlgn="t">
                        <a:buFont typeface="Arial" panose="020B0604020202020204" pitchFamily="34" charset="0"/>
                        <a:buChar char="•"/>
                      </a:pPr>
                      <a:r>
                        <a:rPr lang="en-US" b="1" dirty="0">
                          <a:solidFill>
                            <a:srgbClr val="000000"/>
                          </a:solidFill>
                          <a:effectLst/>
                        </a:rPr>
                        <a:t>event</a:t>
                      </a:r>
                      <a:r>
                        <a:rPr lang="en-US" dirty="0">
                          <a:solidFill>
                            <a:srgbClr val="000000"/>
                          </a:solidFill>
                          <a:effectLst/>
                        </a:rPr>
                        <a:t> − String The event name</a:t>
                      </a:r>
                    </a:p>
                    <a:p>
                      <a:pPr algn="just" fontAlgn="t">
                        <a:buFont typeface="Arial" panose="020B0604020202020204" pitchFamily="34" charset="0"/>
                        <a:buChar char="•"/>
                      </a:pPr>
                      <a:r>
                        <a:rPr lang="en-US" b="1" dirty="0">
                          <a:solidFill>
                            <a:srgbClr val="000000"/>
                          </a:solidFill>
                          <a:effectLst/>
                        </a:rPr>
                        <a:t>listener</a:t>
                      </a:r>
                      <a:r>
                        <a:rPr lang="en-US" dirty="0">
                          <a:solidFill>
                            <a:srgbClr val="000000"/>
                          </a:solidFill>
                          <a:effectLst/>
                        </a:rPr>
                        <a:t> − Function The event handler function</a:t>
                      </a:r>
                    </a:p>
                    <a:p>
                      <a:pPr algn="just" fontAlgn="t"/>
                      <a:r>
                        <a:rPr lang="en-US" dirty="0">
                          <a:solidFill>
                            <a:srgbClr val="000000"/>
                          </a:solidFill>
                          <a:effectLst/>
                        </a:rPr>
                        <a:t>This event is emitted any time someone removes a listener. When this event is triggered, the listener may not yet have been removed from the array of listeners for the event.</a:t>
                      </a:r>
                    </a:p>
                  </a:txBody>
                  <a:tcPr marL="76200" marR="76200" marT="76200" marB="76200"/>
                </a:tc>
                <a:extLst>
                  <a:ext uri="{0D108BD9-81ED-4DB2-BD59-A6C34878D82A}">
                    <a16:rowId xmlns:a16="http://schemas.microsoft.com/office/drawing/2014/main" val="1995582299"/>
                  </a:ext>
                </a:extLst>
              </a:tr>
            </a:tbl>
          </a:graphicData>
        </a:graphic>
      </p:graphicFrame>
    </p:spTree>
    <p:extLst>
      <p:ext uri="{BB962C8B-B14F-4D97-AF65-F5344CB8AC3E}">
        <p14:creationId xmlns:p14="http://schemas.microsoft.com/office/powerpoint/2010/main" val="1623203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981A7ED-EBF3-4764-B792-FB03CE6E64E5}"/>
              </a:ext>
            </a:extLst>
          </p:cNvPr>
          <p:cNvPicPr>
            <a:picLocks noChangeAspect="1"/>
          </p:cNvPicPr>
          <p:nvPr/>
        </p:nvPicPr>
        <p:blipFill>
          <a:blip r:embed="rId2"/>
          <a:stretch>
            <a:fillRect/>
          </a:stretch>
        </p:blipFill>
        <p:spPr>
          <a:xfrm>
            <a:off x="496233" y="1726506"/>
            <a:ext cx="4563080" cy="4587223"/>
          </a:xfrm>
          <a:prstGeom prst="rect">
            <a:avLst/>
          </a:prstGeom>
          <a:ln>
            <a:solidFill>
              <a:srgbClr val="C00000"/>
            </a:solidFill>
          </a:ln>
        </p:spPr>
      </p:pic>
      <p:pic>
        <p:nvPicPr>
          <p:cNvPr id="40" name="Picture 39">
            <a:extLst>
              <a:ext uri="{FF2B5EF4-FFF2-40B4-BE49-F238E27FC236}">
                <a16:creationId xmlns:a16="http://schemas.microsoft.com/office/drawing/2014/main" id="{8A594273-332D-412F-A46F-D84255E0A002}"/>
              </a:ext>
            </a:extLst>
          </p:cNvPr>
          <p:cNvPicPr>
            <a:picLocks noChangeAspect="1"/>
          </p:cNvPicPr>
          <p:nvPr/>
        </p:nvPicPr>
        <p:blipFill>
          <a:blip r:embed="rId3"/>
          <a:stretch>
            <a:fillRect/>
          </a:stretch>
        </p:blipFill>
        <p:spPr>
          <a:xfrm>
            <a:off x="4478962" y="3698354"/>
            <a:ext cx="4362544" cy="1890886"/>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9 Event Emitter</a:t>
            </a:r>
            <a:endParaRPr lang="zh-TW" altLang="en-US" b="1" dirty="0">
              <a:solidFill>
                <a:srgbClr val="FFFF00"/>
              </a:solidFill>
            </a:endParaRPr>
          </a:p>
        </p:txBody>
      </p:sp>
      <p:sp>
        <p:nvSpPr>
          <p:cNvPr id="3" name="副標題 2"/>
          <p:cNvSpPr>
            <a:spLocks noGrp="1"/>
          </p:cNvSpPr>
          <p:nvPr>
            <p:ph type="subTitle" idx="1"/>
          </p:nvPr>
        </p:nvSpPr>
        <p:spPr>
          <a:xfrm>
            <a:off x="467544" y="1268760"/>
            <a:ext cx="8219256" cy="360040"/>
          </a:xfrm>
          <a:ln>
            <a:solidFill>
              <a:srgbClr val="C00000"/>
            </a:solidFill>
          </a:ln>
        </p:spPr>
        <p:txBody>
          <a:bodyPr>
            <a:noAutofit/>
          </a:bodyPr>
          <a:lstStyle/>
          <a:p>
            <a:pPr marL="285750" indent="-285750"/>
            <a:r>
              <a:rPr lang="en-US" b="1" dirty="0"/>
              <a:t>Example:</a:t>
            </a:r>
            <a:endParaRPr lang="en-US" dirty="0"/>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https://www.tutorialspoint.com/nodejs/nodejs_npm.htm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9" name="Rectangle 8">
            <a:extLst>
              <a:ext uri="{FF2B5EF4-FFF2-40B4-BE49-F238E27FC236}">
                <a16:creationId xmlns:a16="http://schemas.microsoft.com/office/drawing/2014/main" id="{31C18111-3573-451A-9333-6B304CF90F6C}"/>
              </a:ext>
            </a:extLst>
          </p:cNvPr>
          <p:cNvSpPr/>
          <p:nvPr/>
        </p:nvSpPr>
        <p:spPr>
          <a:xfrm>
            <a:off x="827584" y="4653136"/>
            <a:ext cx="1656184"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2F0FC5D-0424-4DF8-B85E-F0507C2A5909}"/>
              </a:ext>
            </a:extLst>
          </p:cNvPr>
          <p:cNvSpPr/>
          <p:nvPr/>
        </p:nvSpPr>
        <p:spPr>
          <a:xfrm>
            <a:off x="827584" y="2348880"/>
            <a:ext cx="1944216" cy="115212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99094E36-11A1-449A-BD44-E605D91135E6}"/>
              </a:ext>
            </a:extLst>
          </p:cNvPr>
          <p:cNvCxnSpPr>
            <a:cxnSpLocks/>
          </p:cNvCxnSpPr>
          <p:nvPr/>
        </p:nvCxnSpPr>
        <p:spPr>
          <a:xfrm flipV="1">
            <a:off x="1619672" y="3540859"/>
            <a:ext cx="180020" cy="115212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0A66472-2345-470E-8F86-630305312BEB}"/>
              </a:ext>
            </a:extLst>
          </p:cNvPr>
          <p:cNvSpPr/>
          <p:nvPr/>
        </p:nvSpPr>
        <p:spPr>
          <a:xfrm>
            <a:off x="4624800" y="4216896"/>
            <a:ext cx="1852740" cy="41756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2FB86C68-B73B-4A81-9E3D-08F6182DF124}"/>
              </a:ext>
            </a:extLst>
          </p:cNvPr>
          <p:cNvCxnSpPr>
            <a:cxnSpLocks/>
            <a:stCxn id="11" idx="3"/>
            <a:endCxn id="14" idx="0"/>
          </p:cNvCxnSpPr>
          <p:nvPr/>
        </p:nvCxnSpPr>
        <p:spPr>
          <a:xfrm>
            <a:off x="2771800" y="2924944"/>
            <a:ext cx="2779370" cy="129195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409A6D7-264C-40AC-B969-E6DC75B931C5}"/>
              </a:ext>
            </a:extLst>
          </p:cNvPr>
          <p:cNvSpPr/>
          <p:nvPr/>
        </p:nvSpPr>
        <p:spPr>
          <a:xfrm>
            <a:off x="827584" y="5053027"/>
            <a:ext cx="2592288" cy="35117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48E27B6-6119-4455-8E22-3AAF5CE16C23}"/>
              </a:ext>
            </a:extLst>
          </p:cNvPr>
          <p:cNvSpPr/>
          <p:nvPr/>
        </p:nvSpPr>
        <p:spPr>
          <a:xfrm>
            <a:off x="4624676" y="4655016"/>
            <a:ext cx="2779908" cy="26747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59E818A1-1AD1-4175-AAFA-021CB4123615}"/>
              </a:ext>
            </a:extLst>
          </p:cNvPr>
          <p:cNvCxnSpPr>
            <a:cxnSpLocks/>
            <a:stCxn id="18" idx="3"/>
            <a:endCxn id="19" idx="1"/>
          </p:cNvCxnSpPr>
          <p:nvPr/>
        </p:nvCxnSpPr>
        <p:spPr>
          <a:xfrm flipV="1">
            <a:off x="3419872" y="4788753"/>
            <a:ext cx="1204804" cy="43986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E35163C-9842-4A5F-91A4-3F325B112C2F}"/>
              </a:ext>
            </a:extLst>
          </p:cNvPr>
          <p:cNvSpPr/>
          <p:nvPr/>
        </p:nvSpPr>
        <p:spPr>
          <a:xfrm>
            <a:off x="827583" y="5488684"/>
            <a:ext cx="2634808" cy="26427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560D6C74-C416-4741-A359-C5D718E71096}"/>
              </a:ext>
            </a:extLst>
          </p:cNvPr>
          <p:cNvCxnSpPr>
            <a:cxnSpLocks/>
            <a:stCxn id="24" idx="3"/>
            <a:endCxn id="26" idx="1"/>
          </p:cNvCxnSpPr>
          <p:nvPr/>
        </p:nvCxnSpPr>
        <p:spPr>
          <a:xfrm flipV="1">
            <a:off x="3462391" y="5007351"/>
            <a:ext cx="1162285" cy="61347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B6709E7A-5F7B-42E9-9C5D-A0FE3AE559D9}"/>
              </a:ext>
            </a:extLst>
          </p:cNvPr>
          <p:cNvSpPr/>
          <p:nvPr/>
        </p:nvSpPr>
        <p:spPr>
          <a:xfrm>
            <a:off x="4624676" y="4929733"/>
            <a:ext cx="2592288" cy="1552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62E6B49-4494-40D9-B345-115B7F6FE1DD}"/>
              </a:ext>
            </a:extLst>
          </p:cNvPr>
          <p:cNvSpPr/>
          <p:nvPr/>
        </p:nvSpPr>
        <p:spPr>
          <a:xfrm>
            <a:off x="827583" y="5811658"/>
            <a:ext cx="4231729" cy="26427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FD951C8D-8A76-464A-AC44-CBDBAB15B78C}"/>
              </a:ext>
            </a:extLst>
          </p:cNvPr>
          <p:cNvSpPr/>
          <p:nvPr/>
        </p:nvSpPr>
        <p:spPr>
          <a:xfrm>
            <a:off x="4624676" y="5085184"/>
            <a:ext cx="4062124" cy="2783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a:extLst>
              <a:ext uri="{FF2B5EF4-FFF2-40B4-BE49-F238E27FC236}">
                <a16:creationId xmlns:a16="http://schemas.microsoft.com/office/drawing/2014/main" id="{B638AF35-4C3F-4021-9C9A-5EE6944DFBE6}"/>
              </a:ext>
            </a:extLst>
          </p:cNvPr>
          <p:cNvCxnSpPr>
            <a:cxnSpLocks/>
            <a:stCxn id="54" idx="3"/>
            <a:endCxn id="56" idx="2"/>
          </p:cNvCxnSpPr>
          <p:nvPr/>
        </p:nvCxnSpPr>
        <p:spPr>
          <a:xfrm flipV="1">
            <a:off x="5059312" y="5363549"/>
            <a:ext cx="1596426" cy="58024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21330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753</Words>
  <Application>Microsoft Office PowerPoint</Application>
  <PresentationFormat>On-screen Show (4:3)</PresentationFormat>
  <Paragraphs>105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Menlo</vt:lpstr>
      <vt:lpstr>Wingdings</vt:lpstr>
      <vt:lpstr>Office 佈景主題</vt:lpstr>
      <vt:lpstr>9 Event Emitter</vt:lpstr>
      <vt:lpstr>9 Event Emitter</vt:lpstr>
      <vt:lpstr>9 Event Emitter</vt:lpstr>
      <vt:lpstr>9 Event Emitter</vt:lpstr>
      <vt:lpstr>9 Event Emitter</vt:lpstr>
      <vt:lpstr>9 Event Emitter</vt:lpstr>
      <vt:lpstr>9 Event Emitter</vt:lpstr>
      <vt:lpstr>9 Event Emitter</vt:lpstr>
      <vt:lpstr>9 Event Emitter</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185</cp:revision>
  <dcterms:created xsi:type="dcterms:W3CDTF">2018-09-28T16:40:41Z</dcterms:created>
  <dcterms:modified xsi:type="dcterms:W3CDTF">2019-03-01T00:17:53Z</dcterms:modified>
</cp:coreProperties>
</file>