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0" r:id="rId4"/>
    <p:sldId id="262" r:id="rId5"/>
    <p:sldId id="261"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7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7 Callback</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Callback</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2736304"/>
          </a:xfrm>
          <a:ln>
            <a:solidFill>
              <a:srgbClr val="C00000"/>
            </a:solidFill>
          </a:ln>
        </p:spPr>
        <p:txBody>
          <a:bodyPr>
            <a:noAutofit/>
          </a:bodyPr>
          <a:lstStyle/>
          <a:p>
            <a:pPr marL="285750" indent="-285750"/>
            <a:r>
              <a:rPr lang="en-US" sz="1600" b="1" dirty="0"/>
              <a:t>What is Callback?</a:t>
            </a:r>
          </a:p>
          <a:p>
            <a:pPr marL="285750" indent="-285750"/>
            <a:r>
              <a:rPr lang="en-US" sz="1600" dirty="0"/>
              <a:t>Callback is an asynchronous equivalent for a function. A callback function is called at the completion of a given task. Node makes heavy use of callbacks.</a:t>
            </a:r>
          </a:p>
          <a:p>
            <a:pPr marL="285750" indent="-285750"/>
            <a:r>
              <a:rPr lang="en-US" sz="1600" dirty="0"/>
              <a:t>All the APIs of Node are written in such a way that they support callbacks.</a:t>
            </a:r>
          </a:p>
          <a:p>
            <a:pPr marL="285750" indent="-285750"/>
            <a:r>
              <a:rPr lang="en-US" sz="1600" b="1" dirty="0"/>
              <a:t>For example, a function to read a file may start reading file and return the control to the execution environment immediately so that the next instruction can be executed. </a:t>
            </a:r>
          </a:p>
          <a:p>
            <a:pPr marL="285750" indent="-285750"/>
            <a:r>
              <a:rPr lang="en-US" sz="1600" dirty="0"/>
              <a:t>Once file I/O is complete, it will call the callback function while passing the callback function, the content of the file as a parameter. </a:t>
            </a:r>
          </a:p>
          <a:p>
            <a:pPr marL="285750" indent="-285750"/>
            <a:r>
              <a:rPr lang="en-US" sz="1600" dirty="0"/>
              <a:t>So there is no blocking or wait for File I/O. This makes Node.js highly scalable, as it can process a high number of requests without waiting for any function to return results.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Callback</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720080"/>
          </a:xfrm>
          <a:ln>
            <a:solidFill>
              <a:srgbClr val="C00000"/>
            </a:solidFill>
          </a:ln>
        </p:spPr>
        <p:txBody>
          <a:bodyPr>
            <a:noAutofit/>
          </a:bodyPr>
          <a:lstStyle/>
          <a:p>
            <a:pPr marL="285750" indent="-285750"/>
            <a:r>
              <a:rPr lang="en-US" b="1" dirty="0"/>
              <a:t>Blocking Code Example</a:t>
            </a:r>
          </a:p>
          <a:p>
            <a:pPr marL="285750" indent="-285750"/>
            <a:r>
              <a:rPr lang="en-US" dirty="0"/>
              <a:t>Create a text file named </a:t>
            </a:r>
            <a:r>
              <a:rPr lang="en-US" b="1" dirty="0"/>
              <a:t>input.txt</a:t>
            </a:r>
            <a:r>
              <a:rPr lang="en-US" dirty="0"/>
              <a:t> with the following content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98EF9D1B-E7C0-4194-B463-61B53FC103A7}"/>
              </a:ext>
            </a:extLst>
          </p:cNvPr>
          <p:cNvPicPr>
            <a:picLocks noChangeAspect="1"/>
          </p:cNvPicPr>
          <p:nvPr/>
        </p:nvPicPr>
        <p:blipFill>
          <a:blip r:embed="rId2"/>
          <a:stretch>
            <a:fillRect/>
          </a:stretch>
        </p:blipFill>
        <p:spPr>
          <a:xfrm>
            <a:off x="2051720" y="2112642"/>
            <a:ext cx="3781425" cy="838200"/>
          </a:xfrm>
          <a:prstGeom prst="rect">
            <a:avLst/>
          </a:prstGeom>
          <a:ln>
            <a:solidFill>
              <a:srgbClr val="C00000"/>
            </a:solidFill>
          </a:ln>
        </p:spPr>
      </p:pic>
      <p:sp>
        <p:nvSpPr>
          <p:cNvPr id="8" name="副標題 2">
            <a:extLst>
              <a:ext uri="{FF2B5EF4-FFF2-40B4-BE49-F238E27FC236}">
                <a16:creationId xmlns:a16="http://schemas.microsoft.com/office/drawing/2014/main" id="{7E6351FD-4D81-47AC-9ADE-35B48CDB2FEB}"/>
              </a:ext>
            </a:extLst>
          </p:cNvPr>
          <p:cNvSpPr txBox="1">
            <a:spLocks/>
          </p:cNvSpPr>
          <p:nvPr/>
        </p:nvSpPr>
        <p:spPr>
          <a:xfrm>
            <a:off x="476751" y="3077246"/>
            <a:ext cx="8424936" cy="35175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Create a </a:t>
            </a:r>
            <a:r>
              <a:rPr lang="en-US" dirty="0" err="1"/>
              <a:t>js</a:t>
            </a:r>
            <a:r>
              <a:rPr lang="en-US" dirty="0"/>
              <a:t> file named 01_</a:t>
            </a:r>
            <a:r>
              <a:rPr lang="en-US" b="1" dirty="0"/>
              <a:t>main.js</a:t>
            </a:r>
            <a:r>
              <a:rPr lang="en-US" dirty="0"/>
              <a:t> with the following code and run.</a:t>
            </a:r>
          </a:p>
        </p:txBody>
      </p:sp>
      <p:pic>
        <p:nvPicPr>
          <p:cNvPr id="9" name="Picture 8">
            <a:extLst>
              <a:ext uri="{FF2B5EF4-FFF2-40B4-BE49-F238E27FC236}">
                <a16:creationId xmlns:a16="http://schemas.microsoft.com/office/drawing/2014/main" id="{B17FF19A-6A5E-4DA1-A275-36748A7C407B}"/>
              </a:ext>
            </a:extLst>
          </p:cNvPr>
          <p:cNvPicPr>
            <a:picLocks noChangeAspect="1"/>
          </p:cNvPicPr>
          <p:nvPr/>
        </p:nvPicPr>
        <p:blipFill>
          <a:blip r:embed="rId3"/>
          <a:stretch>
            <a:fillRect/>
          </a:stretch>
        </p:blipFill>
        <p:spPr>
          <a:xfrm>
            <a:off x="2040379" y="3550121"/>
            <a:ext cx="4438650" cy="2543175"/>
          </a:xfrm>
          <a:prstGeom prst="rect">
            <a:avLst/>
          </a:prstGeom>
          <a:ln>
            <a:solidFill>
              <a:srgbClr val="C00000"/>
            </a:solidFill>
          </a:ln>
        </p:spPr>
      </p:pic>
      <p:sp>
        <p:nvSpPr>
          <p:cNvPr id="11" name="Rectangle 10">
            <a:extLst>
              <a:ext uri="{FF2B5EF4-FFF2-40B4-BE49-F238E27FC236}">
                <a16:creationId xmlns:a16="http://schemas.microsoft.com/office/drawing/2014/main" id="{D0800A75-B133-4A3B-AA2D-CC9509C32A85}"/>
              </a:ext>
            </a:extLst>
          </p:cNvPr>
          <p:cNvSpPr/>
          <p:nvPr/>
        </p:nvSpPr>
        <p:spPr>
          <a:xfrm>
            <a:off x="2591244" y="4061133"/>
            <a:ext cx="3132884" cy="303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0A6E18-8B75-4430-913C-CA5BB2CBC2D3}"/>
              </a:ext>
            </a:extLst>
          </p:cNvPr>
          <p:cNvSpPr/>
          <p:nvPr/>
        </p:nvSpPr>
        <p:spPr>
          <a:xfrm>
            <a:off x="2195736" y="5381502"/>
            <a:ext cx="3132884" cy="4966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17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Callback</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720080"/>
          </a:xfrm>
          <a:ln>
            <a:solidFill>
              <a:srgbClr val="C00000"/>
            </a:solidFill>
          </a:ln>
        </p:spPr>
        <p:txBody>
          <a:bodyPr>
            <a:noAutofit/>
          </a:bodyPr>
          <a:lstStyle/>
          <a:p>
            <a:pPr marL="285750" indent="-285750"/>
            <a:r>
              <a:rPr lang="en-US" b="1" dirty="0"/>
              <a:t>Non-Blocking (</a:t>
            </a:r>
            <a:r>
              <a:rPr lang="en-US" b="1" dirty="0" err="1"/>
              <a:t>Asynchornous</a:t>
            </a:r>
            <a:r>
              <a:rPr lang="en-US" b="1" dirty="0"/>
              <a:t>) Code Example</a:t>
            </a:r>
          </a:p>
          <a:p>
            <a:pPr marL="285750" indent="-285750"/>
            <a:r>
              <a:rPr lang="en-US" dirty="0"/>
              <a:t>Create a text file named input.txt with the following content.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8EF9D1B-E7C0-4194-B463-61B53FC103A7}"/>
              </a:ext>
            </a:extLst>
          </p:cNvPr>
          <p:cNvPicPr>
            <a:picLocks noChangeAspect="1"/>
          </p:cNvPicPr>
          <p:nvPr/>
        </p:nvPicPr>
        <p:blipFill>
          <a:blip r:embed="rId2"/>
          <a:stretch>
            <a:fillRect/>
          </a:stretch>
        </p:blipFill>
        <p:spPr>
          <a:xfrm>
            <a:off x="2051720" y="2112642"/>
            <a:ext cx="3781425" cy="838200"/>
          </a:xfrm>
          <a:prstGeom prst="rect">
            <a:avLst/>
          </a:prstGeom>
          <a:ln>
            <a:solidFill>
              <a:srgbClr val="C00000"/>
            </a:solidFill>
          </a:ln>
        </p:spPr>
      </p:pic>
      <p:sp>
        <p:nvSpPr>
          <p:cNvPr id="8" name="副標題 2">
            <a:extLst>
              <a:ext uri="{FF2B5EF4-FFF2-40B4-BE49-F238E27FC236}">
                <a16:creationId xmlns:a16="http://schemas.microsoft.com/office/drawing/2014/main" id="{7E6351FD-4D81-47AC-9ADE-35B48CDB2FEB}"/>
              </a:ext>
            </a:extLst>
          </p:cNvPr>
          <p:cNvSpPr txBox="1">
            <a:spLocks/>
          </p:cNvSpPr>
          <p:nvPr/>
        </p:nvSpPr>
        <p:spPr>
          <a:xfrm>
            <a:off x="476751" y="3077245"/>
            <a:ext cx="8424936" cy="61450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Update 02_main.js to have the following code with run. </a:t>
            </a:r>
          </a:p>
          <a:p>
            <a:pPr marL="285750" indent="-285750"/>
            <a:r>
              <a:rPr lang="en-US" dirty="0"/>
              <a:t>It opens the file and continue to the end of program and then read the file content.</a:t>
            </a:r>
          </a:p>
        </p:txBody>
      </p:sp>
      <p:pic>
        <p:nvPicPr>
          <p:cNvPr id="10" name="Picture 9">
            <a:extLst>
              <a:ext uri="{FF2B5EF4-FFF2-40B4-BE49-F238E27FC236}">
                <a16:creationId xmlns:a16="http://schemas.microsoft.com/office/drawing/2014/main" id="{505C5E1D-D538-4849-A4D9-6B09BDD8F018}"/>
              </a:ext>
            </a:extLst>
          </p:cNvPr>
          <p:cNvPicPr>
            <a:picLocks noChangeAspect="1"/>
          </p:cNvPicPr>
          <p:nvPr/>
        </p:nvPicPr>
        <p:blipFill>
          <a:blip r:embed="rId3"/>
          <a:stretch>
            <a:fillRect/>
          </a:stretch>
        </p:blipFill>
        <p:spPr>
          <a:xfrm>
            <a:off x="2051720" y="3819639"/>
            <a:ext cx="4033441" cy="2773407"/>
          </a:xfrm>
          <a:prstGeom prst="rect">
            <a:avLst/>
          </a:prstGeom>
          <a:ln>
            <a:solidFill>
              <a:srgbClr val="C00000"/>
            </a:solidFill>
          </a:ln>
        </p:spPr>
      </p:pic>
      <p:sp>
        <p:nvSpPr>
          <p:cNvPr id="11" name="Rectangle 10">
            <a:extLst>
              <a:ext uri="{FF2B5EF4-FFF2-40B4-BE49-F238E27FC236}">
                <a16:creationId xmlns:a16="http://schemas.microsoft.com/office/drawing/2014/main" id="{5853CC72-8B21-4935-80CE-5B130F26C0AB}"/>
              </a:ext>
            </a:extLst>
          </p:cNvPr>
          <p:cNvSpPr/>
          <p:nvPr/>
        </p:nvSpPr>
        <p:spPr>
          <a:xfrm>
            <a:off x="2207188" y="5806743"/>
            <a:ext cx="3660955"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28DE64-E9DB-44B7-8D79-37F780BAFCD3}"/>
              </a:ext>
            </a:extLst>
          </p:cNvPr>
          <p:cNvSpPr/>
          <p:nvPr/>
        </p:nvSpPr>
        <p:spPr>
          <a:xfrm>
            <a:off x="2424206" y="4290095"/>
            <a:ext cx="3048899"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Callback</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3456384"/>
          </a:xfrm>
          <a:ln>
            <a:solidFill>
              <a:srgbClr val="C00000"/>
            </a:solidFill>
          </a:ln>
        </p:spPr>
        <p:txBody>
          <a:bodyPr>
            <a:noAutofit/>
          </a:bodyPr>
          <a:lstStyle/>
          <a:p>
            <a:pPr marL="285750" indent="-285750"/>
            <a:r>
              <a:rPr lang="en-US" dirty="0"/>
              <a:t>These two examples explain the concept of blocking and non-blocking calls.</a:t>
            </a:r>
          </a:p>
          <a:p>
            <a:pPr marL="285750" indent="-285750"/>
            <a:r>
              <a:rPr lang="en-US" dirty="0"/>
              <a:t>The first example shows that the program blocks until it reads the file and then only it proceeds to end the program.</a:t>
            </a:r>
          </a:p>
          <a:p>
            <a:pPr marL="285750" indent="-285750"/>
            <a:r>
              <a:rPr lang="en-US" dirty="0"/>
              <a:t>The second example shows that the program does not wait for file reading and proceeds to print "Program Ended" and at the same time, the program without blocking continues reading the file.</a:t>
            </a:r>
          </a:p>
          <a:p>
            <a:pPr marL="285750" indent="-285750"/>
            <a:r>
              <a:rPr lang="en-US" b="1" dirty="0"/>
              <a:t>Thus, a blocking program executes very much in sequence. </a:t>
            </a:r>
          </a:p>
          <a:p>
            <a:pPr marL="285750" indent="-285750"/>
            <a:r>
              <a:rPr lang="en-US" dirty="0"/>
              <a:t>From the programming point of view, it is easier to implement the logic but non-blocking programs do not execute in sequence. </a:t>
            </a:r>
          </a:p>
          <a:p>
            <a:pPr marL="285750" indent="-285750"/>
            <a:r>
              <a:rPr lang="en-US" dirty="0"/>
              <a:t>In case a program needs to use any data to be processed, it should be kept within the same block to make it sequential execution.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77361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433</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7 Callback</vt:lpstr>
      <vt:lpstr>7 Callback</vt:lpstr>
      <vt:lpstr>7 Callback</vt:lpstr>
      <vt:lpstr>7 Callback</vt:lpstr>
      <vt:lpstr>7 Callback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147</cp:revision>
  <dcterms:created xsi:type="dcterms:W3CDTF">2018-09-28T16:40:41Z</dcterms:created>
  <dcterms:modified xsi:type="dcterms:W3CDTF">2019-02-28T23:16:16Z</dcterms:modified>
</cp:coreProperties>
</file>