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60" r:id="rId4"/>
    <p:sldId id="261" r:id="rId5"/>
    <p:sldId id="262" r:id="rId6"/>
    <p:sldId id="264" r:id="rId7"/>
    <p:sldId id="265" r:id="rId8"/>
    <p:sldId id="266" r:id="rId9"/>
    <p:sldId id="267" r:id="rId10"/>
    <p:sldId id="268" r:id="rId11"/>
    <p:sldId id="269" r:id="rId12"/>
    <p:sldId id="271" r:id="rId13"/>
    <p:sldId id="270" r:id="rId14"/>
    <p:sldId id="272" r:id="rId15"/>
    <p:sldId id="273" r:id="rId16"/>
    <p:sldId id="275" r:id="rId17"/>
    <p:sldId id="274" r:id="rId18"/>
    <p:sldId id="276" r:id="rId19"/>
    <p:sldId id="277" r:id="rId20"/>
    <p:sldId id="278" r:id="rId21"/>
    <p:sldId id="280" r:id="rId22"/>
    <p:sldId id="281" r:id="rId23"/>
    <p:sldId id="282" r:id="rId24"/>
    <p:sldId id="283" r:id="rId25"/>
    <p:sldId id="285" r:id="rId26"/>
    <p:sldId id="284" r:id="rId27"/>
    <p:sldId id="286" r:id="rId28"/>
    <p:sldId id="287" r:id="rId29"/>
    <p:sldId id="288" r:id="rId30"/>
    <p:sldId id="289" r:id="rId31"/>
    <p:sldId id="259"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93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2019/2/28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22</a:t>
            </a:fld>
            <a:endParaRPr lang="zh-TW" altLang="en-US"/>
          </a:p>
        </p:txBody>
      </p:sp>
    </p:spTree>
    <p:extLst>
      <p:ext uri="{BB962C8B-B14F-4D97-AF65-F5344CB8AC3E}">
        <p14:creationId xmlns:p14="http://schemas.microsoft.com/office/powerpoint/2010/main" val="19194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hasCustomPrompt="1"/>
          </p:nvPr>
        </p:nvSpPr>
        <p:spPr>
          <a:xfrm>
            <a:off x="1371600" y="3886200"/>
            <a:ext cx="6400800" cy="1752600"/>
          </a:xfrm>
        </p:spPr>
        <p:txBody>
          <a:bodyPr/>
          <a:lstStyle>
            <a:lvl1pPr marL="0" indent="0" algn="l">
              <a:buClr>
                <a:srgbClr val="0070C0"/>
              </a:buClr>
              <a:buSzPct val="90000"/>
              <a:buFont typeface="Wingdings" pitchFamily="2" charset="2"/>
              <a:buChar char="u"/>
              <a:defRPr>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  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2019/2/28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2019/2/28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2019/2/28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2019/2/28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1pPr>
      <a:lvl2pPr marL="742950" indent="-28575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2pPr>
      <a:lvl3pPr marL="11430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3pPr>
      <a:lvl4pPr marL="16002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4pPr>
      <a:lvl5pPr marL="20574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a:ln>
            <a:solidFill>
              <a:srgbClr val="00B0F0"/>
            </a:solidFill>
          </a:ln>
        </p:spPr>
        <p:txBody>
          <a:bodyPr>
            <a:normAutofit/>
          </a:bodyPr>
          <a:lstStyle/>
          <a:p>
            <a:r>
              <a:rPr lang="en-US" altLang="zh-TW" sz="4800" b="1" dirty="0">
                <a:solidFill>
                  <a:srgbClr val="FFFF00"/>
                </a:solidFill>
              </a:rPr>
              <a:t>10 Buffer</a:t>
            </a:r>
            <a:endParaRPr lang="zh-TW" altLang="en-US" sz="4800" b="1" dirty="0">
              <a:solidFill>
                <a:srgbClr val="FFFF00"/>
              </a:solidFill>
            </a:endParaRPr>
          </a:p>
        </p:txBody>
      </p:sp>
      <p:sp>
        <p:nvSpPr>
          <p:cNvPr id="3" name="副標題 2"/>
          <p:cNvSpPr>
            <a:spLocks noGrp="1"/>
          </p:cNvSpPr>
          <p:nvPr>
            <p:ph type="subTitle" idx="1"/>
          </p:nvPr>
        </p:nvSpPr>
        <p:spPr>
          <a:xfrm>
            <a:off x="1331640" y="4941168"/>
            <a:ext cx="6400800" cy="694928"/>
          </a:xfrm>
        </p:spPr>
        <p:txBody>
          <a:bodyPr>
            <a:normAutofit/>
          </a:bodyPr>
          <a:lstStyle/>
          <a:p>
            <a:pPr algn="ctr">
              <a:buNone/>
            </a:pPr>
            <a:r>
              <a:rPr lang="en-US" altLang="zh-TW" dirty="0">
                <a:solidFill>
                  <a:schemeClr val="tx1"/>
                </a:solidFill>
              </a:rPr>
              <a:t>Peter H. Chen</a:t>
            </a:r>
            <a:endParaRPr lang="zh-TW" altLang="en-US" dirty="0">
              <a:solidFill>
                <a:schemeClr val="tx1"/>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491880" y="3645024"/>
            <a:ext cx="1895475" cy="6762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3" name="副標題 2"/>
          <p:cNvSpPr>
            <a:spLocks noGrp="1"/>
          </p:cNvSpPr>
          <p:nvPr>
            <p:ph type="subTitle" idx="1"/>
          </p:nvPr>
        </p:nvSpPr>
        <p:spPr>
          <a:xfrm>
            <a:off x="467544" y="1268760"/>
            <a:ext cx="8064896" cy="1343174"/>
          </a:xfrm>
          <a:ln>
            <a:solidFill>
              <a:srgbClr val="C00000"/>
            </a:solidFill>
          </a:ln>
        </p:spPr>
        <p:txBody>
          <a:bodyPr>
            <a:noAutofit/>
          </a:bodyPr>
          <a:lstStyle/>
          <a:p>
            <a:pPr marL="285750" indent="-285750"/>
            <a:r>
              <a:rPr lang="en-US" b="1" dirty="0"/>
              <a:t>Concatenate Buffers</a:t>
            </a:r>
          </a:p>
          <a:p>
            <a:pPr marL="285750" indent="-285750"/>
            <a:r>
              <a:rPr lang="en-US" b="1" dirty="0"/>
              <a:t>Syntax</a:t>
            </a:r>
          </a:p>
          <a:p>
            <a:pPr marL="285750" indent="-285750"/>
            <a:r>
              <a:rPr lang="en-US" dirty="0"/>
              <a:t>Following is the syntax of the method to concatenate Node buffers to a single Node Buffer</a:t>
            </a:r>
          </a:p>
          <a:p>
            <a:pPr marL="285750" indent="-285750"/>
            <a:endParaRPr lang="en-US" b="1"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20" name="副標題 2">
            <a:extLst>
              <a:ext uri="{FF2B5EF4-FFF2-40B4-BE49-F238E27FC236}">
                <a16:creationId xmlns:a16="http://schemas.microsoft.com/office/drawing/2014/main" id="{5810F4FF-03F3-4AA7-9C78-8D37D6C7D9AF}"/>
              </a:ext>
            </a:extLst>
          </p:cNvPr>
          <p:cNvSpPr txBox="1">
            <a:spLocks/>
          </p:cNvSpPr>
          <p:nvPr/>
        </p:nvSpPr>
        <p:spPr>
          <a:xfrm>
            <a:off x="899592" y="2733299"/>
            <a:ext cx="6912768" cy="335661"/>
          </a:xfrm>
          <a:prstGeom prst="rect">
            <a:avLst/>
          </a:prstGeom>
          <a:solidFill>
            <a:schemeClr val="bg1">
              <a:lumMod val="7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sz="1600" dirty="0" err="1">
                <a:solidFill>
                  <a:srgbClr val="313131"/>
                </a:solidFill>
                <a:latin typeface="Menlo"/>
              </a:rPr>
              <a:t>Buffer.concat</a:t>
            </a:r>
            <a:r>
              <a:rPr lang="en-US" altLang="en-US" sz="1600" dirty="0">
                <a:solidFill>
                  <a:srgbClr val="313131"/>
                </a:solidFill>
                <a:latin typeface="Menlo"/>
              </a:rPr>
              <a:t>(list[, </a:t>
            </a:r>
            <a:r>
              <a:rPr lang="en-US" altLang="en-US" sz="1600" dirty="0" err="1">
                <a:solidFill>
                  <a:srgbClr val="313131"/>
                </a:solidFill>
                <a:latin typeface="Menlo"/>
              </a:rPr>
              <a:t>totalLength</a:t>
            </a:r>
            <a:r>
              <a:rPr lang="en-US" altLang="en-US" sz="1600" dirty="0">
                <a:solidFill>
                  <a:srgbClr val="313131"/>
                </a:solidFill>
                <a:latin typeface="Menlo"/>
              </a:rPr>
              <a:t>])</a:t>
            </a:r>
            <a:r>
              <a:rPr lang="en-US" altLang="en-US" sz="800" dirty="0"/>
              <a:t> </a:t>
            </a:r>
            <a:endParaRPr lang="en-US" altLang="en-US" sz="4000" dirty="0">
              <a:latin typeface="Arial" panose="020B0604020202020204" pitchFamily="34" charset="0"/>
            </a:endParaRPr>
          </a:p>
        </p:txBody>
      </p:sp>
      <p:sp>
        <p:nvSpPr>
          <p:cNvPr id="21" name="副標題 2">
            <a:extLst>
              <a:ext uri="{FF2B5EF4-FFF2-40B4-BE49-F238E27FC236}">
                <a16:creationId xmlns:a16="http://schemas.microsoft.com/office/drawing/2014/main" id="{8D518EC3-8218-4CFB-BA56-BF8DD81B382A}"/>
              </a:ext>
            </a:extLst>
          </p:cNvPr>
          <p:cNvSpPr txBox="1">
            <a:spLocks/>
          </p:cNvSpPr>
          <p:nvPr/>
        </p:nvSpPr>
        <p:spPr>
          <a:xfrm>
            <a:off x="467544" y="3190325"/>
            <a:ext cx="8064896" cy="2021729"/>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dirty="0"/>
              <a:t>Parameters</a:t>
            </a:r>
          </a:p>
          <a:p>
            <a:pPr marL="285750" indent="-285750"/>
            <a:r>
              <a:rPr lang="en-US" dirty="0"/>
              <a:t>Here is the description of the parameters used −</a:t>
            </a:r>
          </a:p>
          <a:p>
            <a:pPr marL="623888" indent="-333375"/>
            <a:r>
              <a:rPr lang="en-US" b="1" dirty="0"/>
              <a:t>list</a:t>
            </a:r>
            <a:r>
              <a:rPr lang="en-US" dirty="0"/>
              <a:t> − Array List of Buffer objects to be concatenated.</a:t>
            </a:r>
          </a:p>
          <a:p>
            <a:pPr marL="623888" indent="-333375"/>
            <a:r>
              <a:rPr lang="en-US" b="1" dirty="0" err="1"/>
              <a:t>totalLength</a:t>
            </a:r>
            <a:r>
              <a:rPr lang="en-US" dirty="0"/>
              <a:t> − This is the total length of the buffers when concatenated.</a:t>
            </a:r>
          </a:p>
          <a:p>
            <a:pPr marL="285750" indent="-285750"/>
            <a:r>
              <a:rPr lang="en-US" b="1" dirty="0"/>
              <a:t>Return Value</a:t>
            </a:r>
          </a:p>
          <a:p>
            <a:pPr marL="285750" indent="-285750"/>
            <a:r>
              <a:rPr lang="en-US" dirty="0"/>
              <a:t>This method returns a Buffer instance.</a:t>
            </a:r>
          </a:p>
        </p:txBody>
      </p:sp>
    </p:spTree>
    <p:extLst>
      <p:ext uri="{BB962C8B-B14F-4D97-AF65-F5344CB8AC3E}">
        <p14:creationId xmlns:p14="http://schemas.microsoft.com/office/powerpoint/2010/main" val="182892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3" name="副標題 2"/>
          <p:cNvSpPr>
            <a:spLocks noGrp="1"/>
          </p:cNvSpPr>
          <p:nvPr>
            <p:ph type="subTitle" idx="1"/>
          </p:nvPr>
        </p:nvSpPr>
        <p:spPr>
          <a:xfrm>
            <a:off x="467544" y="1268760"/>
            <a:ext cx="8064896" cy="398288"/>
          </a:xfrm>
          <a:ln>
            <a:solidFill>
              <a:srgbClr val="C00000"/>
            </a:solidFill>
          </a:ln>
        </p:spPr>
        <p:txBody>
          <a:bodyPr>
            <a:noAutofit/>
          </a:bodyPr>
          <a:lstStyle/>
          <a:p>
            <a:pPr marL="285750" indent="-285750"/>
            <a:r>
              <a:rPr lang="en-US" b="1" dirty="0"/>
              <a:t>Example</a:t>
            </a:r>
            <a:endParaRPr lang="en-US" dirty="0"/>
          </a:p>
          <a:p>
            <a:pPr marL="285750" indent="-285750"/>
            <a:endParaRPr lang="en-US" b="1"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9ED915F-B001-4D44-87EA-5C67E9527729}"/>
              </a:ext>
            </a:extLst>
          </p:cNvPr>
          <p:cNvPicPr>
            <a:picLocks noChangeAspect="1"/>
          </p:cNvPicPr>
          <p:nvPr/>
        </p:nvPicPr>
        <p:blipFill>
          <a:blip r:embed="rId2"/>
          <a:stretch>
            <a:fillRect/>
          </a:stretch>
        </p:blipFill>
        <p:spPr>
          <a:xfrm>
            <a:off x="1043608" y="1804431"/>
            <a:ext cx="5905500" cy="2609850"/>
          </a:xfrm>
          <a:prstGeom prst="rect">
            <a:avLst/>
          </a:prstGeom>
          <a:ln>
            <a:solidFill>
              <a:srgbClr val="C00000"/>
            </a:solidFill>
          </a:ln>
        </p:spPr>
      </p:pic>
    </p:spTree>
    <p:extLst>
      <p:ext uri="{BB962C8B-B14F-4D97-AF65-F5344CB8AC3E}">
        <p14:creationId xmlns:p14="http://schemas.microsoft.com/office/powerpoint/2010/main" val="164847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3" name="副標題 2"/>
          <p:cNvSpPr>
            <a:spLocks noGrp="1"/>
          </p:cNvSpPr>
          <p:nvPr>
            <p:ph type="subTitle" idx="1"/>
          </p:nvPr>
        </p:nvSpPr>
        <p:spPr>
          <a:xfrm>
            <a:off x="467544" y="1268760"/>
            <a:ext cx="8064896" cy="1008112"/>
          </a:xfrm>
          <a:ln>
            <a:solidFill>
              <a:srgbClr val="C00000"/>
            </a:solidFill>
          </a:ln>
        </p:spPr>
        <p:txBody>
          <a:bodyPr>
            <a:noAutofit/>
          </a:bodyPr>
          <a:lstStyle/>
          <a:p>
            <a:pPr marL="285750" indent="-285750"/>
            <a:r>
              <a:rPr lang="en-US" b="1" dirty="0"/>
              <a:t>Compare Buffers</a:t>
            </a:r>
          </a:p>
          <a:p>
            <a:pPr marL="285750" indent="-285750"/>
            <a:r>
              <a:rPr lang="en-US" dirty="0"/>
              <a:t>Syntax</a:t>
            </a:r>
          </a:p>
          <a:p>
            <a:pPr marL="285750" indent="-285750"/>
            <a:r>
              <a:rPr lang="en-US" dirty="0"/>
              <a:t>Following is the syntax of the method to compare two Node buffers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8" name="副標題 2">
            <a:extLst>
              <a:ext uri="{FF2B5EF4-FFF2-40B4-BE49-F238E27FC236}">
                <a16:creationId xmlns:a16="http://schemas.microsoft.com/office/drawing/2014/main" id="{5E210EF2-F2D4-480F-A54A-FECF9C43980D}"/>
              </a:ext>
            </a:extLst>
          </p:cNvPr>
          <p:cNvSpPr txBox="1">
            <a:spLocks/>
          </p:cNvSpPr>
          <p:nvPr/>
        </p:nvSpPr>
        <p:spPr>
          <a:xfrm>
            <a:off x="899592" y="2397366"/>
            <a:ext cx="6912768" cy="365125"/>
          </a:xfrm>
          <a:prstGeom prst="rect">
            <a:avLst/>
          </a:prstGeom>
          <a:solidFill>
            <a:schemeClr val="bg1">
              <a:lumMod val="7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sz="1600" dirty="0" err="1">
                <a:solidFill>
                  <a:srgbClr val="313131"/>
                </a:solidFill>
                <a:latin typeface="Menlo"/>
              </a:rPr>
              <a:t>buf.compare</a:t>
            </a:r>
            <a:r>
              <a:rPr lang="en-US" altLang="en-US" sz="1600" dirty="0">
                <a:solidFill>
                  <a:srgbClr val="313131"/>
                </a:solidFill>
                <a:latin typeface="Menlo"/>
              </a:rPr>
              <a:t>(</a:t>
            </a:r>
            <a:r>
              <a:rPr lang="en-US" altLang="en-US" sz="1600" dirty="0" err="1">
                <a:solidFill>
                  <a:srgbClr val="313131"/>
                </a:solidFill>
                <a:latin typeface="Menlo"/>
              </a:rPr>
              <a:t>otherBuffer</a:t>
            </a:r>
            <a:r>
              <a:rPr lang="en-US" altLang="en-US" sz="1600" dirty="0">
                <a:solidFill>
                  <a:srgbClr val="313131"/>
                </a:solidFill>
                <a:latin typeface="Menlo"/>
              </a:rPr>
              <a:t>);</a:t>
            </a:r>
            <a:r>
              <a:rPr lang="en-US" altLang="en-US" sz="800" dirty="0"/>
              <a:t> </a:t>
            </a:r>
            <a:endParaRPr lang="en-US" altLang="en-US" sz="4000" dirty="0">
              <a:latin typeface="Arial" panose="020B0604020202020204" pitchFamily="34" charset="0"/>
            </a:endParaRPr>
          </a:p>
        </p:txBody>
      </p:sp>
      <p:sp>
        <p:nvSpPr>
          <p:cNvPr id="10" name="副標題 2">
            <a:extLst>
              <a:ext uri="{FF2B5EF4-FFF2-40B4-BE49-F238E27FC236}">
                <a16:creationId xmlns:a16="http://schemas.microsoft.com/office/drawing/2014/main" id="{0B756FAA-0B91-4C08-84F7-6AF17D2D9C08}"/>
              </a:ext>
            </a:extLst>
          </p:cNvPr>
          <p:cNvSpPr txBox="1">
            <a:spLocks/>
          </p:cNvSpPr>
          <p:nvPr/>
        </p:nvSpPr>
        <p:spPr>
          <a:xfrm>
            <a:off x="451480" y="2924943"/>
            <a:ext cx="8064896" cy="1919239"/>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dirty="0"/>
              <a:t>Parameters</a:t>
            </a:r>
          </a:p>
          <a:p>
            <a:pPr marL="285750" indent="-285750"/>
            <a:r>
              <a:rPr lang="en-US" dirty="0"/>
              <a:t>Here is the description of the parameters used −</a:t>
            </a:r>
          </a:p>
          <a:p>
            <a:pPr marL="285750" indent="-285750"/>
            <a:r>
              <a:rPr lang="en-US" b="1" dirty="0" err="1"/>
              <a:t>otherBuffer</a:t>
            </a:r>
            <a:r>
              <a:rPr lang="en-US" dirty="0"/>
              <a:t> − This is the other buffer which will be compared with </a:t>
            </a:r>
            <a:r>
              <a:rPr lang="en-US" b="1" dirty="0" err="1"/>
              <a:t>buf</a:t>
            </a:r>
            <a:endParaRPr lang="en-US" b="1" dirty="0"/>
          </a:p>
          <a:p>
            <a:pPr marL="285750" indent="-285750"/>
            <a:r>
              <a:rPr lang="en-US" b="1" dirty="0"/>
              <a:t>Return Value</a:t>
            </a:r>
          </a:p>
          <a:p>
            <a:pPr marL="285750" indent="-285750"/>
            <a:r>
              <a:rPr lang="en-US" dirty="0"/>
              <a:t>Returns a number indicating whether it comes before or after or is the same as the </a:t>
            </a:r>
            <a:r>
              <a:rPr lang="en-US" dirty="0" err="1"/>
              <a:t>otherBuffer</a:t>
            </a:r>
            <a:r>
              <a:rPr lang="en-US" dirty="0"/>
              <a:t> in sort order.</a:t>
            </a:r>
          </a:p>
        </p:txBody>
      </p:sp>
    </p:spTree>
    <p:extLst>
      <p:ext uri="{BB962C8B-B14F-4D97-AF65-F5344CB8AC3E}">
        <p14:creationId xmlns:p14="http://schemas.microsoft.com/office/powerpoint/2010/main" val="340053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67544" y="1268760"/>
            <a:ext cx="8064896" cy="398288"/>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a:t>Example</a:t>
            </a:r>
            <a:endParaRPr lang="en-US"/>
          </a:p>
          <a:p>
            <a:pPr marL="285750" indent="-285750"/>
            <a:endParaRPr lang="en-US" b="1" dirty="0"/>
          </a:p>
        </p:txBody>
      </p:sp>
      <p:pic>
        <p:nvPicPr>
          <p:cNvPr id="14" name="Picture 13">
            <a:extLst>
              <a:ext uri="{FF2B5EF4-FFF2-40B4-BE49-F238E27FC236}">
                <a16:creationId xmlns:a16="http://schemas.microsoft.com/office/drawing/2014/main" id="{67FF7CE8-8DF5-45F2-A999-32A114348542}"/>
              </a:ext>
            </a:extLst>
          </p:cNvPr>
          <p:cNvPicPr>
            <a:picLocks noChangeAspect="1"/>
          </p:cNvPicPr>
          <p:nvPr/>
        </p:nvPicPr>
        <p:blipFill>
          <a:blip r:embed="rId2"/>
          <a:stretch>
            <a:fillRect/>
          </a:stretch>
        </p:blipFill>
        <p:spPr>
          <a:xfrm>
            <a:off x="1501425" y="1943365"/>
            <a:ext cx="6010275" cy="3667125"/>
          </a:xfrm>
          <a:prstGeom prst="rect">
            <a:avLst/>
          </a:prstGeom>
          <a:ln>
            <a:solidFill>
              <a:srgbClr val="C00000"/>
            </a:solidFill>
          </a:ln>
        </p:spPr>
      </p:pic>
    </p:spTree>
    <p:extLst>
      <p:ext uri="{BB962C8B-B14F-4D97-AF65-F5344CB8AC3E}">
        <p14:creationId xmlns:p14="http://schemas.microsoft.com/office/powerpoint/2010/main" val="292068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67544" y="1268760"/>
            <a:ext cx="8064896" cy="1008112"/>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dirty="0"/>
              <a:t>Copy Buffer</a:t>
            </a:r>
          </a:p>
          <a:p>
            <a:pPr marL="285750" indent="-285750"/>
            <a:r>
              <a:rPr lang="en-US" dirty="0"/>
              <a:t>Syntax</a:t>
            </a:r>
          </a:p>
          <a:p>
            <a:pPr marL="285750" indent="-285750"/>
            <a:r>
              <a:rPr lang="en-US" dirty="0"/>
              <a:t>Following is the syntax of the method to copy a node buffer</a:t>
            </a:r>
          </a:p>
        </p:txBody>
      </p:sp>
      <p:sp>
        <p:nvSpPr>
          <p:cNvPr id="8" name="副標題 2">
            <a:extLst>
              <a:ext uri="{FF2B5EF4-FFF2-40B4-BE49-F238E27FC236}">
                <a16:creationId xmlns:a16="http://schemas.microsoft.com/office/drawing/2014/main" id="{835B658E-CB2C-49C2-B4E7-5E8FA7031EA7}"/>
              </a:ext>
            </a:extLst>
          </p:cNvPr>
          <p:cNvSpPr txBox="1">
            <a:spLocks/>
          </p:cNvSpPr>
          <p:nvPr/>
        </p:nvSpPr>
        <p:spPr>
          <a:xfrm>
            <a:off x="899592" y="2397366"/>
            <a:ext cx="6912768" cy="365125"/>
          </a:xfrm>
          <a:prstGeom prst="rect">
            <a:avLst/>
          </a:prstGeom>
          <a:solidFill>
            <a:schemeClr val="bg1">
              <a:lumMod val="7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sz="1600" dirty="0" err="1">
                <a:solidFill>
                  <a:srgbClr val="313131"/>
                </a:solidFill>
                <a:latin typeface="Menlo"/>
              </a:rPr>
              <a:t>buf.copy</a:t>
            </a:r>
            <a:r>
              <a:rPr lang="en-US" altLang="en-US" sz="1600" dirty="0">
                <a:solidFill>
                  <a:srgbClr val="313131"/>
                </a:solidFill>
                <a:latin typeface="Menlo"/>
              </a:rPr>
              <a:t>(</a:t>
            </a:r>
            <a:r>
              <a:rPr lang="en-US" altLang="en-US" sz="1600" dirty="0" err="1">
                <a:solidFill>
                  <a:srgbClr val="313131"/>
                </a:solidFill>
                <a:latin typeface="Menlo"/>
              </a:rPr>
              <a:t>targetBuffer</a:t>
            </a:r>
            <a:r>
              <a:rPr lang="en-US" altLang="en-US" sz="1600" dirty="0">
                <a:solidFill>
                  <a:srgbClr val="313131"/>
                </a:solidFill>
                <a:latin typeface="Menlo"/>
              </a:rPr>
              <a:t>[, </a:t>
            </a:r>
            <a:r>
              <a:rPr lang="en-US" altLang="en-US" sz="1600" dirty="0" err="1">
                <a:solidFill>
                  <a:srgbClr val="313131"/>
                </a:solidFill>
                <a:latin typeface="Menlo"/>
              </a:rPr>
              <a:t>targetStart</a:t>
            </a:r>
            <a:r>
              <a:rPr lang="en-US" altLang="en-US" sz="1600" dirty="0">
                <a:solidFill>
                  <a:srgbClr val="313131"/>
                </a:solidFill>
                <a:latin typeface="Menlo"/>
              </a:rPr>
              <a:t>][, </a:t>
            </a:r>
            <a:r>
              <a:rPr lang="en-US" altLang="en-US" sz="1600" dirty="0" err="1">
                <a:solidFill>
                  <a:srgbClr val="313131"/>
                </a:solidFill>
                <a:latin typeface="Menlo"/>
              </a:rPr>
              <a:t>sourceStart</a:t>
            </a:r>
            <a:r>
              <a:rPr lang="en-US" altLang="en-US" sz="1600" dirty="0">
                <a:solidFill>
                  <a:srgbClr val="313131"/>
                </a:solidFill>
                <a:latin typeface="Menlo"/>
              </a:rPr>
              <a:t>][, </a:t>
            </a:r>
            <a:r>
              <a:rPr lang="en-US" altLang="en-US" sz="1600" dirty="0" err="1">
                <a:solidFill>
                  <a:srgbClr val="313131"/>
                </a:solidFill>
                <a:latin typeface="Menlo"/>
              </a:rPr>
              <a:t>sourceEnd</a:t>
            </a:r>
            <a:r>
              <a:rPr lang="en-US" altLang="en-US" sz="1600" dirty="0">
                <a:solidFill>
                  <a:srgbClr val="313131"/>
                </a:solidFill>
                <a:latin typeface="Menlo"/>
              </a:rPr>
              <a:t>])</a:t>
            </a:r>
            <a:r>
              <a:rPr lang="en-US" altLang="en-US" sz="800" dirty="0"/>
              <a:t> </a:t>
            </a:r>
            <a:endParaRPr lang="en-US" altLang="en-US" sz="4000" dirty="0">
              <a:latin typeface="Arial" panose="020B0604020202020204" pitchFamily="34" charset="0"/>
            </a:endParaRPr>
          </a:p>
        </p:txBody>
      </p:sp>
      <p:sp>
        <p:nvSpPr>
          <p:cNvPr id="10" name="副標題 2">
            <a:extLst>
              <a:ext uri="{FF2B5EF4-FFF2-40B4-BE49-F238E27FC236}">
                <a16:creationId xmlns:a16="http://schemas.microsoft.com/office/drawing/2014/main" id="{CF7FBE53-6D7D-406F-8526-DEED66535FAC}"/>
              </a:ext>
            </a:extLst>
          </p:cNvPr>
          <p:cNvSpPr txBox="1">
            <a:spLocks/>
          </p:cNvSpPr>
          <p:nvPr/>
        </p:nvSpPr>
        <p:spPr>
          <a:xfrm>
            <a:off x="457200" y="2807966"/>
            <a:ext cx="8064896" cy="3429345"/>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dirty="0"/>
              <a:t>Parameters</a:t>
            </a:r>
          </a:p>
          <a:p>
            <a:pPr marL="285750" indent="-285750"/>
            <a:r>
              <a:rPr lang="en-US" dirty="0"/>
              <a:t>Here is the description of the parameters used −</a:t>
            </a:r>
          </a:p>
          <a:p>
            <a:pPr marL="569913" indent="-279400"/>
            <a:r>
              <a:rPr lang="en-US" dirty="0"/>
              <a:t>Return </a:t>
            </a:r>
            <a:r>
              <a:rPr lang="en-US" dirty="0" err="1"/>
              <a:t>Value</a:t>
            </a:r>
            <a:r>
              <a:rPr lang="en-US" b="1" dirty="0" err="1"/>
              <a:t>targetBuffer</a:t>
            </a:r>
            <a:r>
              <a:rPr lang="en-US" dirty="0"/>
              <a:t> − Buffer object where buffer will be copied.</a:t>
            </a:r>
          </a:p>
          <a:p>
            <a:pPr marL="569913" indent="-279400"/>
            <a:r>
              <a:rPr lang="en-US" b="1" dirty="0" err="1"/>
              <a:t>targetStart</a:t>
            </a:r>
            <a:r>
              <a:rPr lang="en-US" dirty="0"/>
              <a:t> − Number, Optional, Default: 0</a:t>
            </a:r>
          </a:p>
          <a:p>
            <a:pPr marL="569913" indent="-279400"/>
            <a:r>
              <a:rPr lang="en-US" b="1" dirty="0" err="1"/>
              <a:t>sourceStart</a:t>
            </a:r>
            <a:r>
              <a:rPr lang="en-US" dirty="0"/>
              <a:t> − Number, Optional, Default: 0</a:t>
            </a:r>
          </a:p>
          <a:p>
            <a:pPr marL="569913" indent="-279400"/>
            <a:r>
              <a:rPr lang="en-US" b="1" dirty="0" err="1"/>
              <a:t>sourceEnd</a:t>
            </a:r>
            <a:r>
              <a:rPr lang="en-US" dirty="0"/>
              <a:t> − Number, Optional, Default: </a:t>
            </a:r>
            <a:r>
              <a:rPr lang="en-US" dirty="0" err="1"/>
              <a:t>buffer.length</a:t>
            </a:r>
            <a:endParaRPr lang="en-US" dirty="0"/>
          </a:p>
          <a:p>
            <a:pPr marL="285750" indent="-285750"/>
            <a:endParaRPr lang="en-US" dirty="0"/>
          </a:p>
          <a:p>
            <a:pPr marL="285750" indent="-285750"/>
            <a:r>
              <a:rPr lang="en-US" dirty="0"/>
              <a:t>No return value. Copies data from a region of this buffer to a region in the target buffer even if the target memory region overlaps with the source. If undefined, the </a:t>
            </a:r>
            <a:r>
              <a:rPr lang="en-US" dirty="0" err="1"/>
              <a:t>targetStart</a:t>
            </a:r>
            <a:r>
              <a:rPr lang="en-US" dirty="0"/>
              <a:t> and </a:t>
            </a:r>
            <a:r>
              <a:rPr lang="en-US" dirty="0" err="1"/>
              <a:t>sourceStart</a:t>
            </a:r>
            <a:r>
              <a:rPr lang="en-US" dirty="0"/>
              <a:t> parameters default to 0, while </a:t>
            </a:r>
            <a:r>
              <a:rPr lang="en-US" dirty="0" err="1"/>
              <a:t>sourceEnd</a:t>
            </a:r>
            <a:r>
              <a:rPr lang="en-US" dirty="0"/>
              <a:t> defaults to </a:t>
            </a:r>
            <a:r>
              <a:rPr lang="en-US" dirty="0" err="1"/>
              <a:t>buffer.length</a:t>
            </a:r>
            <a:r>
              <a:rPr lang="en-US" dirty="0"/>
              <a:t>.</a:t>
            </a:r>
          </a:p>
          <a:p>
            <a:pPr marL="285750" indent="-285750"/>
            <a:endParaRPr lang="en-US" b="1" dirty="0"/>
          </a:p>
        </p:txBody>
      </p:sp>
    </p:spTree>
    <p:extLst>
      <p:ext uri="{BB962C8B-B14F-4D97-AF65-F5344CB8AC3E}">
        <p14:creationId xmlns:p14="http://schemas.microsoft.com/office/powerpoint/2010/main" val="3237349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67544" y="1268760"/>
            <a:ext cx="8064896"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dirty="0"/>
              <a:t>Example:</a:t>
            </a:r>
            <a:endParaRPr lang="en-US" dirty="0"/>
          </a:p>
          <a:p>
            <a:pPr marL="285750" indent="-285750"/>
            <a:endParaRPr lang="en-US" dirty="0"/>
          </a:p>
          <a:p>
            <a:pPr marL="285750" indent="-285750"/>
            <a:endParaRPr lang="en-US" b="1" dirty="0"/>
          </a:p>
        </p:txBody>
      </p:sp>
      <p:pic>
        <p:nvPicPr>
          <p:cNvPr id="3" name="Picture 2">
            <a:extLst>
              <a:ext uri="{FF2B5EF4-FFF2-40B4-BE49-F238E27FC236}">
                <a16:creationId xmlns:a16="http://schemas.microsoft.com/office/drawing/2014/main" id="{156397FD-A561-49AB-BA21-6D069C2ED30A}"/>
              </a:ext>
            </a:extLst>
          </p:cNvPr>
          <p:cNvPicPr>
            <a:picLocks noChangeAspect="1"/>
          </p:cNvPicPr>
          <p:nvPr/>
        </p:nvPicPr>
        <p:blipFill>
          <a:blip r:embed="rId2"/>
          <a:stretch>
            <a:fillRect/>
          </a:stretch>
        </p:blipFill>
        <p:spPr>
          <a:xfrm>
            <a:off x="1671637" y="1796491"/>
            <a:ext cx="5800725" cy="3324225"/>
          </a:xfrm>
          <a:prstGeom prst="rect">
            <a:avLst/>
          </a:prstGeom>
          <a:ln>
            <a:solidFill>
              <a:srgbClr val="C00000"/>
            </a:solidFill>
          </a:ln>
        </p:spPr>
      </p:pic>
    </p:spTree>
    <p:extLst>
      <p:ext uri="{BB962C8B-B14F-4D97-AF65-F5344CB8AC3E}">
        <p14:creationId xmlns:p14="http://schemas.microsoft.com/office/powerpoint/2010/main" val="1882578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67544" y="1268760"/>
            <a:ext cx="8064896" cy="1008112"/>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dirty="0"/>
              <a:t>Slice Buffer</a:t>
            </a:r>
          </a:p>
          <a:p>
            <a:pPr marL="285750" indent="-285750"/>
            <a:r>
              <a:rPr lang="en-US" b="1" dirty="0"/>
              <a:t>Syntax</a:t>
            </a:r>
          </a:p>
          <a:p>
            <a:pPr marL="285750" indent="-285750"/>
            <a:r>
              <a:rPr lang="en-US" dirty="0"/>
              <a:t>Following is the syntax of the method to get a sub-buffer of a node buffer</a:t>
            </a:r>
          </a:p>
          <a:p>
            <a:pPr marL="285750" indent="-285750"/>
            <a:endParaRPr lang="en-US" dirty="0"/>
          </a:p>
          <a:p>
            <a:pPr marL="285750" indent="-285750"/>
            <a:endParaRPr lang="en-US" b="1" dirty="0"/>
          </a:p>
        </p:txBody>
      </p:sp>
      <p:sp>
        <p:nvSpPr>
          <p:cNvPr id="8" name="副標題 2">
            <a:extLst>
              <a:ext uri="{FF2B5EF4-FFF2-40B4-BE49-F238E27FC236}">
                <a16:creationId xmlns:a16="http://schemas.microsoft.com/office/drawing/2014/main" id="{953254F8-9A8C-4CDA-9FB3-B3E14BF24B2F}"/>
              </a:ext>
            </a:extLst>
          </p:cNvPr>
          <p:cNvSpPr txBox="1">
            <a:spLocks/>
          </p:cNvSpPr>
          <p:nvPr/>
        </p:nvSpPr>
        <p:spPr>
          <a:xfrm>
            <a:off x="899592" y="2397366"/>
            <a:ext cx="6912768" cy="365125"/>
          </a:xfrm>
          <a:prstGeom prst="rect">
            <a:avLst/>
          </a:prstGeom>
          <a:solidFill>
            <a:schemeClr val="bg1">
              <a:lumMod val="7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sz="1600" dirty="0" err="1">
                <a:solidFill>
                  <a:srgbClr val="313131"/>
                </a:solidFill>
                <a:latin typeface="Menlo"/>
              </a:rPr>
              <a:t>buf.slice</a:t>
            </a:r>
            <a:r>
              <a:rPr lang="en-US" altLang="en-US" sz="1600" dirty="0">
                <a:solidFill>
                  <a:srgbClr val="313131"/>
                </a:solidFill>
                <a:latin typeface="Menlo"/>
              </a:rPr>
              <a:t>([start][, end])</a:t>
            </a:r>
            <a:r>
              <a:rPr lang="en-US" altLang="en-US" sz="800" dirty="0"/>
              <a:t> </a:t>
            </a:r>
            <a:endParaRPr lang="en-US" altLang="en-US" sz="4000" dirty="0">
              <a:latin typeface="Arial" panose="020B0604020202020204" pitchFamily="34" charset="0"/>
            </a:endParaRPr>
          </a:p>
        </p:txBody>
      </p:sp>
      <p:sp>
        <p:nvSpPr>
          <p:cNvPr id="10" name="副標題 2">
            <a:extLst>
              <a:ext uri="{FF2B5EF4-FFF2-40B4-BE49-F238E27FC236}">
                <a16:creationId xmlns:a16="http://schemas.microsoft.com/office/drawing/2014/main" id="{EE31529A-268A-492B-9545-FF5DFE79CA2F}"/>
              </a:ext>
            </a:extLst>
          </p:cNvPr>
          <p:cNvSpPr txBox="1">
            <a:spLocks/>
          </p:cNvSpPr>
          <p:nvPr/>
        </p:nvSpPr>
        <p:spPr>
          <a:xfrm>
            <a:off x="447996" y="2882984"/>
            <a:ext cx="8064896" cy="2634247"/>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dirty="0"/>
              <a:t>Parameters</a:t>
            </a:r>
          </a:p>
          <a:p>
            <a:pPr marL="285750" indent="-285750"/>
            <a:r>
              <a:rPr lang="en-US" dirty="0"/>
              <a:t>Here is the description of the parameters used −</a:t>
            </a:r>
          </a:p>
          <a:p>
            <a:pPr marL="569913" indent="-279400"/>
            <a:r>
              <a:rPr lang="en-US" b="1" dirty="0"/>
              <a:t>start</a:t>
            </a:r>
            <a:r>
              <a:rPr lang="en-US" dirty="0"/>
              <a:t> − Number, Optional, Default: 0</a:t>
            </a:r>
          </a:p>
          <a:p>
            <a:pPr marL="569913" indent="-279400"/>
            <a:r>
              <a:rPr lang="en-US" b="1" dirty="0"/>
              <a:t>end</a:t>
            </a:r>
            <a:r>
              <a:rPr lang="en-US" dirty="0"/>
              <a:t> − Number, Optional, Default: </a:t>
            </a:r>
            <a:r>
              <a:rPr lang="en-US" dirty="0" err="1"/>
              <a:t>buffer.length</a:t>
            </a:r>
            <a:endParaRPr lang="en-US" dirty="0"/>
          </a:p>
          <a:p>
            <a:pPr marL="285750" indent="-285750"/>
            <a:r>
              <a:rPr lang="en-US" b="1" dirty="0"/>
              <a:t>Return Value</a:t>
            </a:r>
          </a:p>
          <a:p>
            <a:pPr marL="285750" indent="-285750"/>
            <a:r>
              <a:rPr lang="en-US" dirty="0"/>
              <a:t>Returns a new buffer which references the same memory as the old one, but offset and cropped by the start (defaults to 0) and end (defaults to </a:t>
            </a:r>
            <a:r>
              <a:rPr lang="en-US" dirty="0" err="1"/>
              <a:t>buffer.length</a:t>
            </a:r>
            <a:r>
              <a:rPr lang="en-US" dirty="0"/>
              <a:t>) indexes. Negative indexes start from the end of the buffer.</a:t>
            </a:r>
          </a:p>
          <a:p>
            <a:pPr marL="285750" indent="-285750"/>
            <a:endParaRPr lang="en-US" dirty="0"/>
          </a:p>
          <a:p>
            <a:pPr marL="285750" indent="-285750"/>
            <a:endParaRPr lang="en-US" b="1" dirty="0"/>
          </a:p>
        </p:txBody>
      </p:sp>
    </p:spTree>
    <p:extLst>
      <p:ext uri="{BB962C8B-B14F-4D97-AF65-F5344CB8AC3E}">
        <p14:creationId xmlns:p14="http://schemas.microsoft.com/office/powerpoint/2010/main" val="278182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67544" y="1268760"/>
            <a:ext cx="8064896"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dirty="0"/>
              <a:t>Example</a:t>
            </a:r>
            <a:endParaRPr lang="en-US" dirty="0"/>
          </a:p>
          <a:p>
            <a:pPr marL="285750" indent="-285750"/>
            <a:endParaRPr lang="en-US" b="1" dirty="0"/>
          </a:p>
        </p:txBody>
      </p:sp>
      <p:pic>
        <p:nvPicPr>
          <p:cNvPr id="9" name="Picture 8">
            <a:extLst>
              <a:ext uri="{FF2B5EF4-FFF2-40B4-BE49-F238E27FC236}">
                <a16:creationId xmlns:a16="http://schemas.microsoft.com/office/drawing/2014/main" id="{A457449D-3378-41F7-BDAB-2C348FBBF428}"/>
              </a:ext>
            </a:extLst>
          </p:cNvPr>
          <p:cNvPicPr>
            <a:picLocks noChangeAspect="1"/>
          </p:cNvPicPr>
          <p:nvPr/>
        </p:nvPicPr>
        <p:blipFill>
          <a:blip r:embed="rId2"/>
          <a:stretch>
            <a:fillRect/>
          </a:stretch>
        </p:blipFill>
        <p:spPr>
          <a:xfrm>
            <a:off x="1604962" y="1806261"/>
            <a:ext cx="5934075" cy="3400425"/>
          </a:xfrm>
          <a:prstGeom prst="rect">
            <a:avLst/>
          </a:prstGeom>
          <a:ln>
            <a:solidFill>
              <a:srgbClr val="C00000"/>
            </a:solidFill>
          </a:ln>
        </p:spPr>
      </p:pic>
    </p:spTree>
    <p:extLst>
      <p:ext uri="{BB962C8B-B14F-4D97-AF65-F5344CB8AC3E}">
        <p14:creationId xmlns:p14="http://schemas.microsoft.com/office/powerpoint/2010/main" val="112546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67544" y="1268760"/>
            <a:ext cx="8064896" cy="1008112"/>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dirty="0"/>
              <a:t>Buffer Length</a:t>
            </a:r>
          </a:p>
          <a:p>
            <a:pPr marL="285750" indent="-285750"/>
            <a:r>
              <a:rPr lang="en-US" b="1" dirty="0"/>
              <a:t>Syntax</a:t>
            </a:r>
          </a:p>
          <a:p>
            <a:pPr marL="285750" indent="-285750"/>
            <a:r>
              <a:rPr lang="en-US" dirty="0"/>
              <a:t>Following is the syntax of the method to get a size of a node buffer in bytes</a:t>
            </a:r>
          </a:p>
          <a:p>
            <a:pPr marL="285750" indent="-285750"/>
            <a:endParaRPr lang="en-US" dirty="0"/>
          </a:p>
          <a:p>
            <a:pPr marL="285750" indent="-285750"/>
            <a:endParaRPr lang="en-US" b="1" dirty="0"/>
          </a:p>
        </p:txBody>
      </p:sp>
      <p:sp>
        <p:nvSpPr>
          <p:cNvPr id="8" name="副標題 2">
            <a:extLst>
              <a:ext uri="{FF2B5EF4-FFF2-40B4-BE49-F238E27FC236}">
                <a16:creationId xmlns:a16="http://schemas.microsoft.com/office/drawing/2014/main" id="{953254F8-9A8C-4CDA-9FB3-B3E14BF24B2F}"/>
              </a:ext>
            </a:extLst>
          </p:cNvPr>
          <p:cNvSpPr txBox="1">
            <a:spLocks/>
          </p:cNvSpPr>
          <p:nvPr/>
        </p:nvSpPr>
        <p:spPr>
          <a:xfrm>
            <a:off x="899592" y="2397366"/>
            <a:ext cx="6912768" cy="365125"/>
          </a:xfrm>
          <a:prstGeom prst="rect">
            <a:avLst/>
          </a:prstGeom>
          <a:solidFill>
            <a:schemeClr val="bg1">
              <a:lumMod val="7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sz="1600" dirty="0" err="1">
                <a:solidFill>
                  <a:srgbClr val="313131"/>
                </a:solidFill>
                <a:latin typeface="Menlo"/>
              </a:rPr>
              <a:t>buf.length</a:t>
            </a:r>
            <a:r>
              <a:rPr lang="en-US" altLang="en-US" sz="1600" dirty="0">
                <a:solidFill>
                  <a:srgbClr val="313131"/>
                </a:solidFill>
                <a:latin typeface="Menlo"/>
              </a:rPr>
              <a:t>;</a:t>
            </a:r>
            <a:r>
              <a:rPr lang="en-US" altLang="en-US" sz="800" dirty="0"/>
              <a:t> </a:t>
            </a:r>
            <a:endParaRPr lang="en-US" altLang="en-US" sz="4000" dirty="0">
              <a:latin typeface="Arial" panose="020B0604020202020204" pitchFamily="34" charset="0"/>
            </a:endParaRPr>
          </a:p>
        </p:txBody>
      </p:sp>
      <p:sp>
        <p:nvSpPr>
          <p:cNvPr id="10" name="副標題 2">
            <a:extLst>
              <a:ext uri="{FF2B5EF4-FFF2-40B4-BE49-F238E27FC236}">
                <a16:creationId xmlns:a16="http://schemas.microsoft.com/office/drawing/2014/main" id="{EE31529A-268A-492B-9545-FF5DFE79CA2F}"/>
              </a:ext>
            </a:extLst>
          </p:cNvPr>
          <p:cNvSpPr txBox="1">
            <a:spLocks/>
          </p:cNvSpPr>
          <p:nvPr/>
        </p:nvSpPr>
        <p:spPr>
          <a:xfrm>
            <a:off x="447996" y="2882985"/>
            <a:ext cx="8064896" cy="762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dirty="0"/>
              <a:t>Return Value</a:t>
            </a:r>
          </a:p>
          <a:p>
            <a:pPr marL="285750" indent="-285750"/>
            <a:r>
              <a:rPr lang="en-US" dirty="0"/>
              <a:t>Returns the size of a buffer in bytes.</a:t>
            </a:r>
          </a:p>
          <a:p>
            <a:pPr marL="285750" indent="-285750"/>
            <a:endParaRPr lang="en-US" dirty="0"/>
          </a:p>
          <a:p>
            <a:pPr marL="285750" indent="-285750"/>
            <a:endParaRPr lang="en-US" b="1" dirty="0"/>
          </a:p>
        </p:txBody>
      </p:sp>
    </p:spTree>
    <p:extLst>
      <p:ext uri="{BB962C8B-B14F-4D97-AF65-F5344CB8AC3E}">
        <p14:creationId xmlns:p14="http://schemas.microsoft.com/office/powerpoint/2010/main" val="45847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67544" y="1268760"/>
            <a:ext cx="8064896"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dirty="0"/>
              <a:t>Example</a:t>
            </a:r>
            <a:endParaRPr lang="en-US" dirty="0"/>
          </a:p>
          <a:p>
            <a:pPr marL="285750" indent="-285750"/>
            <a:endParaRPr lang="en-US" b="1" dirty="0"/>
          </a:p>
        </p:txBody>
      </p:sp>
      <p:pic>
        <p:nvPicPr>
          <p:cNvPr id="3" name="Picture 2">
            <a:extLst>
              <a:ext uri="{FF2B5EF4-FFF2-40B4-BE49-F238E27FC236}">
                <a16:creationId xmlns:a16="http://schemas.microsoft.com/office/drawing/2014/main" id="{FBFF5D11-CA9F-4D68-9902-7AA03C171DE5}"/>
              </a:ext>
            </a:extLst>
          </p:cNvPr>
          <p:cNvPicPr>
            <a:picLocks noChangeAspect="1"/>
          </p:cNvPicPr>
          <p:nvPr/>
        </p:nvPicPr>
        <p:blipFill>
          <a:blip r:embed="rId2"/>
          <a:stretch>
            <a:fillRect/>
          </a:stretch>
        </p:blipFill>
        <p:spPr>
          <a:xfrm>
            <a:off x="1524000" y="1904517"/>
            <a:ext cx="5838825" cy="2447925"/>
          </a:xfrm>
          <a:prstGeom prst="rect">
            <a:avLst/>
          </a:prstGeom>
          <a:ln>
            <a:solidFill>
              <a:srgbClr val="C00000"/>
            </a:solidFill>
          </a:ln>
        </p:spPr>
      </p:pic>
    </p:spTree>
    <p:extLst>
      <p:ext uri="{BB962C8B-B14F-4D97-AF65-F5344CB8AC3E}">
        <p14:creationId xmlns:p14="http://schemas.microsoft.com/office/powerpoint/2010/main" val="93650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2592288"/>
          </a:xfrm>
          <a:ln>
            <a:solidFill>
              <a:srgbClr val="C00000"/>
            </a:solidFill>
          </a:ln>
        </p:spPr>
        <p:txBody>
          <a:bodyPr>
            <a:noAutofit/>
          </a:bodyPr>
          <a:lstStyle/>
          <a:p>
            <a:pPr marL="285750" indent="-285750"/>
            <a:r>
              <a:rPr lang="en-US" b="1" dirty="0"/>
              <a:t>Buffer</a:t>
            </a:r>
          </a:p>
          <a:p>
            <a:pPr marL="285750" indent="-285750"/>
            <a:r>
              <a:rPr lang="en-US" dirty="0"/>
              <a:t>Pure JavaScript is Unicode friendly, but it is not so for binary data. </a:t>
            </a:r>
          </a:p>
          <a:p>
            <a:pPr marL="285750" indent="-285750"/>
            <a:r>
              <a:rPr lang="en-US" b="1" dirty="0"/>
              <a:t>While dealing with TCP streams or the file system, it's necessary to handle octet streams. </a:t>
            </a:r>
          </a:p>
          <a:p>
            <a:pPr marL="285750" indent="-285750"/>
            <a:r>
              <a:rPr lang="en-US" dirty="0"/>
              <a:t>Node provides Buffer class which provides instances to store raw data similar to an array of integers but corresponds to a raw memory allocation outside the V8 heap.</a:t>
            </a:r>
          </a:p>
          <a:p>
            <a:pPr marL="285750" indent="-285750"/>
            <a:r>
              <a:rPr lang="en-US" dirty="0"/>
              <a:t>Buffer class is a global class that can be accessed in an application without importing the buffer module.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57200" y="1268760"/>
            <a:ext cx="8064896" cy="648073"/>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200" b="1" dirty="0"/>
              <a:t>Methods Reference (1)</a:t>
            </a:r>
          </a:p>
          <a:p>
            <a:pPr marL="285750" indent="-285750"/>
            <a:r>
              <a:rPr lang="en-US" sz="1200" dirty="0"/>
              <a:t>Following is a reference of Buffers module available in Node.js. For more detail, you can refer to the official documentation.</a:t>
            </a:r>
            <a:endParaRPr lang="en-US" sz="1200" b="1" dirty="0"/>
          </a:p>
          <a:p>
            <a:pPr marL="285750" indent="-285750"/>
            <a:endParaRPr lang="en-US" sz="1200" b="1" dirty="0"/>
          </a:p>
        </p:txBody>
      </p:sp>
      <p:graphicFrame>
        <p:nvGraphicFramePr>
          <p:cNvPr id="7" name="Table 6">
            <a:extLst>
              <a:ext uri="{FF2B5EF4-FFF2-40B4-BE49-F238E27FC236}">
                <a16:creationId xmlns:a16="http://schemas.microsoft.com/office/drawing/2014/main" id="{C5875BA3-9744-4892-9F99-570C9B6F398C}"/>
              </a:ext>
            </a:extLst>
          </p:cNvPr>
          <p:cNvGraphicFramePr>
            <a:graphicFrameLocks noGrp="1"/>
          </p:cNvGraphicFramePr>
          <p:nvPr>
            <p:extLst>
              <p:ext uri="{D42A27DB-BD31-4B8C-83A1-F6EECF244321}">
                <p14:modId xmlns:p14="http://schemas.microsoft.com/office/powerpoint/2010/main" val="794116995"/>
              </p:ext>
            </p:extLst>
          </p:nvPr>
        </p:nvGraphicFramePr>
        <p:xfrm>
          <a:off x="447996" y="1916834"/>
          <a:ext cx="8074100" cy="4425008"/>
        </p:xfrm>
        <a:graphic>
          <a:graphicData uri="http://schemas.openxmlformats.org/drawingml/2006/table">
            <a:tbl>
              <a:tblPr firstRow="1" bandRow="1">
                <a:tableStyleId>{5C22544A-7EE6-4342-B048-85BDC9FD1C3A}</a:tableStyleId>
              </a:tblPr>
              <a:tblGrid>
                <a:gridCol w="375904">
                  <a:extLst>
                    <a:ext uri="{9D8B030D-6E8A-4147-A177-3AD203B41FA5}">
                      <a16:colId xmlns:a16="http://schemas.microsoft.com/office/drawing/2014/main" val="2697387664"/>
                    </a:ext>
                  </a:extLst>
                </a:gridCol>
                <a:gridCol w="7698196">
                  <a:extLst>
                    <a:ext uri="{9D8B030D-6E8A-4147-A177-3AD203B41FA5}">
                      <a16:colId xmlns:a16="http://schemas.microsoft.com/office/drawing/2014/main" val="3839797093"/>
                    </a:ext>
                  </a:extLst>
                </a:gridCol>
              </a:tblGrid>
              <a:tr h="397239">
                <a:tc>
                  <a:txBody>
                    <a:bodyPr/>
                    <a:lstStyle/>
                    <a:p>
                      <a:pPr algn="ctr" fontAlgn="t"/>
                      <a:r>
                        <a:rPr lang="en-US" sz="1200" dirty="0">
                          <a:effectLst/>
                        </a:rPr>
                        <a:t>No</a:t>
                      </a:r>
                    </a:p>
                  </a:txBody>
                  <a:tcPr marL="76200" marR="76200" marT="76200" marB="76200"/>
                </a:tc>
                <a:tc>
                  <a:txBody>
                    <a:bodyPr/>
                    <a:lstStyle/>
                    <a:p>
                      <a:pPr algn="ctr" fontAlgn="t"/>
                      <a:r>
                        <a:rPr lang="en-US" sz="1200">
                          <a:effectLst/>
                        </a:rPr>
                        <a:t>Method &amp; Description</a:t>
                      </a:r>
                    </a:p>
                  </a:txBody>
                  <a:tcPr marL="76200" marR="76200" marT="76200" marB="76200"/>
                </a:tc>
                <a:extLst>
                  <a:ext uri="{0D108BD9-81ED-4DB2-BD59-A6C34878D82A}">
                    <a16:rowId xmlns:a16="http://schemas.microsoft.com/office/drawing/2014/main" val="3746528506"/>
                  </a:ext>
                </a:extLst>
              </a:tr>
              <a:tr h="712190">
                <a:tc>
                  <a:txBody>
                    <a:bodyPr/>
                    <a:lstStyle/>
                    <a:p>
                      <a:pPr algn="ctr" fontAlgn="t"/>
                      <a:r>
                        <a:rPr lang="en-US" sz="1200">
                          <a:effectLst/>
                        </a:rPr>
                        <a:t>1</a:t>
                      </a:r>
                    </a:p>
                  </a:txBody>
                  <a:tcPr marL="76200" marR="76200" marT="76200" marB="76200"/>
                </a:tc>
                <a:tc>
                  <a:txBody>
                    <a:bodyPr/>
                    <a:lstStyle/>
                    <a:p>
                      <a:pPr algn="just" fontAlgn="t"/>
                      <a:r>
                        <a:rPr lang="en-US" sz="1200" b="1" dirty="0">
                          <a:solidFill>
                            <a:srgbClr val="000000"/>
                          </a:solidFill>
                          <a:effectLst/>
                        </a:rPr>
                        <a:t>new Buffer(size)</a:t>
                      </a:r>
                      <a:endParaRPr lang="en-US" sz="1200" dirty="0">
                        <a:solidFill>
                          <a:srgbClr val="000000"/>
                        </a:solidFill>
                        <a:effectLst/>
                      </a:endParaRPr>
                    </a:p>
                    <a:p>
                      <a:pPr algn="just" fontAlgn="t"/>
                      <a:r>
                        <a:rPr lang="en-US" sz="1200" dirty="0">
                          <a:solidFill>
                            <a:srgbClr val="000000"/>
                          </a:solidFill>
                          <a:effectLst/>
                        </a:rPr>
                        <a:t>Allocates a new buffer of size octets. Note that the size must be no more than </a:t>
                      </a:r>
                      <a:r>
                        <a:rPr lang="en-US" sz="1200" dirty="0" err="1">
                          <a:solidFill>
                            <a:srgbClr val="000000"/>
                          </a:solidFill>
                          <a:effectLst/>
                        </a:rPr>
                        <a:t>kMaxLength</a:t>
                      </a:r>
                      <a:r>
                        <a:rPr lang="en-US" sz="1200" dirty="0">
                          <a:solidFill>
                            <a:srgbClr val="000000"/>
                          </a:solidFill>
                          <a:effectLst/>
                        </a:rPr>
                        <a:t>. Otherwise, a </a:t>
                      </a:r>
                      <a:r>
                        <a:rPr lang="en-US" sz="1200" dirty="0" err="1">
                          <a:solidFill>
                            <a:srgbClr val="000000"/>
                          </a:solidFill>
                          <a:effectLst/>
                        </a:rPr>
                        <a:t>RangeError</a:t>
                      </a:r>
                      <a:r>
                        <a:rPr lang="en-US" sz="1200" dirty="0">
                          <a:solidFill>
                            <a:srgbClr val="000000"/>
                          </a:solidFill>
                          <a:effectLst/>
                        </a:rPr>
                        <a:t> will be thrown here.</a:t>
                      </a:r>
                    </a:p>
                  </a:txBody>
                  <a:tcPr marL="76200" marR="76200" marT="76200" marB="76200"/>
                </a:tc>
                <a:extLst>
                  <a:ext uri="{0D108BD9-81ED-4DB2-BD59-A6C34878D82A}">
                    <a16:rowId xmlns:a16="http://schemas.microsoft.com/office/drawing/2014/main" val="1572199863"/>
                  </a:ext>
                </a:extLst>
              </a:tr>
              <a:tr h="526401">
                <a:tc>
                  <a:txBody>
                    <a:bodyPr/>
                    <a:lstStyle/>
                    <a:p>
                      <a:pPr algn="ctr" fontAlgn="t"/>
                      <a:r>
                        <a:rPr lang="en-US" sz="1200">
                          <a:effectLst/>
                        </a:rPr>
                        <a:t>2</a:t>
                      </a:r>
                    </a:p>
                  </a:txBody>
                  <a:tcPr marL="76200" marR="76200" marT="76200" marB="76200"/>
                </a:tc>
                <a:tc>
                  <a:txBody>
                    <a:bodyPr/>
                    <a:lstStyle/>
                    <a:p>
                      <a:pPr algn="just" fontAlgn="t"/>
                      <a:r>
                        <a:rPr lang="en-US" sz="1200" b="1" dirty="0">
                          <a:solidFill>
                            <a:srgbClr val="000000"/>
                          </a:solidFill>
                          <a:effectLst/>
                        </a:rPr>
                        <a:t>new Buffer(buffer)</a:t>
                      </a:r>
                      <a:endParaRPr lang="en-US" sz="1200" dirty="0">
                        <a:solidFill>
                          <a:srgbClr val="000000"/>
                        </a:solidFill>
                        <a:effectLst/>
                      </a:endParaRPr>
                    </a:p>
                    <a:p>
                      <a:pPr algn="just" fontAlgn="t"/>
                      <a:r>
                        <a:rPr lang="en-US" sz="1200" dirty="0">
                          <a:solidFill>
                            <a:srgbClr val="000000"/>
                          </a:solidFill>
                          <a:effectLst/>
                        </a:rPr>
                        <a:t>Copies the passed buffer data onto a new Buffer instance.</a:t>
                      </a:r>
                    </a:p>
                  </a:txBody>
                  <a:tcPr marL="76200" marR="76200" marT="76200" marB="76200"/>
                </a:tc>
                <a:extLst>
                  <a:ext uri="{0D108BD9-81ED-4DB2-BD59-A6C34878D82A}">
                    <a16:rowId xmlns:a16="http://schemas.microsoft.com/office/drawing/2014/main" val="4129626848"/>
                  </a:ext>
                </a:extLst>
              </a:tr>
              <a:tr h="652608">
                <a:tc>
                  <a:txBody>
                    <a:bodyPr/>
                    <a:lstStyle/>
                    <a:p>
                      <a:pPr algn="ctr" fontAlgn="t"/>
                      <a:r>
                        <a:rPr lang="en-US" sz="1200">
                          <a:effectLst/>
                        </a:rPr>
                        <a:t>3</a:t>
                      </a:r>
                    </a:p>
                  </a:txBody>
                  <a:tcPr marL="76200" marR="76200" marT="76200" marB="76200"/>
                </a:tc>
                <a:tc>
                  <a:txBody>
                    <a:bodyPr/>
                    <a:lstStyle/>
                    <a:p>
                      <a:pPr algn="just" fontAlgn="t"/>
                      <a:r>
                        <a:rPr lang="en-US" sz="1200" b="1" dirty="0">
                          <a:solidFill>
                            <a:srgbClr val="000000"/>
                          </a:solidFill>
                          <a:effectLst/>
                        </a:rPr>
                        <a:t>new Buffer(str[, encoding])</a:t>
                      </a:r>
                      <a:endParaRPr lang="en-US" sz="1200" dirty="0">
                        <a:solidFill>
                          <a:srgbClr val="000000"/>
                        </a:solidFill>
                        <a:effectLst/>
                      </a:endParaRPr>
                    </a:p>
                    <a:p>
                      <a:pPr algn="just" fontAlgn="t"/>
                      <a:r>
                        <a:rPr lang="en-US" sz="1200" dirty="0">
                          <a:solidFill>
                            <a:srgbClr val="000000"/>
                          </a:solidFill>
                          <a:effectLst/>
                        </a:rPr>
                        <a:t>Allocates a new buffer containing the given str. encoding defaults to 'utf8'.</a:t>
                      </a:r>
                    </a:p>
                  </a:txBody>
                  <a:tcPr marL="76200" marR="76200" marT="76200" marB="76200"/>
                </a:tc>
                <a:extLst>
                  <a:ext uri="{0D108BD9-81ED-4DB2-BD59-A6C34878D82A}">
                    <a16:rowId xmlns:a16="http://schemas.microsoft.com/office/drawing/2014/main" val="1896183223"/>
                  </a:ext>
                </a:extLst>
              </a:tr>
              <a:tr h="712190">
                <a:tc>
                  <a:txBody>
                    <a:bodyPr/>
                    <a:lstStyle/>
                    <a:p>
                      <a:pPr algn="ctr" fontAlgn="t"/>
                      <a:r>
                        <a:rPr lang="en-US" sz="1200" dirty="0">
                          <a:effectLst/>
                        </a:rPr>
                        <a:t>4</a:t>
                      </a:r>
                    </a:p>
                  </a:txBody>
                  <a:tcPr marL="76200" marR="76200" marT="76200" marB="76200"/>
                </a:tc>
                <a:tc>
                  <a:txBody>
                    <a:bodyPr/>
                    <a:lstStyle/>
                    <a:p>
                      <a:pPr algn="just" fontAlgn="t"/>
                      <a:r>
                        <a:rPr lang="en-US" sz="1200" b="1" dirty="0" err="1">
                          <a:solidFill>
                            <a:srgbClr val="000000"/>
                          </a:solidFill>
                          <a:effectLst/>
                        </a:rPr>
                        <a:t>buf.length</a:t>
                      </a:r>
                      <a:endParaRPr lang="en-US" sz="1200" dirty="0">
                        <a:solidFill>
                          <a:srgbClr val="000000"/>
                        </a:solidFill>
                        <a:effectLst/>
                      </a:endParaRPr>
                    </a:p>
                    <a:p>
                      <a:pPr algn="just" fontAlgn="t"/>
                      <a:r>
                        <a:rPr lang="en-US" sz="1200" dirty="0">
                          <a:solidFill>
                            <a:srgbClr val="000000"/>
                          </a:solidFill>
                          <a:effectLst/>
                        </a:rPr>
                        <a:t>Returns the size of the buffer in bytes. Note that this is not necessarily the size of the contents. length refers to the amount of memory allocated for the buffer object. It does not change when the contents of the buffer are changed.</a:t>
                      </a:r>
                    </a:p>
                  </a:txBody>
                  <a:tcPr marL="76200" marR="76200" marT="76200" marB="76200"/>
                </a:tc>
                <a:extLst>
                  <a:ext uri="{0D108BD9-81ED-4DB2-BD59-A6C34878D82A}">
                    <a16:rowId xmlns:a16="http://schemas.microsoft.com/office/drawing/2014/main" val="1488427764"/>
                  </a:ext>
                </a:extLst>
              </a:tr>
              <a:tr h="712190">
                <a:tc>
                  <a:txBody>
                    <a:bodyPr/>
                    <a:lstStyle/>
                    <a:p>
                      <a:pPr algn="ctr" fontAlgn="t"/>
                      <a:r>
                        <a:rPr lang="en-US" sz="1200">
                          <a:effectLst/>
                        </a:rPr>
                        <a:t>5</a:t>
                      </a:r>
                    </a:p>
                  </a:txBody>
                  <a:tcPr marL="76200" marR="76200" marT="76200" marB="76200"/>
                </a:tc>
                <a:tc>
                  <a:txBody>
                    <a:bodyPr/>
                    <a:lstStyle/>
                    <a:p>
                      <a:pPr algn="just" fontAlgn="t"/>
                      <a:r>
                        <a:rPr lang="en-US" sz="1200" b="1" dirty="0" err="1">
                          <a:solidFill>
                            <a:srgbClr val="000000"/>
                          </a:solidFill>
                          <a:effectLst/>
                        </a:rPr>
                        <a:t>buf.write</a:t>
                      </a:r>
                      <a:r>
                        <a:rPr lang="en-US" sz="1200" b="1" dirty="0">
                          <a:solidFill>
                            <a:srgbClr val="000000"/>
                          </a:solidFill>
                          <a:effectLst/>
                        </a:rPr>
                        <a:t>(string[, offset][, length][, encoding])</a:t>
                      </a:r>
                      <a:endParaRPr lang="en-US" sz="1200" dirty="0">
                        <a:solidFill>
                          <a:srgbClr val="000000"/>
                        </a:solidFill>
                        <a:effectLst/>
                      </a:endParaRPr>
                    </a:p>
                    <a:p>
                      <a:pPr algn="just" fontAlgn="t"/>
                      <a:r>
                        <a:rPr lang="en-US" sz="1200" dirty="0">
                          <a:solidFill>
                            <a:srgbClr val="000000"/>
                          </a:solidFill>
                          <a:effectLst/>
                        </a:rPr>
                        <a:t>Writes a string to the buffer at offset using the given encoding. offset defaults to 0, encoding defaults to 'utf8'. length is the number of bytes to write. Returns the number of octets written.</a:t>
                      </a:r>
                    </a:p>
                  </a:txBody>
                  <a:tcPr marL="76200" marR="76200" marT="76200" marB="76200"/>
                </a:tc>
                <a:extLst>
                  <a:ext uri="{0D108BD9-81ED-4DB2-BD59-A6C34878D82A}">
                    <a16:rowId xmlns:a16="http://schemas.microsoft.com/office/drawing/2014/main" val="1759874763"/>
                  </a:ext>
                </a:extLst>
              </a:tr>
              <a:tr h="712190">
                <a:tc>
                  <a:txBody>
                    <a:bodyPr/>
                    <a:lstStyle/>
                    <a:p>
                      <a:pPr algn="ctr" fontAlgn="t"/>
                      <a:r>
                        <a:rPr lang="en-US" sz="1200">
                          <a:effectLst/>
                        </a:rPr>
                        <a:t>6</a:t>
                      </a:r>
                    </a:p>
                  </a:txBody>
                  <a:tcPr marL="76200" marR="76200" marT="76200" marB="76200"/>
                </a:tc>
                <a:tc>
                  <a:txBody>
                    <a:bodyPr/>
                    <a:lstStyle/>
                    <a:p>
                      <a:pPr algn="just" fontAlgn="t"/>
                      <a:r>
                        <a:rPr lang="en-US" sz="1200" b="1" dirty="0" err="1">
                          <a:solidFill>
                            <a:srgbClr val="000000"/>
                          </a:solidFill>
                          <a:effectLst/>
                        </a:rPr>
                        <a:t>buf.writeUIntLE</a:t>
                      </a:r>
                      <a:r>
                        <a:rPr lang="en-US" sz="1200" b="1" dirty="0">
                          <a:solidFill>
                            <a:srgbClr val="000000"/>
                          </a:solidFill>
                          <a:effectLst/>
                        </a:rPr>
                        <a:t>(value, offset, </a:t>
                      </a:r>
                      <a:r>
                        <a:rPr lang="en-US" sz="1200" b="1" dirty="0" err="1">
                          <a:solidFill>
                            <a:srgbClr val="000000"/>
                          </a:solidFill>
                          <a:effectLst/>
                        </a:rPr>
                        <a:t>byteLength</a:t>
                      </a:r>
                      <a:r>
                        <a:rPr lang="en-US" sz="1200" b="1" dirty="0">
                          <a:solidFill>
                            <a:srgbClr val="000000"/>
                          </a:solidFill>
                          <a:effectLst/>
                        </a:rPr>
                        <a: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Writes a value to the buffer at the specified offset and </a:t>
                      </a:r>
                      <a:r>
                        <a:rPr lang="en-US" sz="1200" dirty="0" err="1">
                          <a:solidFill>
                            <a:srgbClr val="000000"/>
                          </a:solidFill>
                          <a:effectLst/>
                        </a:rPr>
                        <a:t>byteLength</a:t>
                      </a:r>
                      <a:r>
                        <a:rPr lang="en-US" sz="1200" dirty="0">
                          <a:solidFill>
                            <a:srgbClr val="000000"/>
                          </a:solidFill>
                          <a:effectLst/>
                        </a:rPr>
                        <a:t>. Supports up to 48 bits of accuracy. Set </a:t>
                      </a:r>
                      <a:r>
                        <a:rPr lang="en-US" sz="1200" dirty="0" err="1">
                          <a:solidFill>
                            <a:srgbClr val="000000"/>
                          </a:solidFill>
                          <a:effectLst/>
                        </a:rPr>
                        <a:t>noAssert</a:t>
                      </a:r>
                      <a:r>
                        <a:rPr lang="en-US" sz="1200" dirty="0">
                          <a:solidFill>
                            <a:srgbClr val="000000"/>
                          </a:solidFill>
                          <a:effectLst/>
                        </a:rPr>
                        <a:t> to true to skip validation of value and offset. Defaults to false.</a:t>
                      </a:r>
                    </a:p>
                  </a:txBody>
                  <a:tcPr marL="76200" marR="76200" marT="76200" marB="76200"/>
                </a:tc>
                <a:extLst>
                  <a:ext uri="{0D108BD9-81ED-4DB2-BD59-A6C34878D82A}">
                    <a16:rowId xmlns:a16="http://schemas.microsoft.com/office/drawing/2014/main" val="942742941"/>
                  </a:ext>
                </a:extLst>
              </a:tr>
            </a:tbl>
          </a:graphicData>
        </a:graphic>
      </p:graphicFrame>
    </p:spTree>
    <p:extLst>
      <p:ext uri="{BB962C8B-B14F-4D97-AF65-F5344CB8AC3E}">
        <p14:creationId xmlns:p14="http://schemas.microsoft.com/office/powerpoint/2010/main" val="967291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57200" y="1268760"/>
            <a:ext cx="8064896" cy="288032"/>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200" b="1" dirty="0"/>
              <a:t>Methods Reference (2)</a:t>
            </a:r>
          </a:p>
        </p:txBody>
      </p:sp>
      <p:graphicFrame>
        <p:nvGraphicFramePr>
          <p:cNvPr id="7" name="Table 6">
            <a:extLst>
              <a:ext uri="{FF2B5EF4-FFF2-40B4-BE49-F238E27FC236}">
                <a16:creationId xmlns:a16="http://schemas.microsoft.com/office/drawing/2014/main" id="{C5875BA3-9744-4892-9F99-570C9B6F398C}"/>
              </a:ext>
            </a:extLst>
          </p:cNvPr>
          <p:cNvGraphicFramePr>
            <a:graphicFrameLocks noGrp="1"/>
          </p:cNvGraphicFramePr>
          <p:nvPr>
            <p:extLst>
              <p:ext uri="{D42A27DB-BD31-4B8C-83A1-F6EECF244321}">
                <p14:modId xmlns:p14="http://schemas.microsoft.com/office/powerpoint/2010/main" val="208783119"/>
              </p:ext>
            </p:extLst>
          </p:nvPr>
        </p:nvGraphicFramePr>
        <p:xfrm>
          <a:off x="457200" y="1625831"/>
          <a:ext cx="8064896" cy="4733488"/>
        </p:xfrm>
        <a:graphic>
          <a:graphicData uri="http://schemas.openxmlformats.org/drawingml/2006/table">
            <a:tbl>
              <a:tblPr firstRow="1" bandRow="1">
                <a:tableStyleId>{5C22544A-7EE6-4342-B048-85BDC9FD1C3A}</a:tableStyleId>
              </a:tblPr>
              <a:tblGrid>
                <a:gridCol w="375475">
                  <a:extLst>
                    <a:ext uri="{9D8B030D-6E8A-4147-A177-3AD203B41FA5}">
                      <a16:colId xmlns:a16="http://schemas.microsoft.com/office/drawing/2014/main" val="2697387664"/>
                    </a:ext>
                  </a:extLst>
                </a:gridCol>
                <a:gridCol w="7689421">
                  <a:extLst>
                    <a:ext uri="{9D8B030D-6E8A-4147-A177-3AD203B41FA5}">
                      <a16:colId xmlns:a16="http://schemas.microsoft.com/office/drawing/2014/main" val="3839797093"/>
                    </a:ext>
                  </a:extLst>
                </a:gridCol>
              </a:tblGrid>
              <a:tr h="426664">
                <a:tc>
                  <a:txBody>
                    <a:bodyPr/>
                    <a:lstStyle/>
                    <a:p>
                      <a:pPr algn="ctr" fontAlgn="t"/>
                      <a:r>
                        <a:rPr lang="en-US" sz="1200" dirty="0">
                          <a:effectLst/>
                        </a:rPr>
                        <a:t>No</a:t>
                      </a:r>
                    </a:p>
                  </a:txBody>
                  <a:tcPr marL="76200" marR="76200" marT="76200" marB="76200"/>
                </a:tc>
                <a:tc>
                  <a:txBody>
                    <a:bodyPr/>
                    <a:lstStyle/>
                    <a:p>
                      <a:pPr algn="ctr" fontAlgn="t"/>
                      <a:r>
                        <a:rPr lang="en-US" sz="1200">
                          <a:effectLst/>
                        </a:rPr>
                        <a:t>Method &amp; Description</a:t>
                      </a:r>
                    </a:p>
                  </a:txBody>
                  <a:tcPr marL="76200" marR="76200" marT="76200" marB="76200"/>
                </a:tc>
                <a:extLst>
                  <a:ext uri="{0D108BD9-81ED-4DB2-BD59-A6C34878D82A}">
                    <a16:rowId xmlns:a16="http://schemas.microsoft.com/office/drawing/2014/main" val="3746528506"/>
                  </a:ext>
                </a:extLst>
              </a:tr>
              <a:tr h="701052">
                <a:tc>
                  <a:txBody>
                    <a:bodyPr/>
                    <a:lstStyle/>
                    <a:p>
                      <a:pPr algn="ctr" fontAlgn="t"/>
                      <a:r>
                        <a:rPr lang="en-US" sz="1200" dirty="0">
                          <a:effectLst/>
                        </a:rPr>
                        <a:t>7</a:t>
                      </a:r>
                    </a:p>
                  </a:txBody>
                  <a:tcPr marL="76200" marR="76200" marT="76200" marB="76200"/>
                </a:tc>
                <a:tc>
                  <a:txBody>
                    <a:bodyPr/>
                    <a:lstStyle/>
                    <a:p>
                      <a:pPr algn="just" fontAlgn="t"/>
                      <a:r>
                        <a:rPr lang="en-US" sz="1200" b="1" dirty="0" err="1">
                          <a:solidFill>
                            <a:srgbClr val="000000"/>
                          </a:solidFill>
                          <a:effectLst/>
                        </a:rPr>
                        <a:t>buf.writeUIntBE</a:t>
                      </a:r>
                      <a:r>
                        <a:rPr lang="en-US" sz="1200" b="1" dirty="0">
                          <a:solidFill>
                            <a:srgbClr val="000000"/>
                          </a:solidFill>
                          <a:effectLst/>
                        </a:rPr>
                        <a:t>(value, offset, </a:t>
                      </a:r>
                      <a:r>
                        <a:rPr lang="en-US" sz="1200" b="1" dirty="0" err="1">
                          <a:solidFill>
                            <a:srgbClr val="000000"/>
                          </a:solidFill>
                          <a:effectLst/>
                        </a:rPr>
                        <a:t>byteLength</a:t>
                      </a:r>
                      <a:r>
                        <a:rPr lang="en-US" sz="1200" b="1" dirty="0">
                          <a:solidFill>
                            <a:srgbClr val="000000"/>
                          </a:solidFill>
                          <a:effectLst/>
                        </a:rPr>
                        <a: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Writes a value to the buffer at the specified offset and </a:t>
                      </a:r>
                      <a:r>
                        <a:rPr lang="en-US" sz="1200" dirty="0" err="1">
                          <a:solidFill>
                            <a:srgbClr val="000000"/>
                          </a:solidFill>
                          <a:effectLst/>
                        </a:rPr>
                        <a:t>byteLength</a:t>
                      </a:r>
                      <a:r>
                        <a:rPr lang="en-US" sz="1200" dirty="0">
                          <a:solidFill>
                            <a:srgbClr val="000000"/>
                          </a:solidFill>
                          <a:effectLst/>
                        </a:rPr>
                        <a:t>. Supports up to 48 bits of accuracy. Set </a:t>
                      </a:r>
                      <a:r>
                        <a:rPr lang="en-US" sz="1200" dirty="0" err="1">
                          <a:solidFill>
                            <a:srgbClr val="000000"/>
                          </a:solidFill>
                          <a:effectLst/>
                        </a:rPr>
                        <a:t>noAssert</a:t>
                      </a:r>
                      <a:r>
                        <a:rPr lang="en-US" sz="1200" dirty="0">
                          <a:solidFill>
                            <a:srgbClr val="000000"/>
                          </a:solidFill>
                          <a:effectLst/>
                        </a:rPr>
                        <a:t> to true to skip validation of value and offset. Defaults to false.</a:t>
                      </a:r>
                    </a:p>
                  </a:txBody>
                  <a:tcPr marL="76200" marR="76200" marT="76200" marB="76200"/>
                </a:tc>
                <a:extLst>
                  <a:ext uri="{0D108BD9-81ED-4DB2-BD59-A6C34878D82A}">
                    <a16:rowId xmlns:a16="http://schemas.microsoft.com/office/drawing/2014/main" val="2800918211"/>
                  </a:ext>
                </a:extLst>
              </a:tr>
              <a:tr h="701052">
                <a:tc>
                  <a:txBody>
                    <a:bodyPr/>
                    <a:lstStyle/>
                    <a:p>
                      <a:pPr algn="ctr" fontAlgn="t"/>
                      <a:r>
                        <a:rPr lang="en-US" sz="1200">
                          <a:effectLst/>
                        </a:rPr>
                        <a:t>8</a:t>
                      </a:r>
                    </a:p>
                  </a:txBody>
                  <a:tcPr marL="76200" marR="76200" marT="76200" marB="76200"/>
                </a:tc>
                <a:tc>
                  <a:txBody>
                    <a:bodyPr/>
                    <a:lstStyle/>
                    <a:p>
                      <a:pPr algn="just" fontAlgn="t"/>
                      <a:r>
                        <a:rPr lang="en-US" sz="1200" b="1">
                          <a:solidFill>
                            <a:srgbClr val="000000"/>
                          </a:solidFill>
                          <a:effectLst/>
                        </a:rPr>
                        <a:t>buf.writeIntLE(value, offset, byteLength[, noAssert])</a:t>
                      </a:r>
                      <a:endParaRPr lang="en-US" sz="1200">
                        <a:solidFill>
                          <a:srgbClr val="000000"/>
                        </a:solidFill>
                        <a:effectLst/>
                      </a:endParaRPr>
                    </a:p>
                    <a:p>
                      <a:pPr algn="just" fontAlgn="t"/>
                      <a:r>
                        <a:rPr lang="en-US" sz="1200">
                          <a:solidFill>
                            <a:srgbClr val="000000"/>
                          </a:solidFill>
                          <a:effectLst/>
                        </a:rPr>
                        <a:t>Writes a value to the buffer at the specified offset and byteLength. Supports up to 48 bits of accuracy. Set noAssert to true to skip validation of value and offset. Defaults to false.</a:t>
                      </a:r>
                    </a:p>
                  </a:txBody>
                  <a:tcPr marL="76200" marR="76200" marT="76200" marB="76200"/>
                </a:tc>
                <a:extLst>
                  <a:ext uri="{0D108BD9-81ED-4DB2-BD59-A6C34878D82A}">
                    <a16:rowId xmlns:a16="http://schemas.microsoft.com/office/drawing/2014/main" val="670811186"/>
                  </a:ext>
                </a:extLst>
              </a:tr>
              <a:tr h="701052">
                <a:tc>
                  <a:txBody>
                    <a:bodyPr/>
                    <a:lstStyle/>
                    <a:p>
                      <a:pPr algn="ctr" fontAlgn="t"/>
                      <a:r>
                        <a:rPr lang="en-US" sz="1200">
                          <a:effectLst/>
                        </a:rPr>
                        <a:t>9</a:t>
                      </a:r>
                    </a:p>
                  </a:txBody>
                  <a:tcPr marL="76200" marR="76200" marT="76200" marB="76200"/>
                </a:tc>
                <a:tc>
                  <a:txBody>
                    <a:bodyPr/>
                    <a:lstStyle/>
                    <a:p>
                      <a:pPr algn="just" fontAlgn="t"/>
                      <a:r>
                        <a:rPr lang="en-US" sz="1200" b="1" dirty="0" err="1">
                          <a:solidFill>
                            <a:srgbClr val="000000"/>
                          </a:solidFill>
                          <a:effectLst/>
                        </a:rPr>
                        <a:t>buf.writeIntBE</a:t>
                      </a:r>
                      <a:r>
                        <a:rPr lang="en-US" sz="1200" b="1" dirty="0">
                          <a:solidFill>
                            <a:srgbClr val="000000"/>
                          </a:solidFill>
                          <a:effectLst/>
                        </a:rPr>
                        <a:t>(value, offset, </a:t>
                      </a:r>
                      <a:r>
                        <a:rPr lang="en-US" sz="1200" b="1" dirty="0" err="1">
                          <a:solidFill>
                            <a:srgbClr val="000000"/>
                          </a:solidFill>
                          <a:effectLst/>
                        </a:rPr>
                        <a:t>byteLength</a:t>
                      </a:r>
                      <a:r>
                        <a:rPr lang="en-US" sz="1200" b="1" dirty="0">
                          <a:solidFill>
                            <a:srgbClr val="000000"/>
                          </a:solidFill>
                          <a:effectLst/>
                        </a:rPr>
                        <a: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Writes a value to the buffer at the specified offset and </a:t>
                      </a:r>
                      <a:r>
                        <a:rPr lang="en-US" sz="1200" dirty="0" err="1">
                          <a:solidFill>
                            <a:srgbClr val="000000"/>
                          </a:solidFill>
                          <a:effectLst/>
                        </a:rPr>
                        <a:t>byteLength</a:t>
                      </a:r>
                      <a:r>
                        <a:rPr lang="en-US" sz="1200" dirty="0">
                          <a:solidFill>
                            <a:srgbClr val="000000"/>
                          </a:solidFill>
                          <a:effectLst/>
                        </a:rPr>
                        <a:t>. Supports up to 48 bits of accuracy. Set </a:t>
                      </a:r>
                      <a:r>
                        <a:rPr lang="en-US" sz="1200" dirty="0" err="1">
                          <a:solidFill>
                            <a:srgbClr val="000000"/>
                          </a:solidFill>
                          <a:effectLst/>
                        </a:rPr>
                        <a:t>noAssert</a:t>
                      </a:r>
                      <a:r>
                        <a:rPr lang="en-US" sz="1200" dirty="0">
                          <a:solidFill>
                            <a:srgbClr val="000000"/>
                          </a:solidFill>
                          <a:effectLst/>
                        </a:rPr>
                        <a:t> to true to skip validation of value and offset. Defaults to false.</a:t>
                      </a:r>
                    </a:p>
                  </a:txBody>
                  <a:tcPr marL="76200" marR="76200" marT="76200" marB="76200"/>
                </a:tc>
                <a:extLst>
                  <a:ext uri="{0D108BD9-81ED-4DB2-BD59-A6C34878D82A}">
                    <a16:rowId xmlns:a16="http://schemas.microsoft.com/office/drawing/2014/main" val="4032535100"/>
                  </a:ext>
                </a:extLst>
              </a:tr>
              <a:tr h="782548">
                <a:tc>
                  <a:txBody>
                    <a:bodyPr/>
                    <a:lstStyle/>
                    <a:p>
                      <a:pPr algn="ctr" fontAlgn="t"/>
                      <a:r>
                        <a:rPr lang="en-US" sz="1200" dirty="0">
                          <a:effectLst/>
                        </a:rPr>
                        <a:t>10</a:t>
                      </a:r>
                    </a:p>
                  </a:txBody>
                  <a:tcPr marL="76200" marR="76200" marT="76200" marB="76200"/>
                </a:tc>
                <a:tc>
                  <a:txBody>
                    <a:bodyPr/>
                    <a:lstStyle/>
                    <a:p>
                      <a:pPr algn="just" fontAlgn="t"/>
                      <a:r>
                        <a:rPr lang="en-US" sz="1200" b="1" dirty="0" err="1">
                          <a:solidFill>
                            <a:srgbClr val="000000"/>
                          </a:solidFill>
                          <a:effectLst/>
                        </a:rPr>
                        <a:t>buf.readUIntLE</a:t>
                      </a:r>
                      <a:r>
                        <a:rPr lang="en-US" sz="1200" b="1" dirty="0">
                          <a:solidFill>
                            <a:srgbClr val="000000"/>
                          </a:solidFill>
                          <a:effectLst/>
                        </a:rPr>
                        <a:t>(offset, </a:t>
                      </a:r>
                      <a:r>
                        <a:rPr lang="en-US" sz="1200" b="1" dirty="0" err="1">
                          <a:solidFill>
                            <a:srgbClr val="000000"/>
                          </a:solidFill>
                          <a:effectLst/>
                        </a:rPr>
                        <a:t>byteLength</a:t>
                      </a:r>
                      <a:r>
                        <a:rPr lang="en-US" sz="1200" b="1" dirty="0">
                          <a:solidFill>
                            <a:srgbClr val="000000"/>
                          </a:solidFill>
                          <a:effectLst/>
                        </a:rPr>
                        <a: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A generalized version of all numeric read methods. Supports up to 48 bits of accuracy. Set </a:t>
                      </a:r>
                      <a:r>
                        <a:rPr lang="en-US" sz="1200" dirty="0" err="1">
                          <a:solidFill>
                            <a:srgbClr val="000000"/>
                          </a:solidFill>
                          <a:effectLst/>
                        </a:rPr>
                        <a:t>noAssert</a:t>
                      </a:r>
                      <a:r>
                        <a:rPr lang="en-US" sz="1200" dirty="0">
                          <a:solidFill>
                            <a:srgbClr val="000000"/>
                          </a:solidFill>
                          <a:effectLst/>
                        </a:rPr>
                        <a:t> to true to skip validation of offset. It means that the offset may be beyond the end of the buffer. Defaults to false.</a:t>
                      </a:r>
                    </a:p>
                  </a:txBody>
                  <a:tcPr marL="76200" marR="76200" marT="76200" marB="76200"/>
                </a:tc>
                <a:extLst>
                  <a:ext uri="{0D108BD9-81ED-4DB2-BD59-A6C34878D82A}">
                    <a16:rowId xmlns:a16="http://schemas.microsoft.com/office/drawing/2014/main" val="3154714782"/>
                  </a:ext>
                </a:extLst>
              </a:tr>
              <a:tr h="720080">
                <a:tc>
                  <a:txBody>
                    <a:bodyPr/>
                    <a:lstStyle/>
                    <a:p>
                      <a:pPr algn="ctr" fontAlgn="t"/>
                      <a:r>
                        <a:rPr lang="en-US" sz="1200">
                          <a:effectLst/>
                        </a:rPr>
                        <a:t>11</a:t>
                      </a:r>
                    </a:p>
                  </a:txBody>
                  <a:tcPr marL="76200" marR="76200" marT="76200" marB="76200"/>
                </a:tc>
                <a:tc>
                  <a:txBody>
                    <a:bodyPr/>
                    <a:lstStyle/>
                    <a:p>
                      <a:pPr algn="just" fontAlgn="t"/>
                      <a:r>
                        <a:rPr lang="en-US" sz="1200" b="1" dirty="0" err="1">
                          <a:solidFill>
                            <a:srgbClr val="000000"/>
                          </a:solidFill>
                          <a:effectLst/>
                        </a:rPr>
                        <a:t>buf.readUIntBE</a:t>
                      </a:r>
                      <a:r>
                        <a:rPr lang="en-US" sz="1200" b="1" dirty="0">
                          <a:solidFill>
                            <a:srgbClr val="000000"/>
                          </a:solidFill>
                          <a:effectLst/>
                        </a:rPr>
                        <a:t>(offset, </a:t>
                      </a:r>
                      <a:r>
                        <a:rPr lang="en-US" sz="1200" b="1" dirty="0" err="1">
                          <a:solidFill>
                            <a:srgbClr val="000000"/>
                          </a:solidFill>
                          <a:effectLst/>
                        </a:rPr>
                        <a:t>byteLength</a:t>
                      </a:r>
                      <a:r>
                        <a:rPr lang="en-US" sz="1200" b="1" dirty="0">
                          <a:solidFill>
                            <a:srgbClr val="000000"/>
                          </a:solidFill>
                          <a:effectLst/>
                        </a:rPr>
                        <a: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A generalized version of all numeric read methods. Supports up to 48 bits of accuracy. Set </a:t>
                      </a:r>
                      <a:r>
                        <a:rPr lang="en-US" sz="1200" dirty="0" err="1">
                          <a:solidFill>
                            <a:srgbClr val="000000"/>
                          </a:solidFill>
                          <a:effectLst/>
                        </a:rPr>
                        <a:t>noAssert</a:t>
                      </a:r>
                      <a:r>
                        <a:rPr lang="en-US" sz="1200" dirty="0">
                          <a:solidFill>
                            <a:srgbClr val="000000"/>
                          </a:solidFill>
                          <a:effectLst/>
                        </a:rPr>
                        <a:t> to true to skip validation of offset. It means that the offset may be beyond the end of the buffer. Defaults to false.</a:t>
                      </a:r>
                    </a:p>
                  </a:txBody>
                  <a:tcPr marL="76200" marR="76200" marT="76200" marB="76200"/>
                </a:tc>
                <a:extLst>
                  <a:ext uri="{0D108BD9-81ED-4DB2-BD59-A6C34878D82A}">
                    <a16:rowId xmlns:a16="http://schemas.microsoft.com/office/drawing/2014/main" val="743608286"/>
                  </a:ext>
                </a:extLst>
              </a:tr>
              <a:tr h="648072">
                <a:tc>
                  <a:txBody>
                    <a:bodyPr/>
                    <a:lstStyle/>
                    <a:p>
                      <a:pPr algn="ctr" fontAlgn="t"/>
                      <a:r>
                        <a:rPr lang="en-US" sz="1200">
                          <a:effectLst/>
                        </a:rPr>
                        <a:t>12</a:t>
                      </a:r>
                    </a:p>
                  </a:txBody>
                  <a:tcPr marL="76200" marR="76200" marT="76200" marB="76200"/>
                </a:tc>
                <a:tc>
                  <a:txBody>
                    <a:bodyPr/>
                    <a:lstStyle/>
                    <a:p>
                      <a:pPr algn="just" fontAlgn="t"/>
                      <a:r>
                        <a:rPr lang="en-US" sz="1200" b="1" dirty="0" err="1">
                          <a:solidFill>
                            <a:srgbClr val="000000"/>
                          </a:solidFill>
                          <a:effectLst/>
                        </a:rPr>
                        <a:t>buf.readIntLE</a:t>
                      </a:r>
                      <a:r>
                        <a:rPr lang="en-US" sz="1200" b="1" dirty="0">
                          <a:solidFill>
                            <a:srgbClr val="000000"/>
                          </a:solidFill>
                          <a:effectLst/>
                        </a:rPr>
                        <a:t>(offset, </a:t>
                      </a:r>
                      <a:r>
                        <a:rPr lang="en-US" sz="1200" b="1" dirty="0" err="1">
                          <a:solidFill>
                            <a:srgbClr val="000000"/>
                          </a:solidFill>
                          <a:effectLst/>
                        </a:rPr>
                        <a:t>byteLength</a:t>
                      </a:r>
                      <a:r>
                        <a:rPr lang="en-US" sz="1200" b="1" dirty="0">
                          <a:solidFill>
                            <a:srgbClr val="000000"/>
                          </a:solidFill>
                          <a:effectLst/>
                        </a:rPr>
                        <a: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A generalized version of all numeric read methods. Supports up to 48 bits of accuracy. Set </a:t>
                      </a:r>
                      <a:r>
                        <a:rPr lang="en-US" sz="1200" dirty="0" err="1">
                          <a:solidFill>
                            <a:srgbClr val="000000"/>
                          </a:solidFill>
                          <a:effectLst/>
                        </a:rPr>
                        <a:t>noAssert</a:t>
                      </a:r>
                      <a:r>
                        <a:rPr lang="en-US" sz="1200" dirty="0">
                          <a:solidFill>
                            <a:srgbClr val="000000"/>
                          </a:solidFill>
                          <a:effectLst/>
                        </a:rPr>
                        <a:t> to true to skip validation of offset. It means that the offset may be beyond the end of the buffer. Defaults to false.</a:t>
                      </a:r>
                    </a:p>
                  </a:txBody>
                  <a:tcPr marL="76200" marR="76200" marT="76200" marB="76200"/>
                </a:tc>
                <a:extLst>
                  <a:ext uri="{0D108BD9-81ED-4DB2-BD59-A6C34878D82A}">
                    <a16:rowId xmlns:a16="http://schemas.microsoft.com/office/drawing/2014/main" val="3324032355"/>
                  </a:ext>
                </a:extLst>
              </a:tr>
            </a:tbl>
          </a:graphicData>
        </a:graphic>
      </p:graphicFrame>
    </p:spTree>
    <p:extLst>
      <p:ext uri="{BB962C8B-B14F-4D97-AF65-F5344CB8AC3E}">
        <p14:creationId xmlns:p14="http://schemas.microsoft.com/office/powerpoint/2010/main" val="171130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57200" y="1268760"/>
            <a:ext cx="8064896" cy="21602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200" b="1" dirty="0"/>
              <a:t>Methods Reference (3)</a:t>
            </a:r>
          </a:p>
        </p:txBody>
      </p:sp>
      <p:graphicFrame>
        <p:nvGraphicFramePr>
          <p:cNvPr id="7" name="Table 6">
            <a:extLst>
              <a:ext uri="{FF2B5EF4-FFF2-40B4-BE49-F238E27FC236}">
                <a16:creationId xmlns:a16="http://schemas.microsoft.com/office/drawing/2014/main" id="{C5875BA3-9744-4892-9F99-570C9B6F398C}"/>
              </a:ext>
            </a:extLst>
          </p:cNvPr>
          <p:cNvGraphicFramePr>
            <a:graphicFrameLocks noGrp="1"/>
          </p:cNvGraphicFramePr>
          <p:nvPr>
            <p:extLst>
              <p:ext uri="{D42A27DB-BD31-4B8C-83A1-F6EECF244321}">
                <p14:modId xmlns:p14="http://schemas.microsoft.com/office/powerpoint/2010/main" val="2634210728"/>
              </p:ext>
            </p:extLst>
          </p:nvPr>
        </p:nvGraphicFramePr>
        <p:xfrm>
          <a:off x="457200" y="1628800"/>
          <a:ext cx="7944888" cy="4100224"/>
        </p:xfrm>
        <a:graphic>
          <a:graphicData uri="http://schemas.openxmlformats.org/drawingml/2006/table">
            <a:tbl>
              <a:tblPr firstRow="1" bandRow="1">
                <a:tableStyleId>{5C22544A-7EE6-4342-B048-85BDC9FD1C3A}</a:tableStyleId>
              </a:tblPr>
              <a:tblGrid>
                <a:gridCol w="369888">
                  <a:extLst>
                    <a:ext uri="{9D8B030D-6E8A-4147-A177-3AD203B41FA5}">
                      <a16:colId xmlns:a16="http://schemas.microsoft.com/office/drawing/2014/main" val="2697387664"/>
                    </a:ext>
                  </a:extLst>
                </a:gridCol>
                <a:gridCol w="7575000">
                  <a:extLst>
                    <a:ext uri="{9D8B030D-6E8A-4147-A177-3AD203B41FA5}">
                      <a16:colId xmlns:a16="http://schemas.microsoft.com/office/drawing/2014/main" val="3839797093"/>
                    </a:ext>
                  </a:extLst>
                </a:gridCol>
              </a:tblGrid>
              <a:tr h="288032">
                <a:tc>
                  <a:txBody>
                    <a:bodyPr/>
                    <a:lstStyle/>
                    <a:p>
                      <a:pPr algn="ctr" fontAlgn="t"/>
                      <a:r>
                        <a:rPr lang="en-US" sz="1200" dirty="0">
                          <a:effectLst/>
                        </a:rPr>
                        <a:t>No</a:t>
                      </a:r>
                    </a:p>
                  </a:txBody>
                  <a:tcPr marL="76200" marR="76200" marT="76200" marB="76200"/>
                </a:tc>
                <a:tc>
                  <a:txBody>
                    <a:bodyPr/>
                    <a:lstStyle/>
                    <a:p>
                      <a:pPr algn="ctr" fontAlgn="t"/>
                      <a:r>
                        <a:rPr lang="en-US" sz="1200">
                          <a:effectLst/>
                        </a:rPr>
                        <a:t>Method &amp; Description</a:t>
                      </a:r>
                    </a:p>
                  </a:txBody>
                  <a:tcPr marL="76200" marR="76200" marT="76200" marB="76200"/>
                </a:tc>
                <a:extLst>
                  <a:ext uri="{0D108BD9-81ED-4DB2-BD59-A6C34878D82A}">
                    <a16:rowId xmlns:a16="http://schemas.microsoft.com/office/drawing/2014/main" val="3746528506"/>
                  </a:ext>
                </a:extLst>
              </a:tr>
              <a:tr h="744840">
                <a:tc>
                  <a:txBody>
                    <a:bodyPr/>
                    <a:lstStyle/>
                    <a:p>
                      <a:pPr algn="ctr" fontAlgn="t"/>
                      <a:r>
                        <a:rPr lang="en-US" sz="1200" dirty="0">
                          <a:effectLst/>
                        </a:rPr>
                        <a:t>13</a:t>
                      </a:r>
                    </a:p>
                  </a:txBody>
                  <a:tcPr marL="76200" marR="76200" marT="76200" marB="76200"/>
                </a:tc>
                <a:tc>
                  <a:txBody>
                    <a:bodyPr/>
                    <a:lstStyle/>
                    <a:p>
                      <a:pPr algn="just" fontAlgn="t"/>
                      <a:r>
                        <a:rPr lang="en-US" sz="1200" b="1" dirty="0" err="1">
                          <a:solidFill>
                            <a:srgbClr val="000000"/>
                          </a:solidFill>
                          <a:effectLst/>
                        </a:rPr>
                        <a:t>buf.readIntBE</a:t>
                      </a:r>
                      <a:r>
                        <a:rPr lang="en-US" sz="1200" b="1" dirty="0">
                          <a:solidFill>
                            <a:srgbClr val="000000"/>
                          </a:solidFill>
                          <a:effectLst/>
                        </a:rPr>
                        <a:t>(offset, </a:t>
                      </a:r>
                      <a:r>
                        <a:rPr lang="en-US" sz="1200" b="1" dirty="0" err="1">
                          <a:solidFill>
                            <a:srgbClr val="000000"/>
                          </a:solidFill>
                          <a:effectLst/>
                        </a:rPr>
                        <a:t>byteLength</a:t>
                      </a:r>
                      <a:r>
                        <a:rPr lang="en-US" sz="1200" b="1" dirty="0">
                          <a:solidFill>
                            <a:srgbClr val="000000"/>
                          </a:solidFill>
                          <a:effectLst/>
                        </a:rPr>
                        <a: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A generalized version of all numeric read methods. Supports up to 48 bits of accuracy. Set </a:t>
                      </a:r>
                      <a:r>
                        <a:rPr lang="en-US" sz="1200" dirty="0" err="1">
                          <a:solidFill>
                            <a:srgbClr val="000000"/>
                          </a:solidFill>
                          <a:effectLst/>
                        </a:rPr>
                        <a:t>noAssert</a:t>
                      </a:r>
                      <a:r>
                        <a:rPr lang="en-US" sz="1200" dirty="0">
                          <a:solidFill>
                            <a:srgbClr val="000000"/>
                          </a:solidFill>
                          <a:effectLst/>
                        </a:rPr>
                        <a:t> to true to skip validation of offset. It means that the offset may be beyond the end of the buffer. Defaults to false.</a:t>
                      </a:r>
                    </a:p>
                  </a:txBody>
                  <a:tcPr marL="76200" marR="76200" marT="76200" marB="76200"/>
                </a:tc>
                <a:extLst>
                  <a:ext uri="{0D108BD9-81ED-4DB2-BD59-A6C34878D82A}">
                    <a16:rowId xmlns:a16="http://schemas.microsoft.com/office/drawing/2014/main" val="441102223"/>
                  </a:ext>
                </a:extLst>
              </a:tr>
              <a:tr h="504056">
                <a:tc>
                  <a:txBody>
                    <a:bodyPr/>
                    <a:lstStyle/>
                    <a:p>
                      <a:pPr algn="ctr" fontAlgn="t"/>
                      <a:r>
                        <a:rPr lang="en-US" sz="1200">
                          <a:effectLst/>
                        </a:rPr>
                        <a:t>14</a:t>
                      </a:r>
                    </a:p>
                  </a:txBody>
                  <a:tcPr marL="76200" marR="76200" marT="76200" marB="76200"/>
                </a:tc>
                <a:tc>
                  <a:txBody>
                    <a:bodyPr/>
                    <a:lstStyle/>
                    <a:p>
                      <a:pPr algn="just" fontAlgn="t"/>
                      <a:r>
                        <a:rPr lang="en-US" sz="1200" b="1">
                          <a:solidFill>
                            <a:srgbClr val="000000"/>
                          </a:solidFill>
                          <a:effectLst/>
                        </a:rPr>
                        <a:t>buf.toString([encoding][, start][, end])</a:t>
                      </a:r>
                      <a:endParaRPr lang="en-US" sz="1200">
                        <a:solidFill>
                          <a:srgbClr val="000000"/>
                        </a:solidFill>
                        <a:effectLst/>
                      </a:endParaRPr>
                    </a:p>
                    <a:p>
                      <a:pPr algn="just" fontAlgn="t"/>
                      <a:r>
                        <a:rPr lang="en-US" sz="1200">
                          <a:solidFill>
                            <a:srgbClr val="000000"/>
                          </a:solidFill>
                          <a:effectLst/>
                        </a:rPr>
                        <a:t>Decodes and returns a string from buffer data encoded using the specified character set encoding.</a:t>
                      </a:r>
                    </a:p>
                  </a:txBody>
                  <a:tcPr marL="76200" marR="76200" marT="76200" marB="76200"/>
                </a:tc>
                <a:extLst>
                  <a:ext uri="{0D108BD9-81ED-4DB2-BD59-A6C34878D82A}">
                    <a16:rowId xmlns:a16="http://schemas.microsoft.com/office/drawing/2014/main" val="3908747354"/>
                  </a:ext>
                </a:extLst>
              </a:tr>
              <a:tr h="633968">
                <a:tc>
                  <a:txBody>
                    <a:bodyPr/>
                    <a:lstStyle/>
                    <a:p>
                      <a:pPr algn="ctr" fontAlgn="t"/>
                      <a:r>
                        <a:rPr lang="en-US" sz="1200">
                          <a:effectLst/>
                        </a:rPr>
                        <a:t>15</a:t>
                      </a:r>
                    </a:p>
                  </a:txBody>
                  <a:tcPr marL="76200" marR="76200" marT="76200" marB="76200"/>
                </a:tc>
                <a:tc>
                  <a:txBody>
                    <a:bodyPr/>
                    <a:lstStyle/>
                    <a:p>
                      <a:pPr algn="just" fontAlgn="t"/>
                      <a:r>
                        <a:rPr lang="en-US" sz="1200" b="1">
                          <a:solidFill>
                            <a:srgbClr val="000000"/>
                          </a:solidFill>
                          <a:effectLst/>
                        </a:rPr>
                        <a:t>buf.toJSON()</a:t>
                      </a:r>
                      <a:endParaRPr lang="en-US" sz="1200">
                        <a:solidFill>
                          <a:srgbClr val="000000"/>
                        </a:solidFill>
                        <a:effectLst/>
                      </a:endParaRPr>
                    </a:p>
                    <a:p>
                      <a:pPr algn="just" fontAlgn="t"/>
                      <a:r>
                        <a:rPr lang="en-US" sz="1200">
                          <a:solidFill>
                            <a:srgbClr val="000000"/>
                          </a:solidFill>
                          <a:effectLst/>
                        </a:rPr>
                        <a:t>Returns a JSON-representation of the Buffer instance. JSON.stringify implicitly calls this function when stringifying a Buffer instance.</a:t>
                      </a:r>
                    </a:p>
                  </a:txBody>
                  <a:tcPr marL="76200" marR="76200" marT="76200" marB="76200"/>
                </a:tc>
                <a:extLst>
                  <a:ext uri="{0D108BD9-81ED-4DB2-BD59-A6C34878D82A}">
                    <a16:rowId xmlns:a16="http://schemas.microsoft.com/office/drawing/2014/main" val="314009262"/>
                  </a:ext>
                </a:extLst>
              </a:tr>
              <a:tr h="581000">
                <a:tc>
                  <a:txBody>
                    <a:bodyPr/>
                    <a:lstStyle/>
                    <a:p>
                      <a:pPr algn="ctr" fontAlgn="t"/>
                      <a:r>
                        <a:rPr lang="en-US" sz="1200">
                          <a:effectLst/>
                        </a:rPr>
                        <a:t>16</a:t>
                      </a:r>
                    </a:p>
                  </a:txBody>
                  <a:tcPr marL="76200" marR="76200" marT="76200" marB="76200"/>
                </a:tc>
                <a:tc>
                  <a:txBody>
                    <a:bodyPr/>
                    <a:lstStyle/>
                    <a:p>
                      <a:pPr algn="just" fontAlgn="t"/>
                      <a:r>
                        <a:rPr lang="en-US" sz="1200" b="1" dirty="0" err="1">
                          <a:solidFill>
                            <a:srgbClr val="000000"/>
                          </a:solidFill>
                          <a:effectLst/>
                        </a:rPr>
                        <a:t>buf</a:t>
                      </a:r>
                      <a:r>
                        <a:rPr lang="en-US" sz="1200" b="1" dirty="0">
                          <a:solidFill>
                            <a:srgbClr val="000000"/>
                          </a:solidFill>
                          <a:effectLst/>
                        </a:rPr>
                        <a:t>[index]</a:t>
                      </a:r>
                      <a:endParaRPr lang="en-US" sz="1200" dirty="0">
                        <a:solidFill>
                          <a:srgbClr val="000000"/>
                        </a:solidFill>
                        <a:effectLst/>
                      </a:endParaRPr>
                    </a:p>
                    <a:p>
                      <a:pPr algn="just" fontAlgn="t"/>
                      <a:r>
                        <a:rPr lang="en-US" sz="1200" dirty="0">
                          <a:solidFill>
                            <a:srgbClr val="000000"/>
                          </a:solidFill>
                          <a:effectLst/>
                        </a:rPr>
                        <a:t>Get and set the octet at index. The values refer to individual bytes, so the legal range is between 0x00 and 0xFF hex or 0 and 255.</a:t>
                      </a:r>
                    </a:p>
                  </a:txBody>
                  <a:tcPr marL="76200" marR="76200" marT="76200" marB="76200"/>
                </a:tc>
                <a:extLst>
                  <a:ext uri="{0D108BD9-81ED-4DB2-BD59-A6C34878D82A}">
                    <a16:rowId xmlns:a16="http://schemas.microsoft.com/office/drawing/2014/main" val="4045954847"/>
                  </a:ext>
                </a:extLst>
              </a:tr>
              <a:tr h="456024">
                <a:tc>
                  <a:txBody>
                    <a:bodyPr/>
                    <a:lstStyle/>
                    <a:p>
                      <a:pPr algn="ctr" fontAlgn="t"/>
                      <a:r>
                        <a:rPr lang="en-US" sz="1200">
                          <a:effectLst/>
                        </a:rPr>
                        <a:t>17</a:t>
                      </a:r>
                    </a:p>
                  </a:txBody>
                  <a:tcPr marL="76200" marR="76200" marT="76200" marB="76200"/>
                </a:tc>
                <a:tc>
                  <a:txBody>
                    <a:bodyPr/>
                    <a:lstStyle/>
                    <a:p>
                      <a:pPr algn="just" fontAlgn="t"/>
                      <a:r>
                        <a:rPr lang="en-US" sz="1200" b="1">
                          <a:solidFill>
                            <a:srgbClr val="000000"/>
                          </a:solidFill>
                          <a:effectLst/>
                        </a:rPr>
                        <a:t>buf.equals(otherBuffer)</a:t>
                      </a:r>
                      <a:endParaRPr lang="en-US" sz="1200">
                        <a:solidFill>
                          <a:srgbClr val="000000"/>
                        </a:solidFill>
                        <a:effectLst/>
                      </a:endParaRPr>
                    </a:p>
                    <a:p>
                      <a:pPr algn="just" fontAlgn="t"/>
                      <a:r>
                        <a:rPr lang="en-US" sz="1200">
                          <a:solidFill>
                            <a:srgbClr val="000000"/>
                          </a:solidFill>
                          <a:effectLst/>
                        </a:rPr>
                        <a:t>Returns a boolean if this buffer and otherBuffer have the same bytes.</a:t>
                      </a:r>
                    </a:p>
                  </a:txBody>
                  <a:tcPr marL="76200" marR="76200" marT="76200" marB="76200"/>
                </a:tc>
                <a:extLst>
                  <a:ext uri="{0D108BD9-81ED-4DB2-BD59-A6C34878D82A}">
                    <a16:rowId xmlns:a16="http://schemas.microsoft.com/office/drawing/2014/main" val="2294183701"/>
                  </a:ext>
                </a:extLst>
              </a:tr>
              <a:tr h="581704">
                <a:tc>
                  <a:txBody>
                    <a:bodyPr/>
                    <a:lstStyle/>
                    <a:p>
                      <a:pPr algn="ctr" fontAlgn="t"/>
                      <a:r>
                        <a:rPr lang="en-US" sz="1200">
                          <a:effectLst/>
                        </a:rPr>
                        <a:t>18</a:t>
                      </a:r>
                    </a:p>
                  </a:txBody>
                  <a:tcPr marL="76200" marR="76200" marT="76200" marB="76200"/>
                </a:tc>
                <a:tc>
                  <a:txBody>
                    <a:bodyPr/>
                    <a:lstStyle/>
                    <a:p>
                      <a:pPr algn="just" fontAlgn="t"/>
                      <a:r>
                        <a:rPr lang="en-US" sz="1200" b="1" dirty="0" err="1">
                          <a:solidFill>
                            <a:srgbClr val="000000"/>
                          </a:solidFill>
                          <a:effectLst/>
                        </a:rPr>
                        <a:t>buf.compare</a:t>
                      </a:r>
                      <a:r>
                        <a:rPr lang="en-US" sz="1200" b="1" dirty="0">
                          <a:solidFill>
                            <a:srgbClr val="000000"/>
                          </a:solidFill>
                          <a:effectLst/>
                        </a:rPr>
                        <a:t>(</a:t>
                      </a:r>
                      <a:r>
                        <a:rPr lang="en-US" sz="1200" b="1" dirty="0" err="1">
                          <a:solidFill>
                            <a:srgbClr val="000000"/>
                          </a:solidFill>
                          <a:effectLst/>
                        </a:rPr>
                        <a:t>otherBuffer</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Returns a number indicating whether this buffer comes before or after or is the same as the </a:t>
                      </a:r>
                      <a:r>
                        <a:rPr lang="en-US" sz="1200" dirty="0" err="1">
                          <a:solidFill>
                            <a:srgbClr val="000000"/>
                          </a:solidFill>
                          <a:effectLst/>
                        </a:rPr>
                        <a:t>otherBuffer</a:t>
                      </a:r>
                      <a:r>
                        <a:rPr lang="en-US" sz="1200" dirty="0">
                          <a:solidFill>
                            <a:srgbClr val="000000"/>
                          </a:solidFill>
                          <a:effectLst/>
                        </a:rPr>
                        <a:t> in sort order.</a:t>
                      </a:r>
                    </a:p>
                  </a:txBody>
                  <a:tcPr marL="76200" marR="76200" marT="76200" marB="76200"/>
                </a:tc>
                <a:extLst>
                  <a:ext uri="{0D108BD9-81ED-4DB2-BD59-A6C34878D82A}">
                    <a16:rowId xmlns:a16="http://schemas.microsoft.com/office/drawing/2014/main" val="936503222"/>
                  </a:ext>
                </a:extLst>
              </a:tr>
            </a:tbl>
          </a:graphicData>
        </a:graphic>
      </p:graphicFrame>
    </p:spTree>
    <p:extLst>
      <p:ext uri="{BB962C8B-B14F-4D97-AF65-F5344CB8AC3E}">
        <p14:creationId xmlns:p14="http://schemas.microsoft.com/office/powerpoint/2010/main" val="1293594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57200" y="1268760"/>
            <a:ext cx="8064896" cy="21602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200" b="1" dirty="0"/>
              <a:t>Methods Reference (4)</a:t>
            </a:r>
          </a:p>
        </p:txBody>
      </p:sp>
      <p:graphicFrame>
        <p:nvGraphicFramePr>
          <p:cNvPr id="7" name="Table 6">
            <a:extLst>
              <a:ext uri="{FF2B5EF4-FFF2-40B4-BE49-F238E27FC236}">
                <a16:creationId xmlns:a16="http://schemas.microsoft.com/office/drawing/2014/main" id="{C5875BA3-9744-4892-9F99-570C9B6F398C}"/>
              </a:ext>
            </a:extLst>
          </p:cNvPr>
          <p:cNvGraphicFramePr>
            <a:graphicFrameLocks noGrp="1"/>
          </p:cNvGraphicFramePr>
          <p:nvPr>
            <p:extLst>
              <p:ext uri="{D42A27DB-BD31-4B8C-83A1-F6EECF244321}">
                <p14:modId xmlns:p14="http://schemas.microsoft.com/office/powerpoint/2010/main" val="662720276"/>
              </p:ext>
            </p:extLst>
          </p:nvPr>
        </p:nvGraphicFramePr>
        <p:xfrm>
          <a:off x="457200" y="1628800"/>
          <a:ext cx="7944888" cy="4752528"/>
        </p:xfrm>
        <a:graphic>
          <a:graphicData uri="http://schemas.openxmlformats.org/drawingml/2006/table">
            <a:tbl>
              <a:tblPr firstRow="1" bandRow="1">
                <a:tableStyleId>{5C22544A-7EE6-4342-B048-85BDC9FD1C3A}</a:tableStyleId>
              </a:tblPr>
              <a:tblGrid>
                <a:gridCol w="369888">
                  <a:extLst>
                    <a:ext uri="{9D8B030D-6E8A-4147-A177-3AD203B41FA5}">
                      <a16:colId xmlns:a16="http://schemas.microsoft.com/office/drawing/2014/main" val="2697387664"/>
                    </a:ext>
                  </a:extLst>
                </a:gridCol>
                <a:gridCol w="7575000">
                  <a:extLst>
                    <a:ext uri="{9D8B030D-6E8A-4147-A177-3AD203B41FA5}">
                      <a16:colId xmlns:a16="http://schemas.microsoft.com/office/drawing/2014/main" val="3839797093"/>
                    </a:ext>
                  </a:extLst>
                </a:gridCol>
              </a:tblGrid>
              <a:tr h="288032">
                <a:tc>
                  <a:txBody>
                    <a:bodyPr/>
                    <a:lstStyle/>
                    <a:p>
                      <a:pPr algn="ctr" fontAlgn="t"/>
                      <a:r>
                        <a:rPr lang="en-US" sz="1200" dirty="0">
                          <a:effectLst/>
                        </a:rPr>
                        <a:t>No</a:t>
                      </a:r>
                    </a:p>
                  </a:txBody>
                  <a:tcPr marL="76200" marR="76200" marT="76200" marB="76200"/>
                </a:tc>
                <a:tc>
                  <a:txBody>
                    <a:bodyPr/>
                    <a:lstStyle/>
                    <a:p>
                      <a:pPr algn="ctr" fontAlgn="t"/>
                      <a:r>
                        <a:rPr lang="en-US" sz="1200">
                          <a:effectLst/>
                        </a:rPr>
                        <a:t>Method &amp; Description</a:t>
                      </a:r>
                    </a:p>
                  </a:txBody>
                  <a:tcPr marL="76200" marR="76200" marT="76200" marB="76200"/>
                </a:tc>
                <a:extLst>
                  <a:ext uri="{0D108BD9-81ED-4DB2-BD59-A6C34878D82A}">
                    <a16:rowId xmlns:a16="http://schemas.microsoft.com/office/drawing/2014/main" val="3746528506"/>
                  </a:ext>
                </a:extLst>
              </a:tr>
              <a:tr h="787856">
                <a:tc>
                  <a:txBody>
                    <a:bodyPr/>
                    <a:lstStyle/>
                    <a:p>
                      <a:pPr algn="ctr" fontAlgn="t"/>
                      <a:r>
                        <a:rPr lang="en-US" sz="1200" dirty="0">
                          <a:effectLst/>
                        </a:rPr>
                        <a:t>19</a:t>
                      </a:r>
                    </a:p>
                  </a:txBody>
                  <a:tcPr marL="76200" marR="76200" marT="76200" marB="76200"/>
                </a:tc>
                <a:tc>
                  <a:txBody>
                    <a:bodyPr/>
                    <a:lstStyle/>
                    <a:p>
                      <a:pPr algn="just" fontAlgn="t"/>
                      <a:r>
                        <a:rPr lang="en-US" sz="1200" b="1" dirty="0" err="1">
                          <a:solidFill>
                            <a:srgbClr val="000000"/>
                          </a:solidFill>
                          <a:effectLst/>
                        </a:rPr>
                        <a:t>buf.copy</a:t>
                      </a:r>
                      <a:r>
                        <a:rPr lang="en-US" sz="1200" b="1" dirty="0">
                          <a:solidFill>
                            <a:srgbClr val="000000"/>
                          </a:solidFill>
                          <a:effectLst/>
                        </a:rPr>
                        <a:t>(</a:t>
                      </a:r>
                      <a:r>
                        <a:rPr lang="en-US" sz="1200" b="1" dirty="0" err="1">
                          <a:solidFill>
                            <a:srgbClr val="000000"/>
                          </a:solidFill>
                          <a:effectLst/>
                        </a:rPr>
                        <a:t>targetBuffer</a:t>
                      </a:r>
                      <a:r>
                        <a:rPr lang="en-US" sz="1200" b="1" dirty="0">
                          <a:solidFill>
                            <a:srgbClr val="000000"/>
                          </a:solidFill>
                          <a:effectLst/>
                        </a:rPr>
                        <a:t>[, </a:t>
                      </a:r>
                      <a:r>
                        <a:rPr lang="en-US" sz="1200" b="1" dirty="0" err="1">
                          <a:solidFill>
                            <a:srgbClr val="000000"/>
                          </a:solidFill>
                          <a:effectLst/>
                        </a:rPr>
                        <a:t>targetStart</a:t>
                      </a:r>
                      <a:r>
                        <a:rPr lang="en-US" sz="1200" b="1" dirty="0">
                          <a:solidFill>
                            <a:srgbClr val="000000"/>
                          </a:solidFill>
                          <a:effectLst/>
                        </a:rPr>
                        <a:t>][, </a:t>
                      </a:r>
                      <a:r>
                        <a:rPr lang="en-US" sz="1200" b="1" dirty="0" err="1">
                          <a:solidFill>
                            <a:srgbClr val="000000"/>
                          </a:solidFill>
                          <a:effectLst/>
                        </a:rPr>
                        <a:t>sourceStart</a:t>
                      </a:r>
                      <a:r>
                        <a:rPr lang="en-US" sz="1200" b="1" dirty="0">
                          <a:solidFill>
                            <a:srgbClr val="000000"/>
                          </a:solidFill>
                          <a:effectLst/>
                        </a:rPr>
                        <a:t>][, </a:t>
                      </a:r>
                      <a:r>
                        <a:rPr lang="en-US" sz="1200" b="1" dirty="0" err="1">
                          <a:solidFill>
                            <a:srgbClr val="000000"/>
                          </a:solidFill>
                          <a:effectLst/>
                        </a:rPr>
                        <a:t>sourceEnd</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Copies data from a region of this buffer to a region in the target buffer even if the target memory region overlaps with the source. If undefined, the </a:t>
                      </a:r>
                      <a:r>
                        <a:rPr lang="en-US" sz="1200" dirty="0" err="1">
                          <a:solidFill>
                            <a:srgbClr val="000000"/>
                          </a:solidFill>
                          <a:effectLst/>
                        </a:rPr>
                        <a:t>targetStart</a:t>
                      </a:r>
                      <a:r>
                        <a:rPr lang="en-US" sz="1200" dirty="0">
                          <a:solidFill>
                            <a:srgbClr val="000000"/>
                          </a:solidFill>
                          <a:effectLst/>
                        </a:rPr>
                        <a:t> and </a:t>
                      </a:r>
                      <a:r>
                        <a:rPr lang="en-US" sz="1200" dirty="0" err="1">
                          <a:solidFill>
                            <a:srgbClr val="000000"/>
                          </a:solidFill>
                          <a:effectLst/>
                        </a:rPr>
                        <a:t>sourceStart</a:t>
                      </a:r>
                      <a:r>
                        <a:rPr lang="en-US" sz="1200" dirty="0">
                          <a:solidFill>
                            <a:srgbClr val="000000"/>
                          </a:solidFill>
                          <a:effectLst/>
                        </a:rPr>
                        <a:t> parameters default to 0, while </a:t>
                      </a:r>
                      <a:r>
                        <a:rPr lang="en-US" sz="1200" dirty="0" err="1">
                          <a:solidFill>
                            <a:srgbClr val="000000"/>
                          </a:solidFill>
                          <a:effectLst/>
                        </a:rPr>
                        <a:t>sourceEnd</a:t>
                      </a:r>
                      <a:r>
                        <a:rPr lang="en-US" sz="1200" dirty="0">
                          <a:solidFill>
                            <a:srgbClr val="000000"/>
                          </a:solidFill>
                          <a:effectLst/>
                        </a:rPr>
                        <a:t> defaults to </a:t>
                      </a:r>
                      <a:r>
                        <a:rPr lang="en-US" sz="1200" dirty="0" err="1">
                          <a:solidFill>
                            <a:srgbClr val="000000"/>
                          </a:solidFill>
                          <a:effectLst/>
                        </a:rPr>
                        <a:t>buffer.length</a:t>
                      </a:r>
                      <a:r>
                        <a:rPr lang="en-US" sz="1200" dirty="0">
                          <a:solidFill>
                            <a:srgbClr val="000000"/>
                          </a:solidFill>
                          <a:effectLst/>
                        </a:rPr>
                        <a:t>.</a:t>
                      </a:r>
                    </a:p>
                  </a:txBody>
                  <a:tcPr marL="76200" marR="76200" marT="76200" marB="76200"/>
                </a:tc>
                <a:extLst>
                  <a:ext uri="{0D108BD9-81ED-4DB2-BD59-A6C34878D82A}">
                    <a16:rowId xmlns:a16="http://schemas.microsoft.com/office/drawing/2014/main" val="2814356284"/>
                  </a:ext>
                </a:extLst>
              </a:tr>
              <a:tr h="653008">
                <a:tc>
                  <a:txBody>
                    <a:bodyPr/>
                    <a:lstStyle/>
                    <a:p>
                      <a:pPr algn="ctr" fontAlgn="t"/>
                      <a:r>
                        <a:rPr lang="en-US" sz="1200">
                          <a:effectLst/>
                        </a:rPr>
                        <a:t>20</a:t>
                      </a:r>
                    </a:p>
                  </a:txBody>
                  <a:tcPr marL="76200" marR="76200" marT="76200" marB="76200"/>
                </a:tc>
                <a:tc>
                  <a:txBody>
                    <a:bodyPr/>
                    <a:lstStyle/>
                    <a:p>
                      <a:pPr algn="just" fontAlgn="t"/>
                      <a:r>
                        <a:rPr lang="en-US" sz="1200" b="1" dirty="0" err="1">
                          <a:solidFill>
                            <a:srgbClr val="000000"/>
                          </a:solidFill>
                          <a:effectLst/>
                        </a:rPr>
                        <a:t>buf.slice</a:t>
                      </a:r>
                      <a:r>
                        <a:rPr lang="en-US" sz="1200" b="1" dirty="0">
                          <a:solidFill>
                            <a:srgbClr val="000000"/>
                          </a:solidFill>
                          <a:effectLst/>
                        </a:rPr>
                        <a:t>([start][, end])</a:t>
                      </a:r>
                      <a:endParaRPr lang="en-US" sz="1200" dirty="0">
                        <a:solidFill>
                          <a:srgbClr val="000000"/>
                        </a:solidFill>
                        <a:effectLst/>
                      </a:endParaRPr>
                    </a:p>
                    <a:p>
                      <a:pPr algn="just" fontAlgn="t"/>
                      <a:r>
                        <a:rPr lang="en-US" sz="1200" dirty="0">
                          <a:solidFill>
                            <a:srgbClr val="000000"/>
                          </a:solidFill>
                          <a:effectLst/>
                        </a:rPr>
                        <a:t>Returns a new buffer which references the same memory as the old, but offset and cropped by the start (defaults to 0) and end (defaults to </a:t>
                      </a:r>
                      <a:r>
                        <a:rPr lang="en-US" sz="1200" dirty="0" err="1">
                          <a:solidFill>
                            <a:srgbClr val="000000"/>
                          </a:solidFill>
                          <a:effectLst/>
                        </a:rPr>
                        <a:t>buffer.length</a:t>
                      </a:r>
                      <a:r>
                        <a:rPr lang="en-US" sz="1200" dirty="0">
                          <a:solidFill>
                            <a:srgbClr val="000000"/>
                          </a:solidFill>
                          <a:effectLst/>
                        </a:rPr>
                        <a:t>) indexes. Negative indexes start from the end of the buffer.</a:t>
                      </a:r>
                    </a:p>
                  </a:txBody>
                  <a:tcPr marL="76200" marR="76200" marT="76200" marB="76200"/>
                </a:tc>
                <a:extLst>
                  <a:ext uri="{0D108BD9-81ED-4DB2-BD59-A6C34878D82A}">
                    <a16:rowId xmlns:a16="http://schemas.microsoft.com/office/drawing/2014/main" val="2083857877"/>
                  </a:ext>
                </a:extLst>
              </a:tr>
              <a:tr h="672048">
                <a:tc>
                  <a:txBody>
                    <a:bodyPr/>
                    <a:lstStyle/>
                    <a:p>
                      <a:pPr algn="ctr" fontAlgn="t"/>
                      <a:r>
                        <a:rPr lang="en-US" sz="1200">
                          <a:effectLst/>
                        </a:rPr>
                        <a:t>21</a:t>
                      </a:r>
                    </a:p>
                  </a:txBody>
                  <a:tcPr marL="76200" marR="76200" marT="76200" marB="76200"/>
                </a:tc>
                <a:tc>
                  <a:txBody>
                    <a:bodyPr/>
                    <a:lstStyle/>
                    <a:p>
                      <a:pPr algn="just" fontAlgn="t"/>
                      <a:r>
                        <a:rPr lang="en-US" sz="1200" b="1" dirty="0">
                          <a:solidFill>
                            <a:srgbClr val="000000"/>
                          </a:solidFill>
                          <a:effectLst/>
                        </a:rPr>
                        <a:t>buf.readUInt8(offset[,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Reads an unsigned 8 bit integer from the buffer at the specified offset. Set </a:t>
                      </a:r>
                      <a:r>
                        <a:rPr lang="en-US" sz="1200" dirty="0" err="1">
                          <a:solidFill>
                            <a:srgbClr val="000000"/>
                          </a:solidFill>
                          <a:effectLst/>
                        </a:rPr>
                        <a:t>noAssert</a:t>
                      </a:r>
                      <a:r>
                        <a:rPr lang="en-US" sz="1200" dirty="0">
                          <a:solidFill>
                            <a:srgbClr val="000000"/>
                          </a:solidFill>
                          <a:effectLst/>
                        </a:rPr>
                        <a:t> to true to skip validation of offset. It means that the offset may be beyond the end of the buffer. Defaults to false.</a:t>
                      </a:r>
                    </a:p>
                  </a:txBody>
                  <a:tcPr marL="76200" marR="76200" marT="76200" marB="76200"/>
                </a:tc>
                <a:extLst>
                  <a:ext uri="{0D108BD9-81ED-4DB2-BD59-A6C34878D82A}">
                    <a16:rowId xmlns:a16="http://schemas.microsoft.com/office/drawing/2014/main" val="511430895"/>
                  </a:ext>
                </a:extLst>
              </a:tr>
              <a:tr h="691088">
                <a:tc>
                  <a:txBody>
                    <a:bodyPr/>
                    <a:lstStyle/>
                    <a:p>
                      <a:pPr algn="ctr" fontAlgn="t"/>
                      <a:r>
                        <a:rPr lang="en-US" sz="1200">
                          <a:effectLst/>
                        </a:rPr>
                        <a:t>22</a:t>
                      </a:r>
                    </a:p>
                  </a:txBody>
                  <a:tcPr marL="76200" marR="76200" marT="76200" marB="76200"/>
                </a:tc>
                <a:tc>
                  <a:txBody>
                    <a:bodyPr/>
                    <a:lstStyle/>
                    <a:p>
                      <a:pPr algn="just" fontAlgn="t"/>
                      <a:r>
                        <a:rPr lang="en-US" sz="1200" b="1">
                          <a:solidFill>
                            <a:srgbClr val="000000"/>
                          </a:solidFill>
                          <a:effectLst/>
                        </a:rPr>
                        <a:t>buf.readUInt16LE(offset[, noAssert])</a:t>
                      </a:r>
                      <a:endParaRPr lang="en-US" sz="1200">
                        <a:solidFill>
                          <a:srgbClr val="000000"/>
                        </a:solidFill>
                        <a:effectLst/>
                      </a:endParaRPr>
                    </a:p>
                    <a:p>
                      <a:pPr algn="just" fontAlgn="t"/>
                      <a:r>
                        <a:rPr lang="en-US" sz="1200">
                          <a:solidFill>
                            <a:srgbClr val="000000"/>
                          </a:solidFill>
                          <a:effectLst/>
                        </a:rPr>
                        <a:t>Reads an unsigned 16-bit integer from the buffer at the specified offset with the specified endian format. Set noAssert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3069203181"/>
                  </a:ext>
                </a:extLst>
              </a:tr>
              <a:tr h="638120">
                <a:tc>
                  <a:txBody>
                    <a:bodyPr/>
                    <a:lstStyle/>
                    <a:p>
                      <a:pPr algn="ctr" fontAlgn="t"/>
                      <a:r>
                        <a:rPr lang="en-US" sz="1200">
                          <a:effectLst/>
                        </a:rPr>
                        <a:t>23</a:t>
                      </a:r>
                    </a:p>
                  </a:txBody>
                  <a:tcPr marL="76200" marR="76200" marT="76200" marB="76200"/>
                </a:tc>
                <a:tc>
                  <a:txBody>
                    <a:bodyPr/>
                    <a:lstStyle/>
                    <a:p>
                      <a:pPr algn="just" fontAlgn="t"/>
                      <a:r>
                        <a:rPr lang="en-US" sz="1200" b="1" dirty="0">
                          <a:solidFill>
                            <a:srgbClr val="000000"/>
                          </a:solidFill>
                          <a:effectLst/>
                        </a:rPr>
                        <a:t>buf.readUInt16BE(offset[,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Reads an unsigned 16-bit integer from the buffer at the specified offset with the specified endian format. Set </a:t>
                      </a:r>
                      <a:r>
                        <a:rPr lang="en-US" sz="1200" dirty="0" err="1">
                          <a:solidFill>
                            <a:srgbClr val="000000"/>
                          </a:solidFill>
                          <a:effectLst/>
                        </a:rPr>
                        <a:t>noAssert</a:t>
                      </a:r>
                      <a:r>
                        <a:rPr lang="en-US" sz="1200" dirty="0">
                          <a:solidFill>
                            <a:srgbClr val="000000"/>
                          </a:solidFill>
                          <a:effectLst/>
                        </a:rPr>
                        <a: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2791742190"/>
                  </a:ext>
                </a:extLst>
              </a:tr>
              <a:tr h="729168">
                <a:tc>
                  <a:txBody>
                    <a:bodyPr/>
                    <a:lstStyle/>
                    <a:p>
                      <a:pPr algn="ctr" fontAlgn="t"/>
                      <a:r>
                        <a:rPr lang="en-US" sz="1200">
                          <a:effectLst/>
                        </a:rPr>
                        <a:t>24</a:t>
                      </a:r>
                    </a:p>
                  </a:txBody>
                  <a:tcPr marL="76200" marR="76200" marT="76200" marB="76200"/>
                </a:tc>
                <a:tc>
                  <a:txBody>
                    <a:bodyPr/>
                    <a:lstStyle/>
                    <a:p>
                      <a:pPr algn="just" fontAlgn="t"/>
                      <a:r>
                        <a:rPr lang="en-US" sz="1200" b="1" dirty="0">
                          <a:solidFill>
                            <a:srgbClr val="000000"/>
                          </a:solidFill>
                          <a:effectLst/>
                        </a:rPr>
                        <a:t>buf.readUInt32LE(offset[,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Reads an unsigned 32-bit integer from the buffer at the specified offset with the specified endian format. Set </a:t>
                      </a:r>
                      <a:r>
                        <a:rPr lang="en-US" sz="1200" dirty="0" err="1">
                          <a:solidFill>
                            <a:srgbClr val="000000"/>
                          </a:solidFill>
                          <a:effectLst/>
                        </a:rPr>
                        <a:t>noAssert</a:t>
                      </a:r>
                      <a:r>
                        <a:rPr lang="en-US" sz="1200" dirty="0">
                          <a:solidFill>
                            <a:srgbClr val="000000"/>
                          </a:solidFill>
                          <a:effectLst/>
                        </a:rPr>
                        <a: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1853091629"/>
                  </a:ext>
                </a:extLst>
              </a:tr>
            </a:tbl>
          </a:graphicData>
        </a:graphic>
      </p:graphicFrame>
    </p:spTree>
    <p:extLst>
      <p:ext uri="{BB962C8B-B14F-4D97-AF65-F5344CB8AC3E}">
        <p14:creationId xmlns:p14="http://schemas.microsoft.com/office/powerpoint/2010/main" val="1811776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57200" y="1268760"/>
            <a:ext cx="8064896" cy="21602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200" b="1" dirty="0"/>
              <a:t>Methods Reference (5)</a:t>
            </a:r>
          </a:p>
        </p:txBody>
      </p:sp>
      <p:graphicFrame>
        <p:nvGraphicFramePr>
          <p:cNvPr id="7" name="Table 6">
            <a:extLst>
              <a:ext uri="{FF2B5EF4-FFF2-40B4-BE49-F238E27FC236}">
                <a16:creationId xmlns:a16="http://schemas.microsoft.com/office/drawing/2014/main" id="{C5875BA3-9744-4892-9F99-570C9B6F398C}"/>
              </a:ext>
            </a:extLst>
          </p:cNvPr>
          <p:cNvGraphicFramePr>
            <a:graphicFrameLocks noGrp="1"/>
          </p:cNvGraphicFramePr>
          <p:nvPr>
            <p:extLst>
              <p:ext uri="{D42A27DB-BD31-4B8C-83A1-F6EECF244321}">
                <p14:modId xmlns:p14="http://schemas.microsoft.com/office/powerpoint/2010/main" val="3846697239"/>
              </p:ext>
            </p:extLst>
          </p:nvPr>
        </p:nvGraphicFramePr>
        <p:xfrm>
          <a:off x="457200" y="1628800"/>
          <a:ext cx="7944888" cy="4551392"/>
        </p:xfrm>
        <a:graphic>
          <a:graphicData uri="http://schemas.openxmlformats.org/drawingml/2006/table">
            <a:tbl>
              <a:tblPr firstRow="1" bandRow="1">
                <a:tableStyleId>{5C22544A-7EE6-4342-B048-85BDC9FD1C3A}</a:tableStyleId>
              </a:tblPr>
              <a:tblGrid>
                <a:gridCol w="369888">
                  <a:extLst>
                    <a:ext uri="{9D8B030D-6E8A-4147-A177-3AD203B41FA5}">
                      <a16:colId xmlns:a16="http://schemas.microsoft.com/office/drawing/2014/main" val="2697387664"/>
                    </a:ext>
                  </a:extLst>
                </a:gridCol>
                <a:gridCol w="7575000">
                  <a:extLst>
                    <a:ext uri="{9D8B030D-6E8A-4147-A177-3AD203B41FA5}">
                      <a16:colId xmlns:a16="http://schemas.microsoft.com/office/drawing/2014/main" val="3839797093"/>
                    </a:ext>
                  </a:extLst>
                </a:gridCol>
              </a:tblGrid>
              <a:tr h="288032">
                <a:tc>
                  <a:txBody>
                    <a:bodyPr/>
                    <a:lstStyle/>
                    <a:p>
                      <a:pPr algn="ctr" fontAlgn="t"/>
                      <a:r>
                        <a:rPr lang="en-US" sz="1200" dirty="0">
                          <a:effectLst/>
                        </a:rPr>
                        <a:t>No</a:t>
                      </a:r>
                    </a:p>
                  </a:txBody>
                  <a:tcPr marL="76200" marR="76200" marT="76200" marB="76200"/>
                </a:tc>
                <a:tc>
                  <a:txBody>
                    <a:bodyPr/>
                    <a:lstStyle/>
                    <a:p>
                      <a:pPr algn="ctr" fontAlgn="t"/>
                      <a:r>
                        <a:rPr lang="en-US" sz="1200">
                          <a:effectLst/>
                        </a:rPr>
                        <a:t>Method &amp; Description</a:t>
                      </a:r>
                    </a:p>
                  </a:txBody>
                  <a:tcPr marL="76200" marR="76200" marT="76200" marB="76200"/>
                </a:tc>
                <a:extLst>
                  <a:ext uri="{0D108BD9-81ED-4DB2-BD59-A6C34878D82A}">
                    <a16:rowId xmlns:a16="http://schemas.microsoft.com/office/drawing/2014/main" val="3746528506"/>
                  </a:ext>
                </a:extLst>
              </a:tr>
              <a:tr h="672832">
                <a:tc>
                  <a:txBody>
                    <a:bodyPr/>
                    <a:lstStyle/>
                    <a:p>
                      <a:pPr algn="ctr" fontAlgn="t"/>
                      <a:r>
                        <a:rPr lang="en-US" sz="1200" dirty="0">
                          <a:effectLst/>
                        </a:rPr>
                        <a:t>25</a:t>
                      </a:r>
                    </a:p>
                  </a:txBody>
                  <a:tcPr marL="76200" marR="76200" marT="76200" marB="76200"/>
                </a:tc>
                <a:tc>
                  <a:txBody>
                    <a:bodyPr/>
                    <a:lstStyle/>
                    <a:p>
                      <a:pPr algn="just" fontAlgn="t"/>
                      <a:r>
                        <a:rPr lang="en-US" sz="1200" b="1" dirty="0">
                          <a:solidFill>
                            <a:srgbClr val="000000"/>
                          </a:solidFill>
                          <a:effectLst/>
                        </a:rPr>
                        <a:t>buf.readUInt32BE(offset[,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Reads an unsigned 32-bit integer from the buffer at the specified offset with the specified endian format. Set </a:t>
                      </a:r>
                      <a:r>
                        <a:rPr lang="en-US" sz="1200" dirty="0" err="1">
                          <a:solidFill>
                            <a:srgbClr val="000000"/>
                          </a:solidFill>
                          <a:effectLst/>
                        </a:rPr>
                        <a:t>noAssert</a:t>
                      </a:r>
                      <a:r>
                        <a:rPr lang="en-US" sz="1200" dirty="0">
                          <a:solidFill>
                            <a:srgbClr val="000000"/>
                          </a:solidFill>
                          <a:effectLst/>
                        </a:rPr>
                        <a: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77661711"/>
                  </a:ext>
                </a:extLst>
              </a:tr>
              <a:tr h="691872">
                <a:tc>
                  <a:txBody>
                    <a:bodyPr/>
                    <a:lstStyle/>
                    <a:p>
                      <a:pPr algn="ctr" fontAlgn="t"/>
                      <a:r>
                        <a:rPr lang="en-US" sz="1200">
                          <a:effectLst/>
                        </a:rPr>
                        <a:t>26</a:t>
                      </a:r>
                    </a:p>
                  </a:txBody>
                  <a:tcPr marL="76200" marR="76200" marT="76200" marB="76200"/>
                </a:tc>
                <a:tc>
                  <a:txBody>
                    <a:bodyPr/>
                    <a:lstStyle/>
                    <a:p>
                      <a:pPr algn="just" fontAlgn="t"/>
                      <a:r>
                        <a:rPr lang="en-US" sz="1200" b="1">
                          <a:solidFill>
                            <a:srgbClr val="000000"/>
                          </a:solidFill>
                          <a:effectLst/>
                        </a:rPr>
                        <a:t>buf.readInt8(offset[, noAssert])</a:t>
                      </a:r>
                      <a:endParaRPr lang="en-US" sz="1200">
                        <a:solidFill>
                          <a:srgbClr val="000000"/>
                        </a:solidFill>
                        <a:effectLst/>
                      </a:endParaRPr>
                    </a:p>
                    <a:p>
                      <a:pPr algn="just" fontAlgn="t"/>
                      <a:r>
                        <a:rPr lang="en-US" sz="1200">
                          <a:solidFill>
                            <a:srgbClr val="000000"/>
                          </a:solidFill>
                          <a:effectLst/>
                        </a:rPr>
                        <a:t>Reads a signed 8-bit integer from the buffer at the specified offset. Set noAssert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554758927"/>
                  </a:ext>
                </a:extLst>
              </a:tr>
              <a:tr h="710912">
                <a:tc>
                  <a:txBody>
                    <a:bodyPr/>
                    <a:lstStyle/>
                    <a:p>
                      <a:pPr algn="ctr" fontAlgn="t"/>
                      <a:r>
                        <a:rPr lang="en-US" sz="1200">
                          <a:effectLst/>
                        </a:rPr>
                        <a:t>27</a:t>
                      </a:r>
                    </a:p>
                  </a:txBody>
                  <a:tcPr marL="76200" marR="76200" marT="76200" marB="76200"/>
                </a:tc>
                <a:tc>
                  <a:txBody>
                    <a:bodyPr/>
                    <a:lstStyle/>
                    <a:p>
                      <a:pPr algn="just" fontAlgn="t"/>
                      <a:r>
                        <a:rPr lang="en-US" sz="1200" b="1">
                          <a:solidFill>
                            <a:srgbClr val="000000"/>
                          </a:solidFill>
                          <a:effectLst/>
                        </a:rPr>
                        <a:t>buf.readInt16LE(offset[, noAssert])</a:t>
                      </a:r>
                      <a:endParaRPr lang="en-US" sz="1200">
                        <a:solidFill>
                          <a:srgbClr val="000000"/>
                        </a:solidFill>
                        <a:effectLst/>
                      </a:endParaRPr>
                    </a:p>
                    <a:p>
                      <a:pPr algn="just" fontAlgn="t"/>
                      <a:r>
                        <a:rPr lang="en-US" sz="1200">
                          <a:solidFill>
                            <a:srgbClr val="000000"/>
                          </a:solidFill>
                          <a:effectLst/>
                        </a:rPr>
                        <a:t>Reads a signed 16-bit integer from the buffer at the specified offset with the specified endian format. Set noAssert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2594187627"/>
                  </a:ext>
                </a:extLst>
              </a:tr>
              <a:tr h="648072">
                <a:tc>
                  <a:txBody>
                    <a:bodyPr/>
                    <a:lstStyle/>
                    <a:p>
                      <a:pPr algn="ctr" fontAlgn="t"/>
                      <a:r>
                        <a:rPr lang="en-US" sz="1200">
                          <a:effectLst/>
                        </a:rPr>
                        <a:t>28</a:t>
                      </a:r>
                    </a:p>
                  </a:txBody>
                  <a:tcPr marL="76200" marR="76200" marT="76200" marB="76200"/>
                </a:tc>
                <a:tc>
                  <a:txBody>
                    <a:bodyPr/>
                    <a:lstStyle/>
                    <a:p>
                      <a:pPr algn="just" fontAlgn="t"/>
                      <a:r>
                        <a:rPr lang="en-US" sz="1200" b="1">
                          <a:solidFill>
                            <a:srgbClr val="000000"/>
                          </a:solidFill>
                          <a:effectLst/>
                        </a:rPr>
                        <a:t>buf.readInt16BE(offset[, noAssert])</a:t>
                      </a:r>
                      <a:endParaRPr lang="en-US" sz="1200">
                        <a:solidFill>
                          <a:srgbClr val="000000"/>
                        </a:solidFill>
                        <a:effectLst/>
                      </a:endParaRPr>
                    </a:p>
                    <a:p>
                      <a:pPr algn="just" fontAlgn="t"/>
                      <a:r>
                        <a:rPr lang="en-US" sz="1200">
                          <a:solidFill>
                            <a:srgbClr val="000000"/>
                          </a:solidFill>
                          <a:effectLst/>
                        </a:rPr>
                        <a:t>Reads a signed 16-bit integer from the buffer at the specified offset with the specified endian format. Set noAssert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777697685"/>
                  </a:ext>
                </a:extLst>
              </a:tr>
              <a:tr h="667112">
                <a:tc>
                  <a:txBody>
                    <a:bodyPr/>
                    <a:lstStyle/>
                    <a:p>
                      <a:pPr algn="ctr" fontAlgn="t"/>
                      <a:r>
                        <a:rPr lang="en-US" sz="1200">
                          <a:effectLst/>
                        </a:rPr>
                        <a:t>29</a:t>
                      </a:r>
                    </a:p>
                  </a:txBody>
                  <a:tcPr marL="76200" marR="76200" marT="76200" marB="76200"/>
                </a:tc>
                <a:tc>
                  <a:txBody>
                    <a:bodyPr/>
                    <a:lstStyle/>
                    <a:p>
                      <a:pPr algn="just" fontAlgn="t"/>
                      <a:r>
                        <a:rPr lang="en-US" sz="1200" b="1">
                          <a:solidFill>
                            <a:srgbClr val="000000"/>
                          </a:solidFill>
                          <a:effectLst/>
                        </a:rPr>
                        <a:t>buf.readInt32LE(offset[, noAssert])</a:t>
                      </a:r>
                      <a:endParaRPr lang="en-US" sz="1200">
                        <a:solidFill>
                          <a:srgbClr val="000000"/>
                        </a:solidFill>
                        <a:effectLst/>
                      </a:endParaRPr>
                    </a:p>
                    <a:p>
                      <a:pPr algn="just" fontAlgn="t"/>
                      <a:r>
                        <a:rPr lang="en-US" sz="1200">
                          <a:solidFill>
                            <a:srgbClr val="000000"/>
                          </a:solidFill>
                          <a:effectLst/>
                        </a:rPr>
                        <a:t>Reads a signed 32-bit integer from the buffer at the specified offset with the specified endian format. Set noAssert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3588415278"/>
                  </a:ext>
                </a:extLst>
              </a:tr>
              <a:tr h="686152">
                <a:tc>
                  <a:txBody>
                    <a:bodyPr/>
                    <a:lstStyle/>
                    <a:p>
                      <a:pPr algn="ctr" fontAlgn="t"/>
                      <a:r>
                        <a:rPr lang="en-US" sz="1200">
                          <a:effectLst/>
                        </a:rPr>
                        <a:t>30</a:t>
                      </a:r>
                    </a:p>
                  </a:txBody>
                  <a:tcPr marL="76200" marR="76200" marT="76200" marB="76200"/>
                </a:tc>
                <a:tc>
                  <a:txBody>
                    <a:bodyPr/>
                    <a:lstStyle/>
                    <a:p>
                      <a:pPr algn="just" fontAlgn="t"/>
                      <a:r>
                        <a:rPr lang="en-US" sz="1200" b="1" dirty="0">
                          <a:solidFill>
                            <a:srgbClr val="000000"/>
                          </a:solidFill>
                          <a:effectLst/>
                        </a:rPr>
                        <a:t>buf.readInt32BE(offset[,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Reads a signed 32-bit integer from the buffer at the specified offset with the specified endian format. Set </a:t>
                      </a:r>
                      <a:r>
                        <a:rPr lang="en-US" sz="1200" dirty="0" err="1">
                          <a:solidFill>
                            <a:srgbClr val="000000"/>
                          </a:solidFill>
                          <a:effectLst/>
                        </a:rPr>
                        <a:t>noAssert</a:t>
                      </a:r>
                      <a:r>
                        <a:rPr lang="en-US" sz="1200" dirty="0">
                          <a:solidFill>
                            <a:srgbClr val="000000"/>
                          </a:solidFill>
                          <a:effectLst/>
                        </a:rPr>
                        <a: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4168527166"/>
                  </a:ext>
                </a:extLst>
              </a:tr>
            </a:tbl>
          </a:graphicData>
        </a:graphic>
      </p:graphicFrame>
    </p:spTree>
    <p:extLst>
      <p:ext uri="{BB962C8B-B14F-4D97-AF65-F5344CB8AC3E}">
        <p14:creationId xmlns:p14="http://schemas.microsoft.com/office/powerpoint/2010/main" val="2401280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57200" y="1268760"/>
            <a:ext cx="8064896" cy="21602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200" b="1" dirty="0"/>
              <a:t>Methods Reference (6)</a:t>
            </a:r>
          </a:p>
        </p:txBody>
      </p:sp>
      <p:graphicFrame>
        <p:nvGraphicFramePr>
          <p:cNvPr id="7" name="Table 6">
            <a:extLst>
              <a:ext uri="{FF2B5EF4-FFF2-40B4-BE49-F238E27FC236}">
                <a16:creationId xmlns:a16="http://schemas.microsoft.com/office/drawing/2014/main" id="{C5875BA3-9744-4892-9F99-570C9B6F398C}"/>
              </a:ext>
            </a:extLst>
          </p:cNvPr>
          <p:cNvGraphicFramePr>
            <a:graphicFrameLocks noGrp="1"/>
          </p:cNvGraphicFramePr>
          <p:nvPr>
            <p:extLst>
              <p:ext uri="{D42A27DB-BD31-4B8C-83A1-F6EECF244321}">
                <p14:modId xmlns:p14="http://schemas.microsoft.com/office/powerpoint/2010/main" val="3069672334"/>
              </p:ext>
            </p:extLst>
          </p:nvPr>
        </p:nvGraphicFramePr>
        <p:xfrm>
          <a:off x="457200" y="1628800"/>
          <a:ext cx="7944888" cy="4206240"/>
        </p:xfrm>
        <a:graphic>
          <a:graphicData uri="http://schemas.openxmlformats.org/drawingml/2006/table">
            <a:tbl>
              <a:tblPr firstRow="1" bandRow="1">
                <a:tableStyleId>{5C22544A-7EE6-4342-B048-85BDC9FD1C3A}</a:tableStyleId>
              </a:tblPr>
              <a:tblGrid>
                <a:gridCol w="369888">
                  <a:extLst>
                    <a:ext uri="{9D8B030D-6E8A-4147-A177-3AD203B41FA5}">
                      <a16:colId xmlns:a16="http://schemas.microsoft.com/office/drawing/2014/main" val="2697387664"/>
                    </a:ext>
                  </a:extLst>
                </a:gridCol>
                <a:gridCol w="7575000">
                  <a:extLst>
                    <a:ext uri="{9D8B030D-6E8A-4147-A177-3AD203B41FA5}">
                      <a16:colId xmlns:a16="http://schemas.microsoft.com/office/drawing/2014/main" val="3839797093"/>
                    </a:ext>
                  </a:extLst>
                </a:gridCol>
              </a:tblGrid>
              <a:tr h="288032">
                <a:tc>
                  <a:txBody>
                    <a:bodyPr/>
                    <a:lstStyle/>
                    <a:p>
                      <a:pPr algn="ctr" fontAlgn="t"/>
                      <a:r>
                        <a:rPr lang="en-US" sz="1200" dirty="0">
                          <a:effectLst/>
                        </a:rPr>
                        <a:t>No</a:t>
                      </a:r>
                    </a:p>
                  </a:txBody>
                  <a:tcPr marL="76200" marR="76200" marT="76200" marB="76200"/>
                </a:tc>
                <a:tc>
                  <a:txBody>
                    <a:bodyPr/>
                    <a:lstStyle/>
                    <a:p>
                      <a:pPr algn="ctr" fontAlgn="t"/>
                      <a:r>
                        <a:rPr lang="en-US" sz="1200">
                          <a:effectLst/>
                        </a:rPr>
                        <a:t>Method &amp; Description</a:t>
                      </a:r>
                    </a:p>
                  </a:txBody>
                  <a:tcPr marL="76200" marR="76200" marT="76200" marB="76200"/>
                </a:tc>
                <a:extLst>
                  <a:ext uri="{0D108BD9-81ED-4DB2-BD59-A6C34878D82A}">
                    <a16:rowId xmlns:a16="http://schemas.microsoft.com/office/drawing/2014/main" val="3746528506"/>
                  </a:ext>
                </a:extLst>
              </a:tr>
              <a:tr h="672832">
                <a:tc>
                  <a:txBody>
                    <a:bodyPr/>
                    <a:lstStyle/>
                    <a:p>
                      <a:pPr algn="ctr" fontAlgn="t"/>
                      <a:r>
                        <a:rPr lang="en-US" sz="1200" dirty="0">
                          <a:effectLst/>
                        </a:rPr>
                        <a:t>31</a:t>
                      </a:r>
                    </a:p>
                  </a:txBody>
                  <a:tcPr marL="76200" marR="76200" marT="76200" marB="76200"/>
                </a:tc>
                <a:tc>
                  <a:txBody>
                    <a:bodyPr/>
                    <a:lstStyle/>
                    <a:p>
                      <a:pPr algn="just" fontAlgn="t"/>
                      <a:r>
                        <a:rPr lang="en-US" sz="1200" b="1" dirty="0" err="1">
                          <a:solidFill>
                            <a:srgbClr val="000000"/>
                          </a:solidFill>
                          <a:effectLst/>
                        </a:rPr>
                        <a:t>buf.readFloatLE</a:t>
                      </a:r>
                      <a:r>
                        <a:rPr lang="en-US" sz="1200" b="1" dirty="0">
                          <a:solidFill>
                            <a:srgbClr val="000000"/>
                          </a:solidFill>
                          <a:effectLst/>
                        </a:rPr>
                        <a:t>(offset[,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Reads a 32-bit float from the buffer at the specified offset with the specified endian format. Set </a:t>
                      </a:r>
                      <a:r>
                        <a:rPr lang="en-US" sz="1200" dirty="0" err="1">
                          <a:solidFill>
                            <a:srgbClr val="000000"/>
                          </a:solidFill>
                          <a:effectLst/>
                        </a:rPr>
                        <a:t>noAssert</a:t>
                      </a:r>
                      <a:r>
                        <a:rPr lang="en-US" sz="1200" dirty="0">
                          <a:solidFill>
                            <a:srgbClr val="000000"/>
                          </a:solidFill>
                          <a:effectLst/>
                        </a:rPr>
                        <a: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2881256772"/>
                  </a:ext>
                </a:extLst>
              </a:tr>
              <a:tr h="619864">
                <a:tc>
                  <a:txBody>
                    <a:bodyPr/>
                    <a:lstStyle/>
                    <a:p>
                      <a:pPr algn="ctr" fontAlgn="t"/>
                      <a:r>
                        <a:rPr lang="en-US" sz="1200">
                          <a:effectLst/>
                        </a:rPr>
                        <a:t>32</a:t>
                      </a:r>
                    </a:p>
                  </a:txBody>
                  <a:tcPr marL="76200" marR="76200" marT="76200" marB="76200"/>
                </a:tc>
                <a:tc>
                  <a:txBody>
                    <a:bodyPr/>
                    <a:lstStyle/>
                    <a:p>
                      <a:pPr algn="just" fontAlgn="t"/>
                      <a:r>
                        <a:rPr lang="en-US" sz="1200" b="1">
                          <a:solidFill>
                            <a:srgbClr val="000000"/>
                          </a:solidFill>
                          <a:effectLst/>
                        </a:rPr>
                        <a:t>buf.readFloatBE(offset[, noAssert])</a:t>
                      </a:r>
                      <a:endParaRPr lang="en-US" sz="1200">
                        <a:solidFill>
                          <a:srgbClr val="000000"/>
                        </a:solidFill>
                        <a:effectLst/>
                      </a:endParaRPr>
                    </a:p>
                    <a:p>
                      <a:pPr algn="just" fontAlgn="t"/>
                      <a:r>
                        <a:rPr lang="en-US" sz="1200">
                          <a:solidFill>
                            <a:srgbClr val="000000"/>
                          </a:solidFill>
                          <a:effectLst/>
                        </a:rPr>
                        <a:t>Reads a 32-bit float from the buffer at the specified offset with the specified endian format. Set noAssert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1528922276"/>
                  </a:ext>
                </a:extLst>
              </a:tr>
              <a:tr h="638904">
                <a:tc>
                  <a:txBody>
                    <a:bodyPr/>
                    <a:lstStyle/>
                    <a:p>
                      <a:pPr algn="ctr" fontAlgn="t"/>
                      <a:r>
                        <a:rPr lang="en-US" sz="1200">
                          <a:effectLst/>
                        </a:rPr>
                        <a:t>33</a:t>
                      </a:r>
                    </a:p>
                  </a:txBody>
                  <a:tcPr marL="76200" marR="76200" marT="76200" marB="76200"/>
                </a:tc>
                <a:tc>
                  <a:txBody>
                    <a:bodyPr/>
                    <a:lstStyle/>
                    <a:p>
                      <a:pPr algn="just" fontAlgn="t"/>
                      <a:r>
                        <a:rPr lang="en-US" sz="1200" b="1">
                          <a:solidFill>
                            <a:srgbClr val="000000"/>
                          </a:solidFill>
                          <a:effectLst/>
                        </a:rPr>
                        <a:t>buf.readDoubleLE(offset[, noAssert])</a:t>
                      </a:r>
                      <a:endParaRPr lang="en-US" sz="1200">
                        <a:solidFill>
                          <a:srgbClr val="000000"/>
                        </a:solidFill>
                        <a:effectLst/>
                      </a:endParaRPr>
                    </a:p>
                    <a:p>
                      <a:pPr algn="just" fontAlgn="t"/>
                      <a:r>
                        <a:rPr lang="en-US" sz="1200">
                          <a:solidFill>
                            <a:srgbClr val="000000"/>
                          </a:solidFill>
                          <a:effectLst/>
                        </a:rPr>
                        <a:t>Reads a 64-bit double from the buffer at the specified offset with the specified endian format. Set noAssert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1951000541"/>
                  </a:ext>
                </a:extLst>
              </a:tr>
              <a:tr h="657944">
                <a:tc>
                  <a:txBody>
                    <a:bodyPr/>
                    <a:lstStyle/>
                    <a:p>
                      <a:pPr algn="ctr" fontAlgn="t"/>
                      <a:r>
                        <a:rPr lang="en-US" sz="1200">
                          <a:effectLst/>
                        </a:rPr>
                        <a:t>34</a:t>
                      </a:r>
                    </a:p>
                  </a:txBody>
                  <a:tcPr marL="76200" marR="76200" marT="76200" marB="76200"/>
                </a:tc>
                <a:tc>
                  <a:txBody>
                    <a:bodyPr/>
                    <a:lstStyle/>
                    <a:p>
                      <a:pPr algn="just" fontAlgn="t"/>
                      <a:r>
                        <a:rPr lang="en-US" sz="1200" b="1">
                          <a:solidFill>
                            <a:srgbClr val="000000"/>
                          </a:solidFill>
                          <a:effectLst/>
                        </a:rPr>
                        <a:t>buf.readDoubleBE(offset[, noAssert])</a:t>
                      </a:r>
                      <a:endParaRPr lang="en-US" sz="1200">
                        <a:solidFill>
                          <a:srgbClr val="000000"/>
                        </a:solidFill>
                        <a:effectLst/>
                      </a:endParaRPr>
                    </a:p>
                    <a:p>
                      <a:pPr algn="just" fontAlgn="t"/>
                      <a:r>
                        <a:rPr lang="en-US" sz="1200">
                          <a:solidFill>
                            <a:srgbClr val="000000"/>
                          </a:solidFill>
                          <a:effectLst/>
                        </a:rPr>
                        <a:t>Reads a 64-bit double from the buffer at the specified offset with the specified endian format. Set noAssert to true to skip validation of offset. It means the offset may be beyond the end of the buffer. Defaults to false.</a:t>
                      </a:r>
                    </a:p>
                  </a:txBody>
                  <a:tcPr marL="76200" marR="76200" marT="76200" marB="76200"/>
                </a:tc>
                <a:extLst>
                  <a:ext uri="{0D108BD9-81ED-4DB2-BD59-A6C34878D82A}">
                    <a16:rowId xmlns:a16="http://schemas.microsoft.com/office/drawing/2014/main" val="682911612"/>
                  </a:ext>
                </a:extLst>
              </a:tr>
              <a:tr h="1037024">
                <a:tc>
                  <a:txBody>
                    <a:bodyPr/>
                    <a:lstStyle/>
                    <a:p>
                      <a:pPr algn="ctr" fontAlgn="t"/>
                      <a:r>
                        <a:rPr lang="en-US" sz="1200">
                          <a:effectLst/>
                        </a:rPr>
                        <a:t>35</a:t>
                      </a:r>
                    </a:p>
                  </a:txBody>
                  <a:tcPr marL="76200" marR="76200" marT="76200" marB="76200"/>
                </a:tc>
                <a:tc>
                  <a:txBody>
                    <a:bodyPr/>
                    <a:lstStyle/>
                    <a:p>
                      <a:pPr algn="just" fontAlgn="t"/>
                      <a:r>
                        <a:rPr lang="en-US" sz="1200" b="1" dirty="0">
                          <a:solidFill>
                            <a:srgbClr val="000000"/>
                          </a:solidFill>
                          <a:effectLst/>
                        </a:rPr>
                        <a:t>buf.writeUInt8(value, 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Writes a value to the buffer at the specified offset. Note that the value must be a valid unsigned 8-bit integer. Set </a:t>
                      </a:r>
                      <a:r>
                        <a:rPr lang="en-US" sz="1200" dirty="0" err="1">
                          <a:solidFill>
                            <a:srgbClr val="000000"/>
                          </a:solidFill>
                          <a:effectLst/>
                        </a:rPr>
                        <a:t>noAssert</a:t>
                      </a:r>
                      <a:r>
                        <a:rPr lang="en-US" sz="1200" dirty="0">
                          <a:solidFill>
                            <a:srgbClr val="000000"/>
                          </a:solidFill>
                          <a:effectLst/>
                        </a:rPr>
                        <a:t> to true to skip validation of value and offset. It means the value may be too large for the specific function and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1817826067"/>
                  </a:ext>
                </a:extLst>
              </a:tr>
            </a:tbl>
          </a:graphicData>
        </a:graphic>
      </p:graphicFrame>
    </p:spTree>
    <p:extLst>
      <p:ext uri="{BB962C8B-B14F-4D97-AF65-F5344CB8AC3E}">
        <p14:creationId xmlns:p14="http://schemas.microsoft.com/office/powerpoint/2010/main" val="3661681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57200" y="1268760"/>
            <a:ext cx="8064896" cy="21602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200" b="1" dirty="0"/>
              <a:t>Methods Reference (7)</a:t>
            </a:r>
          </a:p>
        </p:txBody>
      </p:sp>
      <p:graphicFrame>
        <p:nvGraphicFramePr>
          <p:cNvPr id="7" name="Table 6">
            <a:extLst>
              <a:ext uri="{FF2B5EF4-FFF2-40B4-BE49-F238E27FC236}">
                <a16:creationId xmlns:a16="http://schemas.microsoft.com/office/drawing/2014/main" id="{C5875BA3-9744-4892-9F99-570C9B6F398C}"/>
              </a:ext>
            </a:extLst>
          </p:cNvPr>
          <p:cNvGraphicFramePr>
            <a:graphicFrameLocks noGrp="1"/>
          </p:cNvGraphicFramePr>
          <p:nvPr>
            <p:extLst>
              <p:ext uri="{D42A27DB-BD31-4B8C-83A1-F6EECF244321}">
                <p14:modId xmlns:p14="http://schemas.microsoft.com/office/powerpoint/2010/main" val="913724633"/>
              </p:ext>
            </p:extLst>
          </p:nvPr>
        </p:nvGraphicFramePr>
        <p:xfrm>
          <a:off x="457200" y="1628800"/>
          <a:ext cx="7944888" cy="4680520"/>
        </p:xfrm>
        <a:graphic>
          <a:graphicData uri="http://schemas.openxmlformats.org/drawingml/2006/table">
            <a:tbl>
              <a:tblPr firstRow="1" bandRow="1">
                <a:tableStyleId>{5C22544A-7EE6-4342-B048-85BDC9FD1C3A}</a:tableStyleId>
              </a:tblPr>
              <a:tblGrid>
                <a:gridCol w="369888">
                  <a:extLst>
                    <a:ext uri="{9D8B030D-6E8A-4147-A177-3AD203B41FA5}">
                      <a16:colId xmlns:a16="http://schemas.microsoft.com/office/drawing/2014/main" val="2697387664"/>
                    </a:ext>
                  </a:extLst>
                </a:gridCol>
                <a:gridCol w="7575000">
                  <a:extLst>
                    <a:ext uri="{9D8B030D-6E8A-4147-A177-3AD203B41FA5}">
                      <a16:colId xmlns:a16="http://schemas.microsoft.com/office/drawing/2014/main" val="3839797093"/>
                    </a:ext>
                  </a:extLst>
                </a:gridCol>
              </a:tblGrid>
              <a:tr h="288032">
                <a:tc>
                  <a:txBody>
                    <a:bodyPr/>
                    <a:lstStyle/>
                    <a:p>
                      <a:pPr algn="ctr" fontAlgn="t"/>
                      <a:r>
                        <a:rPr lang="en-US" sz="1200" dirty="0">
                          <a:effectLst/>
                        </a:rPr>
                        <a:t>No</a:t>
                      </a:r>
                    </a:p>
                  </a:txBody>
                  <a:tcPr marL="76200" marR="76200" marT="76200" marB="76200"/>
                </a:tc>
                <a:tc>
                  <a:txBody>
                    <a:bodyPr/>
                    <a:lstStyle/>
                    <a:p>
                      <a:pPr algn="ctr" fontAlgn="t"/>
                      <a:r>
                        <a:rPr lang="en-US" sz="1200">
                          <a:effectLst/>
                        </a:rPr>
                        <a:t>Method &amp; Description</a:t>
                      </a:r>
                    </a:p>
                  </a:txBody>
                  <a:tcPr marL="76200" marR="76200" marT="76200" marB="76200"/>
                </a:tc>
                <a:extLst>
                  <a:ext uri="{0D108BD9-81ED-4DB2-BD59-A6C34878D82A}">
                    <a16:rowId xmlns:a16="http://schemas.microsoft.com/office/drawing/2014/main" val="3746528506"/>
                  </a:ext>
                </a:extLst>
              </a:tr>
              <a:tr h="1032872">
                <a:tc>
                  <a:txBody>
                    <a:bodyPr/>
                    <a:lstStyle/>
                    <a:p>
                      <a:pPr algn="ctr" fontAlgn="t"/>
                      <a:r>
                        <a:rPr lang="en-US" sz="1200" dirty="0">
                          <a:effectLst/>
                        </a:rPr>
                        <a:t>36</a:t>
                      </a:r>
                    </a:p>
                  </a:txBody>
                  <a:tcPr marL="76200" marR="76200" marT="76200" marB="76200"/>
                </a:tc>
                <a:tc>
                  <a:txBody>
                    <a:bodyPr/>
                    <a:lstStyle/>
                    <a:p>
                      <a:pPr algn="just" fontAlgn="t"/>
                      <a:r>
                        <a:rPr lang="en-US" sz="1200" b="1" dirty="0">
                          <a:solidFill>
                            <a:srgbClr val="000000"/>
                          </a:solidFill>
                          <a:effectLst/>
                        </a:rPr>
                        <a:t>buf.writeUInt16LE(value, 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Writes a value to the buffer at the specified offset with the specified endian format. Note that the value must be a valid unsigned 16-bit integer. Set </a:t>
                      </a:r>
                      <a:r>
                        <a:rPr lang="en-US" sz="1200" dirty="0" err="1">
                          <a:solidFill>
                            <a:srgbClr val="000000"/>
                          </a:solidFill>
                          <a:effectLst/>
                        </a:rPr>
                        <a:t>noAssert</a:t>
                      </a:r>
                      <a:r>
                        <a:rPr lang="en-US" sz="1200" dirty="0">
                          <a:solidFill>
                            <a:srgbClr val="000000"/>
                          </a:solidFill>
                          <a:effectLst/>
                        </a:rPr>
                        <a:t> to true to skip validation of value and offset. It means the value may be too large for the specific function and the offset may be beyond the end of the buffer leading to the values being silently dropped. It should not be used unless you are certain of correctness. Defaults to false.</a:t>
                      </a:r>
                    </a:p>
                  </a:txBody>
                  <a:tcPr marL="76200" marR="76200" marT="76200" marB="76200"/>
                </a:tc>
                <a:extLst>
                  <a:ext uri="{0D108BD9-81ED-4DB2-BD59-A6C34878D82A}">
                    <a16:rowId xmlns:a16="http://schemas.microsoft.com/office/drawing/2014/main" val="1728921945"/>
                  </a:ext>
                </a:extLst>
              </a:tr>
              <a:tr h="1046192">
                <a:tc>
                  <a:txBody>
                    <a:bodyPr/>
                    <a:lstStyle/>
                    <a:p>
                      <a:pPr algn="ctr" fontAlgn="t"/>
                      <a:r>
                        <a:rPr lang="en-US" sz="1200">
                          <a:effectLst/>
                        </a:rPr>
                        <a:t>37</a:t>
                      </a:r>
                    </a:p>
                  </a:txBody>
                  <a:tcPr marL="76200" marR="76200" marT="76200" marB="76200"/>
                </a:tc>
                <a:tc>
                  <a:txBody>
                    <a:bodyPr/>
                    <a:lstStyle/>
                    <a:p>
                      <a:pPr algn="just" fontAlgn="t"/>
                      <a:r>
                        <a:rPr lang="en-US" sz="1200" b="1">
                          <a:solidFill>
                            <a:srgbClr val="000000"/>
                          </a:solidFill>
                          <a:effectLst/>
                        </a:rPr>
                        <a:t>buf.writeUInt16BE(value, offset[, noAssert])</a:t>
                      </a:r>
                      <a:endParaRPr lang="en-US" sz="1200">
                        <a:solidFill>
                          <a:srgbClr val="000000"/>
                        </a:solidFill>
                        <a:effectLst/>
                      </a:endParaRPr>
                    </a:p>
                    <a:p>
                      <a:pPr algn="just" fontAlgn="t"/>
                      <a:r>
                        <a:rPr lang="en-US" sz="1200">
                          <a:solidFill>
                            <a:srgbClr val="000000"/>
                          </a:solidFill>
                          <a:effectLst/>
                        </a:rPr>
                        <a:t>Writes a value to the buffer at the specified offset with the specified endian format. Note that the value must be a valid unsigned 16-bit integer. Set noAssert to true to skip validation of value and offset. It means the value may be too large for the specific function and the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2437653488"/>
                  </a:ext>
                </a:extLst>
              </a:tr>
              <a:tr h="1059512">
                <a:tc>
                  <a:txBody>
                    <a:bodyPr/>
                    <a:lstStyle/>
                    <a:p>
                      <a:pPr algn="ctr" fontAlgn="t"/>
                      <a:r>
                        <a:rPr lang="en-US" sz="1200">
                          <a:effectLst/>
                        </a:rPr>
                        <a:t>38</a:t>
                      </a:r>
                    </a:p>
                  </a:txBody>
                  <a:tcPr marL="76200" marR="76200" marT="76200" marB="76200"/>
                </a:tc>
                <a:tc>
                  <a:txBody>
                    <a:bodyPr/>
                    <a:lstStyle/>
                    <a:p>
                      <a:pPr algn="just" fontAlgn="t"/>
                      <a:r>
                        <a:rPr lang="en-US" sz="1200" b="1">
                          <a:solidFill>
                            <a:srgbClr val="000000"/>
                          </a:solidFill>
                          <a:effectLst/>
                        </a:rPr>
                        <a:t>buf.writeUInt32LE(value, offset[, noAssert])</a:t>
                      </a:r>
                      <a:endParaRPr lang="en-US" sz="1200">
                        <a:solidFill>
                          <a:srgbClr val="000000"/>
                        </a:solidFill>
                        <a:effectLst/>
                      </a:endParaRPr>
                    </a:p>
                    <a:p>
                      <a:pPr algn="just" fontAlgn="t"/>
                      <a:r>
                        <a:rPr lang="en-US" sz="1200">
                          <a:solidFill>
                            <a:srgbClr val="000000"/>
                          </a:solidFill>
                          <a:effectLst/>
                        </a:rPr>
                        <a:t>Writes a value to the buffer at the specified offset with the specified endian format. Note that the value must be a valid unsigned 32-bit integer. Set noAssert to true to skip validation of value and offset. It means the value may be too large for the specific function and the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30875363"/>
                  </a:ext>
                </a:extLst>
              </a:tr>
              <a:tr h="1144840">
                <a:tc>
                  <a:txBody>
                    <a:bodyPr/>
                    <a:lstStyle/>
                    <a:p>
                      <a:pPr algn="ctr" fontAlgn="t"/>
                      <a:r>
                        <a:rPr lang="en-US" sz="1200">
                          <a:effectLst/>
                        </a:rPr>
                        <a:t>39</a:t>
                      </a:r>
                    </a:p>
                  </a:txBody>
                  <a:tcPr marL="76200" marR="76200" marT="76200" marB="76200"/>
                </a:tc>
                <a:tc>
                  <a:txBody>
                    <a:bodyPr/>
                    <a:lstStyle/>
                    <a:p>
                      <a:pPr algn="just" fontAlgn="t"/>
                      <a:r>
                        <a:rPr lang="en-US" sz="1200" b="1" dirty="0">
                          <a:solidFill>
                            <a:srgbClr val="000000"/>
                          </a:solidFill>
                          <a:effectLst/>
                        </a:rPr>
                        <a:t>buf.writeUInt32BE(value, 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Writes a value to the buffer at the specified offset with the specified endian format. Note that the value must be a valid unsigned 32-bit integer. Set </a:t>
                      </a:r>
                      <a:r>
                        <a:rPr lang="en-US" sz="1200" dirty="0" err="1">
                          <a:solidFill>
                            <a:srgbClr val="000000"/>
                          </a:solidFill>
                          <a:effectLst/>
                        </a:rPr>
                        <a:t>noAssert</a:t>
                      </a:r>
                      <a:r>
                        <a:rPr lang="en-US" sz="1200" dirty="0">
                          <a:solidFill>
                            <a:srgbClr val="000000"/>
                          </a:solidFill>
                          <a:effectLst/>
                        </a:rPr>
                        <a:t> to true to skip validation of value and offset. It means the value may be too large for the specific function and the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3154714782"/>
                  </a:ext>
                </a:extLst>
              </a:tr>
            </a:tbl>
          </a:graphicData>
        </a:graphic>
      </p:graphicFrame>
    </p:spTree>
    <p:extLst>
      <p:ext uri="{BB962C8B-B14F-4D97-AF65-F5344CB8AC3E}">
        <p14:creationId xmlns:p14="http://schemas.microsoft.com/office/powerpoint/2010/main" val="4024308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57200" y="1268760"/>
            <a:ext cx="8064896" cy="21602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200" b="1" dirty="0"/>
              <a:t>Methods Reference (8)</a:t>
            </a:r>
          </a:p>
        </p:txBody>
      </p:sp>
      <p:graphicFrame>
        <p:nvGraphicFramePr>
          <p:cNvPr id="7" name="Table 6">
            <a:extLst>
              <a:ext uri="{FF2B5EF4-FFF2-40B4-BE49-F238E27FC236}">
                <a16:creationId xmlns:a16="http://schemas.microsoft.com/office/drawing/2014/main" id="{C5875BA3-9744-4892-9F99-570C9B6F398C}"/>
              </a:ext>
            </a:extLst>
          </p:cNvPr>
          <p:cNvGraphicFramePr>
            <a:graphicFrameLocks noGrp="1"/>
          </p:cNvGraphicFramePr>
          <p:nvPr>
            <p:extLst>
              <p:ext uri="{D42A27DB-BD31-4B8C-83A1-F6EECF244321}">
                <p14:modId xmlns:p14="http://schemas.microsoft.com/office/powerpoint/2010/main" val="655071625"/>
              </p:ext>
            </p:extLst>
          </p:nvPr>
        </p:nvGraphicFramePr>
        <p:xfrm>
          <a:off x="457200" y="1628800"/>
          <a:ext cx="7944888" cy="4653880"/>
        </p:xfrm>
        <a:graphic>
          <a:graphicData uri="http://schemas.openxmlformats.org/drawingml/2006/table">
            <a:tbl>
              <a:tblPr firstRow="1" bandRow="1">
                <a:tableStyleId>{5C22544A-7EE6-4342-B048-85BDC9FD1C3A}</a:tableStyleId>
              </a:tblPr>
              <a:tblGrid>
                <a:gridCol w="369888">
                  <a:extLst>
                    <a:ext uri="{9D8B030D-6E8A-4147-A177-3AD203B41FA5}">
                      <a16:colId xmlns:a16="http://schemas.microsoft.com/office/drawing/2014/main" val="2697387664"/>
                    </a:ext>
                  </a:extLst>
                </a:gridCol>
                <a:gridCol w="7575000">
                  <a:extLst>
                    <a:ext uri="{9D8B030D-6E8A-4147-A177-3AD203B41FA5}">
                      <a16:colId xmlns:a16="http://schemas.microsoft.com/office/drawing/2014/main" val="3839797093"/>
                    </a:ext>
                  </a:extLst>
                </a:gridCol>
              </a:tblGrid>
              <a:tr h="288032">
                <a:tc>
                  <a:txBody>
                    <a:bodyPr/>
                    <a:lstStyle/>
                    <a:p>
                      <a:pPr algn="ctr" fontAlgn="t"/>
                      <a:r>
                        <a:rPr lang="en-US" sz="1200" dirty="0">
                          <a:effectLst/>
                        </a:rPr>
                        <a:t>No</a:t>
                      </a:r>
                    </a:p>
                  </a:txBody>
                  <a:tcPr marL="76200" marR="76200" marT="76200" marB="76200"/>
                </a:tc>
                <a:tc>
                  <a:txBody>
                    <a:bodyPr/>
                    <a:lstStyle/>
                    <a:p>
                      <a:pPr algn="ctr" fontAlgn="t"/>
                      <a:r>
                        <a:rPr lang="en-US" sz="1200">
                          <a:effectLst/>
                        </a:rPr>
                        <a:t>Method &amp; Description</a:t>
                      </a:r>
                    </a:p>
                  </a:txBody>
                  <a:tcPr marL="76200" marR="76200" marT="76200" marB="76200"/>
                </a:tc>
                <a:extLst>
                  <a:ext uri="{0D108BD9-81ED-4DB2-BD59-A6C34878D82A}">
                    <a16:rowId xmlns:a16="http://schemas.microsoft.com/office/drawing/2014/main" val="3746528506"/>
                  </a:ext>
                </a:extLst>
              </a:tr>
              <a:tr h="1104880">
                <a:tc>
                  <a:txBody>
                    <a:bodyPr/>
                    <a:lstStyle/>
                    <a:p>
                      <a:pPr algn="ctr" fontAlgn="t"/>
                      <a:r>
                        <a:rPr lang="en-US" sz="1200" dirty="0">
                          <a:effectLst/>
                        </a:rPr>
                        <a:t>40</a:t>
                      </a:r>
                    </a:p>
                  </a:txBody>
                  <a:tcPr marL="76200" marR="76200" marT="76200" marB="76200"/>
                </a:tc>
                <a:tc>
                  <a:txBody>
                    <a:bodyPr/>
                    <a:lstStyle/>
                    <a:p>
                      <a:pPr algn="just" fontAlgn="t"/>
                      <a:r>
                        <a:rPr lang="en-US" sz="1200" b="1" dirty="0">
                          <a:solidFill>
                            <a:srgbClr val="000000"/>
                          </a:solidFill>
                          <a:effectLst/>
                        </a:rPr>
                        <a:t>buf.writeInt8(value, 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Writes a value to the buffer at the specified offset with the specified endian format. Note that the value must be a valid signed 8-bit integer. Set </a:t>
                      </a:r>
                      <a:r>
                        <a:rPr lang="en-US" sz="1200" dirty="0" err="1">
                          <a:solidFill>
                            <a:srgbClr val="000000"/>
                          </a:solidFill>
                          <a:effectLst/>
                        </a:rPr>
                        <a:t>noAssert</a:t>
                      </a:r>
                      <a:r>
                        <a:rPr lang="en-US" sz="1200" dirty="0">
                          <a:solidFill>
                            <a:srgbClr val="000000"/>
                          </a:solidFill>
                          <a:effectLst/>
                        </a:rPr>
                        <a:t> to true to skip validation of value and offset. It means the value may be too large for the specific function and the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743608286"/>
                  </a:ext>
                </a:extLst>
              </a:tr>
              <a:tr h="1080120">
                <a:tc>
                  <a:txBody>
                    <a:bodyPr/>
                    <a:lstStyle/>
                    <a:p>
                      <a:pPr algn="ctr" fontAlgn="t"/>
                      <a:r>
                        <a:rPr lang="en-US" sz="1200">
                          <a:effectLst/>
                        </a:rPr>
                        <a:t>41</a:t>
                      </a:r>
                    </a:p>
                  </a:txBody>
                  <a:tcPr marL="76200" marR="76200" marT="76200" marB="76200"/>
                </a:tc>
                <a:tc>
                  <a:txBody>
                    <a:bodyPr/>
                    <a:lstStyle/>
                    <a:p>
                      <a:pPr algn="just" fontAlgn="t"/>
                      <a:r>
                        <a:rPr lang="en-US" sz="1200" b="1">
                          <a:solidFill>
                            <a:srgbClr val="000000"/>
                          </a:solidFill>
                          <a:effectLst/>
                        </a:rPr>
                        <a:t>buf.writeInt16LE(value, offset[, noAssert])</a:t>
                      </a:r>
                      <a:endParaRPr lang="en-US" sz="1200">
                        <a:solidFill>
                          <a:srgbClr val="000000"/>
                        </a:solidFill>
                        <a:effectLst/>
                      </a:endParaRPr>
                    </a:p>
                    <a:p>
                      <a:pPr algn="just" fontAlgn="t"/>
                      <a:r>
                        <a:rPr lang="en-US" sz="1200">
                          <a:solidFill>
                            <a:srgbClr val="000000"/>
                          </a:solidFill>
                          <a:effectLst/>
                        </a:rPr>
                        <a:t>Writes a value to the buffer at the specified offset with the specified endian format. Note that the value must be a valid signed 16-bit integer. Set noAssert to true to skip validation of value and offset. It means the value may be too large for the specific function and the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3324032355"/>
                  </a:ext>
                </a:extLst>
              </a:tr>
              <a:tr h="1008112">
                <a:tc>
                  <a:txBody>
                    <a:bodyPr/>
                    <a:lstStyle/>
                    <a:p>
                      <a:pPr algn="ctr" fontAlgn="t"/>
                      <a:r>
                        <a:rPr lang="en-US" sz="1200">
                          <a:effectLst/>
                        </a:rPr>
                        <a:t>42</a:t>
                      </a:r>
                    </a:p>
                  </a:txBody>
                  <a:tcPr marL="76200" marR="76200" marT="76200" marB="76200"/>
                </a:tc>
                <a:tc>
                  <a:txBody>
                    <a:bodyPr/>
                    <a:lstStyle/>
                    <a:p>
                      <a:pPr algn="just" fontAlgn="t"/>
                      <a:r>
                        <a:rPr lang="en-US" sz="1200" b="1">
                          <a:solidFill>
                            <a:srgbClr val="000000"/>
                          </a:solidFill>
                          <a:effectLst/>
                        </a:rPr>
                        <a:t>buf.writeInt16BE(value, offset[, noAssert])</a:t>
                      </a:r>
                      <a:endParaRPr lang="en-US" sz="1200">
                        <a:solidFill>
                          <a:srgbClr val="000000"/>
                        </a:solidFill>
                        <a:effectLst/>
                      </a:endParaRPr>
                    </a:p>
                    <a:p>
                      <a:pPr algn="just" fontAlgn="t"/>
                      <a:r>
                        <a:rPr lang="en-US" sz="1200">
                          <a:solidFill>
                            <a:srgbClr val="000000"/>
                          </a:solidFill>
                          <a:effectLst/>
                        </a:rPr>
                        <a:t>Writes a value to the buffer at the specified offset with the specified endian format. Note that the value must be a valid signed 16-bit integer. Set noAssert to true to skip validation of value and offset. It means the value may be too large for the specific function and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1974588070"/>
                  </a:ext>
                </a:extLst>
              </a:tr>
              <a:tr h="1021432">
                <a:tc>
                  <a:txBody>
                    <a:bodyPr/>
                    <a:lstStyle/>
                    <a:p>
                      <a:pPr algn="ctr" fontAlgn="t"/>
                      <a:r>
                        <a:rPr lang="en-US" sz="1200">
                          <a:effectLst/>
                        </a:rPr>
                        <a:t>43</a:t>
                      </a:r>
                    </a:p>
                  </a:txBody>
                  <a:tcPr marL="76200" marR="76200" marT="76200" marB="76200"/>
                </a:tc>
                <a:tc>
                  <a:txBody>
                    <a:bodyPr/>
                    <a:lstStyle/>
                    <a:p>
                      <a:pPr algn="just" fontAlgn="t"/>
                      <a:r>
                        <a:rPr lang="en-US" sz="1200" b="1" dirty="0">
                          <a:solidFill>
                            <a:srgbClr val="000000"/>
                          </a:solidFill>
                          <a:effectLst/>
                        </a:rPr>
                        <a:t>buf.writeInt32LE(value, 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Writes a value to the buffer at the specified offset with the specified endian format. Note that the value must be a valid signed 32-bit integer. Set </a:t>
                      </a:r>
                      <a:r>
                        <a:rPr lang="en-US" sz="1200" dirty="0" err="1">
                          <a:solidFill>
                            <a:srgbClr val="000000"/>
                          </a:solidFill>
                          <a:effectLst/>
                        </a:rPr>
                        <a:t>noAssert</a:t>
                      </a:r>
                      <a:r>
                        <a:rPr lang="en-US" sz="1200" dirty="0">
                          <a:solidFill>
                            <a:srgbClr val="000000"/>
                          </a:solidFill>
                          <a:effectLst/>
                        </a:rPr>
                        <a:t> to true to skip validation of value and offset. It means the value may be too large for the specific function and the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3128233164"/>
                  </a:ext>
                </a:extLst>
              </a:tr>
            </a:tbl>
          </a:graphicData>
        </a:graphic>
      </p:graphicFrame>
    </p:spTree>
    <p:extLst>
      <p:ext uri="{BB962C8B-B14F-4D97-AF65-F5344CB8AC3E}">
        <p14:creationId xmlns:p14="http://schemas.microsoft.com/office/powerpoint/2010/main" val="2224553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57200" y="1268760"/>
            <a:ext cx="8064896" cy="21602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200" b="1" dirty="0"/>
              <a:t>Methods Reference (9)</a:t>
            </a:r>
          </a:p>
        </p:txBody>
      </p:sp>
      <p:graphicFrame>
        <p:nvGraphicFramePr>
          <p:cNvPr id="7" name="Table 6">
            <a:extLst>
              <a:ext uri="{FF2B5EF4-FFF2-40B4-BE49-F238E27FC236}">
                <a16:creationId xmlns:a16="http://schemas.microsoft.com/office/drawing/2014/main" id="{C5875BA3-9744-4892-9F99-570C9B6F398C}"/>
              </a:ext>
            </a:extLst>
          </p:cNvPr>
          <p:cNvGraphicFramePr>
            <a:graphicFrameLocks noGrp="1"/>
          </p:cNvGraphicFramePr>
          <p:nvPr>
            <p:extLst>
              <p:ext uri="{D42A27DB-BD31-4B8C-83A1-F6EECF244321}">
                <p14:modId xmlns:p14="http://schemas.microsoft.com/office/powerpoint/2010/main" val="1904783782"/>
              </p:ext>
            </p:extLst>
          </p:nvPr>
        </p:nvGraphicFramePr>
        <p:xfrm>
          <a:off x="457200" y="1628800"/>
          <a:ext cx="7944888" cy="4608512"/>
        </p:xfrm>
        <a:graphic>
          <a:graphicData uri="http://schemas.openxmlformats.org/drawingml/2006/table">
            <a:tbl>
              <a:tblPr firstRow="1" bandRow="1">
                <a:tableStyleId>{5C22544A-7EE6-4342-B048-85BDC9FD1C3A}</a:tableStyleId>
              </a:tblPr>
              <a:tblGrid>
                <a:gridCol w="369888">
                  <a:extLst>
                    <a:ext uri="{9D8B030D-6E8A-4147-A177-3AD203B41FA5}">
                      <a16:colId xmlns:a16="http://schemas.microsoft.com/office/drawing/2014/main" val="2697387664"/>
                    </a:ext>
                  </a:extLst>
                </a:gridCol>
                <a:gridCol w="7575000">
                  <a:extLst>
                    <a:ext uri="{9D8B030D-6E8A-4147-A177-3AD203B41FA5}">
                      <a16:colId xmlns:a16="http://schemas.microsoft.com/office/drawing/2014/main" val="3839797093"/>
                    </a:ext>
                  </a:extLst>
                </a:gridCol>
              </a:tblGrid>
              <a:tr h="288032">
                <a:tc>
                  <a:txBody>
                    <a:bodyPr/>
                    <a:lstStyle/>
                    <a:p>
                      <a:pPr algn="ctr" fontAlgn="t"/>
                      <a:r>
                        <a:rPr lang="en-US" sz="1200" dirty="0">
                          <a:effectLst/>
                        </a:rPr>
                        <a:t>No</a:t>
                      </a:r>
                    </a:p>
                  </a:txBody>
                  <a:tcPr marL="76200" marR="76200" marT="76200" marB="76200"/>
                </a:tc>
                <a:tc>
                  <a:txBody>
                    <a:bodyPr/>
                    <a:lstStyle/>
                    <a:p>
                      <a:pPr algn="ctr" fontAlgn="t"/>
                      <a:r>
                        <a:rPr lang="en-US" sz="1200">
                          <a:effectLst/>
                        </a:rPr>
                        <a:t>Method &amp; Description</a:t>
                      </a:r>
                    </a:p>
                  </a:txBody>
                  <a:tcPr marL="76200" marR="76200" marT="76200" marB="76200"/>
                </a:tc>
                <a:extLst>
                  <a:ext uri="{0D108BD9-81ED-4DB2-BD59-A6C34878D82A}">
                    <a16:rowId xmlns:a16="http://schemas.microsoft.com/office/drawing/2014/main" val="3746528506"/>
                  </a:ext>
                </a:extLst>
              </a:tr>
              <a:tr h="1032872">
                <a:tc>
                  <a:txBody>
                    <a:bodyPr/>
                    <a:lstStyle/>
                    <a:p>
                      <a:pPr algn="ctr" fontAlgn="t"/>
                      <a:r>
                        <a:rPr lang="en-US" sz="1200" dirty="0">
                          <a:effectLst/>
                        </a:rPr>
                        <a:t>44</a:t>
                      </a:r>
                    </a:p>
                  </a:txBody>
                  <a:tcPr marL="76200" marR="76200" marT="76200" marB="76200"/>
                </a:tc>
                <a:tc>
                  <a:txBody>
                    <a:bodyPr/>
                    <a:lstStyle/>
                    <a:p>
                      <a:pPr algn="just" fontAlgn="t"/>
                      <a:r>
                        <a:rPr lang="en-US" sz="1200" b="1" dirty="0">
                          <a:solidFill>
                            <a:srgbClr val="000000"/>
                          </a:solidFill>
                          <a:effectLst/>
                        </a:rPr>
                        <a:t>buf.writeInt32BE(value, 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Writes a value to the buffer at the specified offset with the specified endian format. Note that the value must be a valid signed 32-bit integer. Set </a:t>
                      </a:r>
                      <a:r>
                        <a:rPr lang="en-US" sz="1200" dirty="0" err="1">
                          <a:solidFill>
                            <a:srgbClr val="000000"/>
                          </a:solidFill>
                          <a:effectLst/>
                        </a:rPr>
                        <a:t>noAssert</a:t>
                      </a:r>
                      <a:r>
                        <a:rPr lang="en-US" sz="1200" dirty="0">
                          <a:solidFill>
                            <a:srgbClr val="000000"/>
                          </a:solidFill>
                          <a:effectLst/>
                        </a:rPr>
                        <a:t> to true to skip validation of value and offset. It means the value may be too large for the specific function and the offset may be beyond the end of the buffer leading to the values being silently dropped. It should not be used unless you are certain of correctness. Defaults to false.</a:t>
                      </a:r>
                    </a:p>
                  </a:txBody>
                  <a:tcPr marL="76200" marR="76200" marT="76200" marB="76200"/>
                </a:tc>
                <a:extLst>
                  <a:ext uri="{0D108BD9-81ED-4DB2-BD59-A6C34878D82A}">
                    <a16:rowId xmlns:a16="http://schemas.microsoft.com/office/drawing/2014/main" val="1280327186"/>
                  </a:ext>
                </a:extLst>
              </a:tr>
              <a:tr h="1046192">
                <a:tc>
                  <a:txBody>
                    <a:bodyPr/>
                    <a:lstStyle/>
                    <a:p>
                      <a:pPr algn="ctr" fontAlgn="t"/>
                      <a:r>
                        <a:rPr lang="en-US" sz="1200">
                          <a:effectLst/>
                        </a:rPr>
                        <a:t>45</a:t>
                      </a:r>
                    </a:p>
                  </a:txBody>
                  <a:tcPr marL="76200" marR="76200" marT="76200" marB="76200"/>
                </a:tc>
                <a:tc>
                  <a:txBody>
                    <a:bodyPr/>
                    <a:lstStyle/>
                    <a:p>
                      <a:pPr algn="just" fontAlgn="t"/>
                      <a:r>
                        <a:rPr lang="en-US" sz="1200" b="1">
                          <a:solidFill>
                            <a:srgbClr val="000000"/>
                          </a:solidFill>
                          <a:effectLst/>
                        </a:rPr>
                        <a:t>buf.writeFloatLE(value, offset[, noAssert])</a:t>
                      </a:r>
                      <a:endParaRPr lang="en-US" sz="1200">
                        <a:solidFill>
                          <a:srgbClr val="000000"/>
                        </a:solidFill>
                        <a:effectLst/>
                      </a:endParaRPr>
                    </a:p>
                    <a:p>
                      <a:pPr algn="just" fontAlgn="t"/>
                      <a:r>
                        <a:rPr lang="en-US" sz="1200">
                          <a:solidFill>
                            <a:srgbClr val="000000"/>
                          </a:solidFill>
                          <a:effectLst/>
                        </a:rPr>
                        <a:t>Writes a value to the buffer at the specified offset with the specified endian format. Note that the value must be a valid 32-bit float. Set noAssert to true to skip validation of value and offset. It means that the value may be too large for the specific function and the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392056665"/>
                  </a:ext>
                </a:extLst>
              </a:tr>
              <a:tr h="1059512">
                <a:tc>
                  <a:txBody>
                    <a:bodyPr/>
                    <a:lstStyle/>
                    <a:p>
                      <a:pPr algn="ctr" fontAlgn="t"/>
                      <a:r>
                        <a:rPr lang="en-US" sz="1200">
                          <a:effectLst/>
                        </a:rPr>
                        <a:t>46</a:t>
                      </a:r>
                    </a:p>
                  </a:txBody>
                  <a:tcPr marL="76200" marR="76200" marT="76200" marB="76200"/>
                </a:tc>
                <a:tc>
                  <a:txBody>
                    <a:bodyPr/>
                    <a:lstStyle/>
                    <a:p>
                      <a:pPr algn="just" fontAlgn="t"/>
                      <a:r>
                        <a:rPr lang="en-US" sz="1200" b="1">
                          <a:solidFill>
                            <a:srgbClr val="000000"/>
                          </a:solidFill>
                          <a:effectLst/>
                        </a:rPr>
                        <a:t>buf.writeFloatBE(value, offset[, noAssert])</a:t>
                      </a:r>
                      <a:endParaRPr lang="en-US" sz="1200">
                        <a:solidFill>
                          <a:srgbClr val="000000"/>
                        </a:solidFill>
                        <a:effectLst/>
                      </a:endParaRPr>
                    </a:p>
                    <a:p>
                      <a:pPr algn="just" fontAlgn="t"/>
                      <a:r>
                        <a:rPr lang="en-US" sz="1200">
                          <a:solidFill>
                            <a:srgbClr val="000000"/>
                          </a:solidFill>
                          <a:effectLst/>
                        </a:rPr>
                        <a:t>Writes a value to the buffer at the specified offset with the specified endian format. Note, value must be a valid 32-bit float. Set noAssert to true to skip validation of value and offset. It means the value may be too large for the specific function and the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2527856821"/>
                  </a:ext>
                </a:extLst>
              </a:tr>
              <a:tr h="1072832">
                <a:tc>
                  <a:txBody>
                    <a:bodyPr/>
                    <a:lstStyle/>
                    <a:p>
                      <a:pPr algn="ctr" fontAlgn="t"/>
                      <a:r>
                        <a:rPr lang="en-US" sz="1200">
                          <a:effectLst/>
                        </a:rPr>
                        <a:t>47</a:t>
                      </a:r>
                    </a:p>
                  </a:txBody>
                  <a:tcPr marL="76200" marR="76200" marT="76200" marB="76200"/>
                </a:tc>
                <a:tc>
                  <a:txBody>
                    <a:bodyPr/>
                    <a:lstStyle/>
                    <a:p>
                      <a:pPr algn="just" fontAlgn="t"/>
                      <a:r>
                        <a:rPr lang="en-US" sz="1200" b="1" dirty="0" err="1">
                          <a:solidFill>
                            <a:srgbClr val="000000"/>
                          </a:solidFill>
                          <a:effectLst/>
                        </a:rPr>
                        <a:t>buf.writeDoubleLE</a:t>
                      </a:r>
                      <a:r>
                        <a:rPr lang="en-US" sz="1200" b="1" dirty="0">
                          <a:solidFill>
                            <a:srgbClr val="000000"/>
                          </a:solidFill>
                          <a:effectLst/>
                        </a:rPr>
                        <a:t>(value, 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Writes a value to the buffer at the specified offset with the specified endian format. Note, value must be a valid 64-bit double. Set </a:t>
                      </a:r>
                      <a:r>
                        <a:rPr lang="en-US" sz="1200" dirty="0" err="1">
                          <a:solidFill>
                            <a:srgbClr val="000000"/>
                          </a:solidFill>
                          <a:effectLst/>
                        </a:rPr>
                        <a:t>noAssert</a:t>
                      </a:r>
                      <a:r>
                        <a:rPr lang="en-US" sz="1200" dirty="0">
                          <a:solidFill>
                            <a:srgbClr val="000000"/>
                          </a:solidFill>
                          <a:effectLst/>
                        </a:rPr>
                        <a:t> to true to skip validation of value and offset. It means that value may be too large for the specific function and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2001373353"/>
                  </a:ext>
                </a:extLst>
              </a:tr>
            </a:tbl>
          </a:graphicData>
        </a:graphic>
      </p:graphicFrame>
    </p:spTree>
    <p:extLst>
      <p:ext uri="{BB962C8B-B14F-4D97-AF65-F5344CB8AC3E}">
        <p14:creationId xmlns:p14="http://schemas.microsoft.com/office/powerpoint/2010/main" val="2683085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57200" y="1268760"/>
            <a:ext cx="8064896" cy="21602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200" b="1" dirty="0"/>
              <a:t>Methods Reference (10)</a:t>
            </a:r>
          </a:p>
        </p:txBody>
      </p:sp>
      <p:graphicFrame>
        <p:nvGraphicFramePr>
          <p:cNvPr id="7" name="Table 6">
            <a:extLst>
              <a:ext uri="{FF2B5EF4-FFF2-40B4-BE49-F238E27FC236}">
                <a16:creationId xmlns:a16="http://schemas.microsoft.com/office/drawing/2014/main" id="{C5875BA3-9744-4892-9F99-570C9B6F398C}"/>
              </a:ext>
            </a:extLst>
          </p:cNvPr>
          <p:cNvGraphicFramePr>
            <a:graphicFrameLocks noGrp="1"/>
          </p:cNvGraphicFramePr>
          <p:nvPr>
            <p:extLst>
              <p:ext uri="{D42A27DB-BD31-4B8C-83A1-F6EECF244321}">
                <p14:modId xmlns:p14="http://schemas.microsoft.com/office/powerpoint/2010/main" val="3401794336"/>
              </p:ext>
            </p:extLst>
          </p:nvPr>
        </p:nvGraphicFramePr>
        <p:xfrm>
          <a:off x="457200" y="1628801"/>
          <a:ext cx="7944888" cy="2103120"/>
        </p:xfrm>
        <a:graphic>
          <a:graphicData uri="http://schemas.openxmlformats.org/drawingml/2006/table">
            <a:tbl>
              <a:tblPr firstRow="1" bandRow="1">
                <a:tableStyleId>{5C22544A-7EE6-4342-B048-85BDC9FD1C3A}</a:tableStyleId>
              </a:tblPr>
              <a:tblGrid>
                <a:gridCol w="369888">
                  <a:extLst>
                    <a:ext uri="{9D8B030D-6E8A-4147-A177-3AD203B41FA5}">
                      <a16:colId xmlns:a16="http://schemas.microsoft.com/office/drawing/2014/main" val="2697387664"/>
                    </a:ext>
                  </a:extLst>
                </a:gridCol>
                <a:gridCol w="7575000">
                  <a:extLst>
                    <a:ext uri="{9D8B030D-6E8A-4147-A177-3AD203B41FA5}">
                      <a16:colId xmlns:a16="http://schemas.microsoft.com/office/drawing/2014/main" val="3839797093"/>
                    </a:ext>
                  </a:extLst>
                </a:gridCol>
              </a:tblGrid>
              <a:tr h="289869">
                <a:tc>
                  <a:txBody>
                    <a:bodyPr/>
                    <a:lstStyle/>
                    <a:p>
                      <a:pPr algn="ctr" fontAlgn="t"/>
                      <a:r>
                        <a:rPr lang="en-US" sz="1200" dirty="0">
                          <a:effectLst/>
                        </a:rPr>
                        <a:t>No</a:t>
                      </a:r>
                    </a:p>
                  </a:txBody>
                  <a:tcPr marL="76200" marR="76200" marT="76200" marB="76200"/>
                </a:tc>
                <a:tc>
                  <a:txBody>
                    <a:bodyPr/>
                    <a:lstStyle/>
                    <a:p>
                      <a:pPr algn="ctr" fontAlgn="t"/>
                      <a:r>
                        <a:rPr lang="en-US" sz="1200">
                          <a:effectLst/>
                        </a:rPr>
                        <a:t>Method &amp; Description</a:t>
                      </a:r>
                    </a:p>
                  </a:txBody>
                  <a:tcPr marL="76200" marR="76200" marT="76200" marB="76200"/>
                </a:tc>
                <a:extLst>
                  <a:ext uri="{0D108BD9-81ED-4DB2-BD59-A6C34878D82A}">
                    <a16:rowId xmlns:a16="http://schemas.microsoft.com/office/drawing/2014/main" val="3746528506"/>
                  </a:ext>
                </a:extLst>
              </a:tr>
              <a:tr h="955232">
                <a:tc>
                  <a:txBody>
                    <a:bodyPr/>
                    <a:lstStyle/>
                    <a:p>
                      <a:pPr algn="ctr" fontAlgn="t"/>
                      <a:r>
                        <a:rPr lang="en-US" sz="1200" dirty="0">
                          <a:effectLst/>
                        </a:rPr>
                        <a:t>48</a:t>
                      </a:r>
                    </a:p>
                  </a:txBody>
                  <a:tcPr marL="76200" marR="76200" marT="76200" marB="76200"/>
                </a:tc>
                <a:tc>
                  <a:txBody>
                    <a:bodyPr/>
                    <a:lstStyle/>
                    <a:p>
                      <a:pPr algn="just" fontAlgn="t"/>
                      <a:r>
                        <a:rPr lang="en-US" sz="1200" b="1" dirty="0" err="1">
                          <a:solidFill>
                            <a:srgbClr val="000000"/>
                          </a:solidFill>
                          <a:effectLst/>
                        </a:rPr>
                        <a:t>buf.writeDoubleBE</a:t>
                      </a:r>
                      <a:r>
                        <a:rPr lang="en-US" sz="1200" b="1" dirty="0">
                          <a:solidFill>
                            <a:srgbClr val="000000"/>
                          </a:solidFill>
                          <a:effectLst/>
                        </a:rPr>
                        <a:t>(value, offset[, </a:t>
                      </a:r>
                      <a:r>
                        <a:rPr lang="en-US" sz="1200" b="1" dirty="0" err="1">
                          <a:solidFill>
                            <a:srgbClr val="000000"/>
                          </a:solidFill>
                          <a:effectLst/>
                        </a:rPr>
                        <a:t>noAssert</a:t>
                      </a:r>
                      <a:r>
                        <a:rPr lang="en-US" sz="1200" b="1" dirty="0">
                          <a:solidFill>
                            <a:srgbClr val="000000"/>
                          </a:solidFill>
                          <a:effectLst/>
                        </a:rPr>
                        <a:t>])</a:t>
                      </a:r>
                      <a:endParaRPr lang="en-US" sz="1200" dirty="0">
                        <a:solidFill>
                          <a:srgbClr val="000000"/>
                        </a:solidFill>
                        <a:effectLst/>
                      </a:endParaRPr>
                    </a:p>
                    <a:p>
                      <a:pPr algn="just" fontAlgn="t"/>
                      <a:r>
                        <a:rPr lang="en-US" sz="1200" dirty="0">
                          <a:solidFill>
                            <a:srgbClr val="000000"/>
                          </a:solidFill>
                          <a:effectLst/>
                        </a:rPr>
                        <a:t>Writes a value to the buffer at the specified offset with the specified endian format. Note, value must be a valid 64-bit double. Set </a:t>
                      </a:r>
                      <a:r>
                        <a:rPr lang="en-US" sz="1200" dirty="0" err="1">
                          <a:solidFill>
                            <a:srgbClr val="000000"/>
                          </a:solidFill>
                          <a:effectLst/>
                        </a:rPr>
                        <a:t>noAssert</a:t>
                      </a:r>
                      <a:r>
                        <a:rPr lang="en-US" sz="1200" dirty="0">
                          <a:solidFill>
                            <a:srgbClr val="000000"/>
                          </a:solidFill>
                          <a:effectLst/>
                        </a:rPr>
                        <a:t> to true to skip validation of value and offset. It means the value may be too large for the specific function and the offset may be beyond the end of the buffer leading to the values being silently dropped. It should not be used unless you are certain of its correctness. Defaults to false.</a:t>
                      </a:r>
                    </a:p>
                  </a:txBody>
                  <a:tcPr marL="76200" marR="76200" marT="76200" marB="76200"/>
                </a:tc>
                <a:extLst>
                  <a:ext uri="{0D108BD9-81ED-4DB2-BD59-A6C34878D82A}">
                    <a16:rowId xmlns:a16="http://schemas.microsoft.com/office/drawing/2014/main" val="1561376589"/>
                  </a:ext>
                </a:extLst>
              </a:tr>
              <a:tr h="686151">
                <a:tc>
                  <a:txBody>
                    <a:bodyPr/>
                    <a:lstStyle/>
                    <a:p>
                      <a:pPr algn="ctr" fontAlgn="t"/>
                      <a:r>
                        <a:rPr lang="en-US" sz="1200">
                          <a:effectLst/>
                        </a:rPr>
                        <a:t>49</a:t>
                      </a:r>
                    </a:p>
                  </a:txBody>
                  <a:tcPr marL="76200" marR="76200" marT="76200" marB="76200"/>
                </a:tc>
                <a:tc>
                  <a:txBody>
                    <a:bodyPr/>
                    <a:lstStyle/>
                    <a:p>
                      <a:pPr algn="just" fontAlgn="t"/>
                      <a:r>
                        <a:rPr lang="en-US" sz="1200" b="1" dirty="0" err="1">
                          <a:solidFill>
                            <a:srgbClr val="000000"/>
                          </a:solidFill>
                          <a:effectLst/>
                        </a:rPr>
                        <a:t>buf.fill</a:t>
                      </a:r>
                      <a:r>
                        <a:rPr lang="en-US" sz="1200" b="1" dirty="0">
                          <a:solidFill>
                            <a:srgbClr val="000000"/>
                          </a:solidFill>
                          <a:effectLst/>
                        </a:rPr>
                        <a:t>(value[, offset][, end])</a:t>
                      </a:r>
                      <a:endParaRPr lang="en-US" sz="1200" dirty="0">
                        <a:solidFill>
                          <a:srgbClr val="000000"/>
                        </a:solidFill>
                        <a:effectLst/>
                      </a:endParaRPr>
                    </a:p>
                    <a:p>
                      <a:pPr algn="just" fontAlgn="t"/>
                      <a:r>
                        <a:rPr lang="en-US" sz="1200" dirty="0">
                          <a:solidFill>
                            <a:srgbClr val="000000"/>
                          </a:solidFill>
                          <a:effectLst/>
                        </a:rPr>
                        <a:t>Fills the buffer with the specified value. If the offset (defaults to 0) and end (defaults to </a:t>
                      </a:r>
                      <a:r>
                        <a:rPr lang="en-US" sz="1200" dirty="0" err="1">
                          <a:solidFill>
                            <a:srgbClr val="000000"/>
                          </a:solidFill>
                          <a:effectLst/>
                        </a:rPr>
                        <a:t>buffer.length</a:t>
                      </a:r>
                      <a:r>
                        <a:rPr lang="en-US" sz="1200" dirty="0">
                          <a:solidFill>
                            <a:srgbClr val="000000"/>
                          </a:solidFill>
                          <a:effectLst/>
                        </a:rPr>
                        <a:t>) are not given, it will fill the entire buffer.</a:t>
                      </a:r>
                    </a:p>
                  </a:txBody>
                  <a:tcPr marL="76200" marR="76200" marT="76200" marB="76200"/>
                </a:tc>
                <a:extLst>
                  <a:ext uri="{0D108BD9-81ED-4DB2-BD59-A6C34878D82A}">
                    <a16:rowId xmlns:a16="http://schemas.microsoft.com/office/drawing/2014/main" val="1475710786"/>
                  </a:ext>
                </a:extLst>
              </a:tr>
            </a:tbl>
          </a:graphicData>
        </a:graphic>
      </p:graphicFrame>
    </p:spTree>
    <p:extLst>
      <p:ext uri="{BB962C8B-B14F-4D97-AF65-F5344CB8AC3E}">
        <p14:creationId xmlns:p14="http://schemas.microsoft.com/office/powerpoint/2010/main" val="336648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152128"/>
          </a:xfrm>
          <a:ln>
            <a:solidFill>
              <a:srgbClr val="C00000"/>
            </a:solidFill>
          </a:ln>
        </p:spPr>
        <p:txBody>
          <a:bodyPr>
            <a:noAutofit/>
          </a:bodyPr>
          <a:lstStyle/>
          <a:p>
            <a:pPr marL="285750" indent="-285750"/>
            <a:r>
              <a:rPr lang="en-US" sz="1600" b="1" dirty="0"/>
              <a:t>Creating Buffers</a:t>
            </a:r>
          </a:p>
          <a:p>
            <a:pPr marL="285750" indent="-285750"/>
            <a:r>
              <a:rPr lang="en-US" sz="1600" dirty="0"/>
              <a:t>Node Buffer can be constructed in a variety of ways.</a:t>
            </a:r>
          </a:p>
          <a:p>
            <a:pPr marL="285750" indent="-285750"/>
            <a:r>
              <a:rPr lang="en-US" sz="1600" b="1" dirty="0"/>
              <a:t>Method 1</a:t>
            </a:r>
          </a:p>
          <a:p>
            <a:pPr marL="285750" indent="-285750"/>
            <a:r>
              <a:rPr lang="en-US" sz="1600" dirty="0"/>
              <a:t>Following is the syntax to create an uninitiated Buffer of </a:t>
            </a:r>
            <a:r>
              <a:rPr lang="en-US" sz="1600" b="1" dirty="0"/>
              <a:t>10</a:t>
            </a:r>
            <a:r>
              <a:rPr lang="en-US" sz="1600" dirty="0"/>
              <a:t> octets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7" name="副標題 2">
            <a:extLst>
              <a:ext uri="{FF2B5EF4-FFF2-40B4-BE49-F238E27FC236}">
                <a16:creationId xmlns:a16="http://schemas.microsoft.com/office/drawing/2014/main" id="{1D01457A-F2A9-4FBE-99FC-4CC47CF7F9C5}"/>
              </a:ext>
            </a:extLst>
          </p:cNvPr>
          <p:cNvSpPr txBox="1">
            <a:spLocks/>
          </p:cNvSpPr>
          <p:nvPr/>
        </p:nvSpPr>
        <p:spPr>
          <a:xfrm>
            <a:off x="837325" y="2520894"/>
            <a:ext cx="6912768" cy="432048"/>
          </a:xfrm>
          <a:prstGeom prst="rect">
            <a:avLst/>
          </a:prstGeom>
          <a:solidFill>
            <a:schemeClr val="bg1">
              <a:lumMod val="7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sz="1600" dirty="0">
                <a:solidFill>
                  <a:srgbClr val="313131"/>
                </a:solidFill>
                <a:latin typeface="Menlo"/>
              </a:rPr>
              <a:t>var </a:t>
            </a:r>
            <a:r>
              <a:rPr lang="en-US" altLang="en-US" sz="1600" dirty="0" err="1">
                <a:solidFill>
                  <a:srgbClr val="313131"/>
                </a:solidFill>
                <a:latin typeface="Menlo"/>
              </a:rPr>
              <a:t>buf</a:t>
            </a:r>
            <a:r>
              <a:rPr lang="en-US" altLang="en-US" sz="1600" dirty="0">
                <a:solidFill>
                  <a:srgbClr val="313131"/>
                </a:solidFill>
                <a:latin typeface="Menlo"/>
              </a:rPr>
              <a:t> = new Buffer(10);</a:t>
            </a:r>
            <a:r>
              <a:rPr lang="en-US" altLang="en-US" sz="1600" dirty="0"/>
              <a:t> </a:t>
            </a:r>
            <a:endParaRPr lang="en-US" altLang="en-US" sz="1600" dirty="0">
              <a:latin typeface="Arial" panose="020B0604020202020204" pitchFamily="34" charset="0"/>
            </a:endParaRPr>
          </a:p>
        </p:txBody>
      </p:sp>
      <p:sp>
        <p:nvSpPr>
          <p:cNvPr id="9" name="副標題 2">
            <a:extLst>
              <a:ext uri="{FF2B5EF4-FFF2-40B4-BE49-F238E27FC236}">
                <a16:creationId xmlns:a16="http://schemas.microsoft.com/office/drawing/2014/main" id="{DCF8408B-DC00-44D7-AF87-56603FD8AAE7}"/>
              </a:ext>
            </a:extLst>
          </p:cNvPr>
          <p:cNvSpPr txBox="1">
            <a:spLocks/>
          </p:cNvSpPr>
          <p:nvPr/>
        </p:nvSpPr>
        <p:spPr>
          <a:xfrm>
            <a:off x="848149" y="3769608"/>
            <a:ext cx="6912768" cy="432048"/>
          </a:xfrm>
          <a:prstGeom prst="rect">
            <a:avLst/>
          </a:prstGeom>
          <a:solidFill>
            <a:schemeClr val="bg1">
              <a:lumMod val="7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sz="1600" dirty="0">
                <a:solidFill>
                  <a:srgbClr val="313131"/>
                </a:solidFill>
                <a:latin typeface="Menlo"/>
              </a:rPr>
              <a:t>var </a:t>
            </a:r>
            <a:r>
              <a:rPr lang="en-US" altLang="en-US" sz="1600" dirty="0" err="1">
                <a:solidFill>
                  <a:srgbClr val="313131"/>
                </a:solidFill>
                <a:latin typeface="Menlo"/>
              </a:rPr>
              <a:t>buf</a:t>
            </a:r>
            <a:r>
              <a:rPr lang="en-US" altLang="en-US" sz="1600" dirty="0">
                <a:solidFill>
                  <a:srgbClr val="313131"/>
                </a:solidFill>
                <a:latin typeface="Menlo"/>
              </a:rPr>
              <a:t> = new Buffer([10, 20, 30, 40, 50]);</a:t>
            </a:r>
            <a:r>
              <a:rPr lang="en-US" altLang="en-US" sz="1600" dirty="0"/>
              <a:t> </a:t>
            </a:r>
            <a:endParaRPr lang="en-US" altLang="en-US" sz="1600" dirty="0">
              <a:latin typeface="Arial" panose="020B0604020202020204" pitchFamily="34" charset="0"/>
            </a:endParaRPr>
          </a:p>
        </p:txBody>
      </p:sp>
      <p:sp>
        <p:nvSpPr>
          <p:cNvPr id="12" name="副標題 2">
            <a:extLst>
              <a:ext uri="{FF2B5EF4-FFF2-40B4-BE49-F238E27FC236}">
                <a16:creationId xmlns:a16="http://schemas.microsoft.com/office/drawing/2014/main" id="{F07A0E50-C965-40C6-876F-6223A70E4655}"/>
              </a:ext>
            </a:extLst>
          </p:cNvPr>
          <p:cNvSpPr txBox="1">
            <a:spLocks/>
          </p:cNvSpPr>
          <p:nvPr/>
        </p:nvSpPr>
        <p:spPr>
          <a:xfrm>
            <a:off x="467544" y="3056471"/>
            <a:ext cx="8219256" cy="684076"/>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600" b="1" dirty="0"/>
              <a:t>Method 2</a:t>
            </a:r>
          </a:p>
          <a:p>
            <a:pPr marL="285750" indent="-285750"/>
            <a:r>
              <a:rPr lang="en-US" sz="1600" dirty="0"/>
              <a:t>Following is the syntax to create a Buffer from a given array </a:t>
            </a:r>
          </a:p>
        </p:txBody>
      </p:sp>
      <p:sp>
        <p:nvSpPr>
          <p:cNvPr id="13" name="副標題 2">
            <a:extLst>
              <a:ext uri="{FF2B5EF4-FFF2-40B4-BE49-F238E27FC236}">
                <a16:creationId xmlns:a16="http://schemas.microsoft.com/office/drawing/2014/main" id="{8E44F565-828D-4F92-BCAF-5F804F964C50}"/>
              </a:ext>
            </a:extLst>
          </p:cNvPr>
          <p:cNvSpPr txBox="1">
            <a:spLocks/>
          </p:cNvSpPr>
          <p:nvPr/>
        </p:nvSpPr>
        <p:spPr>
          <a:xfrm>
            <a:off x="971600" y="5047965"/>
            <a:ext cx="6912768" cy="432048"/>
          </a:xfrm>
          <a:prstGeom prst="rect">
            <a:avLst/>
          </a:prstGeom>
          <a:solidFill>
            <a:schemeClr val="bg1">
              <a:lumMod val="7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sz="1600" dirty="0">
                <a:solidFill>
                  <a:srgbClr val="313131"/>
                </a:solidFill>
                <a:latin typeface="Menlo"/>
              </a:rPr>
              <a:t>var </a:t>
            </a:r>
            <a:r>
              <a:rPr lang="en-US" altLang="en-US" sz="1600" dirty="0" err="1">
                <a:solidFill>
                  <a:srgbClr val="313131"/>
                </a:solidFill>
                <a:latin typeface="Menlo"/>
              </a:rPr>
              <a:t>buf</a:t>
            </a:r>
            <a:r>
              <a:rPr lang="en-US" altLang="en-US" sz="1600" dirty="0">
                <a:solidFill>
                  <a:srgbClr val="313131"/>
                </a:solidFill>
                <a:latin typeface="Menlo"/>
              </a:rPr>
              <a:t> = new Buffer("Simply Easy Learning", "utf-8");</a:t>
            </a:r>
            <a:r>
              <a:rPr lang="en-US" altLang="en-US" sz="1600" dirty="0"/>
              <a:t> </a:t>
            </a:r>
            <a:endParaRPr lang="en-US" altLang="en-US" sz="1600" dirty="0">
              <a:latin typeface="Arial" panose="020B0604020202020204" pitchFamily="34" charset="0"/>
            </a:endParaRPr>
          </a:p>
        </p:txBody>
      </p:sp>
      <p:sp>
        <p:nvSpPr>
          <p:cNvPr id="14" name="副標題 2">
            <a:extLst>
              <a:ext uri="{FF2B5EF4-FFF2-40B4-BE49-F238E27FC236}">
                <a16:creationId xmlns:a16="http://schemas.microsoft.com/office/drawing/2014/main" id="{9A3B3546-CD3D-47F3-8426-1C2EE904FF47}"/>
              </a:ext>
            </a:extLst>
          </p:cNvPr>
          <p:cNvSpPr txBox="1">
            <a:spLocks/>
          </p:cNvSpPr>
          <p:nvPr/>
        </p:nvSpPr>
        <p:spPr>
          <a:xfrm>
            <a:off x="467544" y="4259886"/>
            <a:ext cx="8219256" cy="684076"/>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600" b="1" dirty="0"/>
              <a:t>Method 3</a:t>
            </a:r>
          </a:p>
          <a:p>
            <a:pPr marL="285750" indent="-285750"/>
            <a:r>
              <a:rPr lang="en-US" sz="1600" dirty="0"/>
              <a:t>Following is the syntax to create a Buffer from a given string and optionally encoding type</a:t>
            </a:r>
          </a:p>
        </p:txBody>
      </p:sp>
      <p:sp>
        <p:nvSpPr>
          <p:cNvPr id="16" name="副標題 2">
            <a:extLst>
              <a:ext uri="{FF2B5EF4-FFF2-40B4-BE49-F238E27FC236}">
                <a16:creationId xmlns:a16="http://schemas.microsoft.com/office/drawing/2014/main" id="{0B24408D-0BB5-457B-824A-C4D2067C3730}"/>
              </a:ext>
            </a:extLst>
          </p:cNvPr>
          <p:cNvSpPr txBox="1">
            <a:spLocks/>
          </p:cNvSpPr>
          <p:nvPr/>
        </p:nvSpPr>
        <p:spPr>
          <a:xfrm>
            <a:off x="467544" y="5558903"/>
            <a:ext cx="8219256" cy="684076"/>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dirty="0"/>
              <a:t>Though "utf8" is the default encoding, you can use any of the following encodings "ascii", "utf8", "utf16le", "ucs2", "base64" or "hex".</a:t>
            </a:r>
            <a:endParaRPr lang="en-US" sz="1600" dirty="0"/>
          </a:p>
        </p:txBody>
      </p:sp>
    </p:spTree>
    <p:extLst>
      <p:ext uri="{BB962C8B-B14F-4D97-AF65-F5344CB8AC3E}">
        <p14:creationId xmlns:p14="http://schemas.microsoft.com/office/powerpoint/2010/main" val="2216676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11" name="副標題 2">
            <a:extLst>
              <a:ext uri="{FF2B5EF4-FFF2-40B4-BE49-F238E27FC236}">
                <a16:creationId xmlns:a16="http://schemas.microsoft.com/office/drawing/2014/main" id="{C9266464-F05F-4E2E-AC0B-ED8ACA23C465}"/>
              </a:ext>
            </a:extLst>
          </p:cNvPr>
          <p:cNvSpPr txBox="1">
            <a:spLocks/>
          </p:cNvSpPr>
          <p:nvPr/>
        </p:nvSpPr>
        <p:spPr>
          <a:xfrm>
            <a:off x="457200" y="1268760"/>
            <a:ext cx="8064896" cy="21602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sz="1200" b="1" dirty="0"/>
              <a:t>Class Method (1)</a:t>
            </a:r>
          </a:p>
        </p:txBody>
      </p:sp>
      <p:graphicFrame>
        <p:nvGraphicFramePr>
          <p:cNvPr id="7" name="Table 6">
            <a:extLst>
              <a:ext uri="{FF2B5EF4-FFF2-40B4-BE49-F238E27FC236}">
                <a16:creationId xmlns:a16="http://schemas.microsoft.com/office/drawing/2014/main" id="{C5875BA3-9744-4892-9F99-570C9B6F398C}"/>
              </a:ext>
            </a:extLst>
          </p:cNvPr>
          <p:cNvGraphicFramePr>
            <a:graphicFrameLocks noGrp="1"/>
          </p:cNvGraphicFramePr>
          <p:nvPr>
            <p:extLst>
              <p:ext uri="{D42A27DB-BD31-4B8C-83A1-F6EECF244321}">
                <p14:modId xmlns:p14="http://schemas.microsoft.com/office/powerpoint/2010/main" val="3165472073"/>
              </p:ext>
            </p:extLst>
          </p:nvPr>
        </p:nvGraphicFramePr>
        <p:xfrm>
          <a:off x="457200" y="1628801"/>
          <a:ext cx="8064896" cy="3239134"/>
        </p:xfrm>
        <a:graphic>
          <a:graphicData uri="http://schemas.openxmlformats.org/drawingml/2006/table">
            <a:tbl>
              <a:tblPr firstRow="1" bandRow="1">
                <a:tableStyleId>{5C22544A-7EE6-4342-B048-85BDC9FD1C3A}</a:tableStyleId>
              </a:tblPr>
              <a:tblGrid>
                <a:gridCol w="375475">
                  <a:extLst>
                    <a:ext uri="{9D8B030D-6E8A-4147-A177-3AD203B41FA5}">
                      <a16:colId xmlns:a16="http://schemas.microsoft.com/office/drawing/2014/main" val="2697387664"/>
                    </a:ext>
                  </a:extLst>
                </a:gridCol>
                <a:gridCol w="7689421">
                  <a:extLst>
                    <a:ext uri="{9D8B030D-6E8A-4147-A177-3AD203B41FA5}">
                      <a16:colId xmlns:a16="http://schemas.microsoft.com/office/drawing/2014/main" val="3839797093"/>
                    </a:ext>
                  </a:extLst>
                </a:gridCol>
              </a:tblGrid>
              <a:tr h="316801">
                <a:tc>
                  <a:txBody>
                    <a:bodyPr/>
                    <a:lstStyle/>
                    <a:p>
                      <a:pPr algn="ctr" fontAlgn="t"/>
                      <a:r>
                        <a:rPr lang="en-US" sz="1200" dirty="0">
                          <a:effectLst/>
                        </a:rPr>
                        <a:t>No</a:t>
                      </a:r>
                    </a:p>
                  </a:txBody>
                  <a:tcPr marL="76200" marR="76200" marT="76200" marB="76200"/>
                </a:tc>
                <a:tc>
                  <a:txBody>
                    <a:bodyPr/>
                    <a:lstStyle/>
                    <a:p>
                      <a:pPr algn="ctr" fontAlgn="t"/>
                      <a:r>
                        <a:rPr lang="en-US" sz="1200">
                          <a:effectLst/>
                        </a:rPr>
                        <a:t>Method &amp; Description</a:t>
                      </a:r>
                    </a:p>
                  </a:txBody>
                  <a:tcPr marL="76200" marR="76200" marT="76200" marB="76200"/>
                </a:tc>
                <a:extLst>
                  <a:ext uri="{0D108BD9-81ED-4DB2-BD59-A6C34878D82A}">
                    <a16:rowId xmlns:a16="http://schemas.microsoft.com/office/drawing/2014/main" val="3746528506"/>
                  </a:ext>
                </a:extLst>
              </a:tr>
              <a:tr h="489602">
                <a:tc>
                  <a:txBody>
                    <a:bodyPr/>
                    <a:lstStyle/>
                    <a:p>
                      <a:pPr algn="ctr" fontAlgn="t"/>
                      <a:r>
                        <a:rPr lang="en-US" sz="1200">
                          <a:effectLst/>
                        </a:rPr>
                        <a:t>1</a:t>
                      </a:r>
                    </a:p>
                  </a:txBody>
                  <a:tcPr marL="76200" marR="76200" marT="76200" marB="76200"/>
                </a:tc>
                <a:tc>
                  <a:txBody>
                    <a:bodyPr/>
                    <a:lstStyle/>
                    <a:p>
                      <a:pPr algn="just" fontAlgn="t"/>
                      <a:r>
                        <a:rPr lang="en-US" sz="1200" b="1">
                          <a:solidFill>
                            <a:srgbClr val="000000"/>
                          </a:solidFill>
                          <a:effectLst/>
                        </a:rPr>
                        <a:t>Buffer.isEncoding(encoding)</a:t>
                      </a:r>
                      <a:endParaRPr lang="en-US" sz="1200">
                        <a:solidFill>
                          <a:srgbClr val="000000"/>
                        </a:solidFill>
                        <a:effectLst/>
                      </a:endParaRPr>
                    </a:p>
                    <a:p>
                      <a:pPr algn="just" fontAlgn="t"/>
                      <a:r>
                        <a:rPr lang="en-US" sz="1200">
                          <a:solidFill>
                            <a:srgbClr val="000000"/>
                          </a:solidFill>
                          <a:effectLst/>
                        </a:rPr>
                        <a:t>Returns true if the encoding is a valid encoding argument, false otherwise.</a:t>
                      </a:r>
                    </a:p>
                  </a:txBody>
                  <a:tcPr marL="76200" marR="76200" marT="76200" marB="76200"/>
                </a:tc>
                <a:extLst>
                  <a:ext uri="{0D108BD9-81ED-4DB2-BD59-A6C34878D82A}">
                    <a16:rowId xmlns:a16="http://schemas.microsoft.com/office/drawing/2014/main" val="1499951892"/>
                  </a:ext>
                </a:extLst>
              </a:tr>
              <a:tr h="489602">
                <a:tc>
                  <a:txBody>
                    <a:bodyPr/>
                    <a:lstStyle/>
                    <a:p>
                      <a:pPr algn="ctr" fontAlgn="t"/>
                      <a:r>
                        <a:rPr lang="en-US" sz="1200">
                          <a:effectLst/>
                        </a:rPr>
                        <a:t>2</a:t>
                      </a:r>
                    </a:p>
                  </a:txBody>
                  <a:tcPr marL="76200" marR="76200" marT="76200" marB="76200"/>
                </a:tc>
                <a:tc>
                  <a:txBody>
                    <a:bodyPr/>
                    <a:lstStyle/>
                    <a:p>
                      <a:pPr algn="just" fontAlgn="t"/>
                      <a:r>
                        <a:rPr lang="en-US" sz="1200" b="1">
                          <a:solidFill>
                            <a:srgbClr val="000000"/>
                          </a:solidFill>
                          <a:effectLst/>
                        </a:rPr>
                        <a:t>Buffer.isBuffer(obj)</a:t>
                      </a:r>
                      <a:endParaRPr lang="en-US" sz="1200">
                        <a:solidFill>
                          <a:srgbClr val="000000"/>
                        </a:solidFill>
                        <a:effectLst/>
                      </a:endParaRPr>
                    </a:p>
                    <a:p>
                      <a:pPr algn="just" fontAlgn="t"/>
                      <a:r>
                        <a:rPr lang="en-US" sz="1200">
                          <a:solidFill>
                            <a:srgbClr val="000000"/>
                          </a:solidFill>
                          <a:effectLst/>
                        </a:rPr>
                        <a:t>Tests if obj is a Buffer.</a:t>
                      </a:r>
                    </a:p>
                  </a:txBody>
                  <a:tcPr marL="76200" marR="76200" marT="76200" marB="76200"/>
                </a:tc>
                <a:extLst>
                  <a:ext uri="{0D108BD9-81ED-4DB2-BD59-A6C34878D82A}">
                    <a16:rowId xmlns:a16="http://schemas.microsoft.com/office/drawing/2014/main" val="963499456"/>
                  </a:ext>
                </a:extLst>
              </a:tr>
              <a:tr h="662402">
                <a:tc>
                  <a:txBody>
                    <a:bodyPr/>
                    <a:lstStyle/>
                    <a:p>
                      <a:pPr algn="ctr" fontAlgn="t"/>
                      <a:r>
                        <a:rPr lang="en-US" sz="1200">
                          <a:effectLst/>
                        </a:rPr>
                        <a:t>3</a:t>
                      </a:r>
                    </a:p>
                  </a:txBody>
                  <a:tcPr marL="76200" marR="76200" marT="76200" marB="76200"/>
                </a:tc>
                <a:tc>
                  <a:txBody>
                    <a:bodyPr/>
                    <a:lstStyle/>
                    <a:p>
                      <a:pPr algn="just" fontAlgn="t"/>
                      <a:r>
                        <a:rPr lang="en-US" sz="1200" b="1">
                          <a:solidFill>
                            <a:srgbClr val="000000"/>
                          </a:solidFill>
                          <a:effectLst/>
                        </a:rPr>
                        <a:t>Buffer.byteLength(string[, encoding])</a:t>
                      </a:r>
                      <a:endParaRPr lang="en-US" sz="1200">
                        <a:solidFill>
                          <a:srgbClr val="000000"/>
                        </a:solidFill>
                        <a:effectLst/>
                      </a:endParaRPr>
                    </a:p>
                    <a:p>
                      <a:pPr algn="just" fontAlgn="t"/>
                      <a:r>
                        <a:rPr lang="en-US" sz="1200">
                          <a:solidFill>
                            <a:srgbClr val="000000"/>
                          </a:solidFill>
                          <a:effectLst/>
                        </a:rPr>
                        <a:t>Gives the actual byte length of a string. encoding defaults to 'utf8'. It is not the same as String.prototype.length, since String.prototype.length returns the number of characters in a string.</a:t>
                      </a:r>
                    </a:p>
                  </a:txBody>
                  <a:tcPr marL="76200" marR="76200" marT="76200" marB="76200"/>
                </a:tc>
                <a:extLst>
                  <a:ext uri="{0D108BD9-81ED-4DB2-BD59-A6C34878D82A}">
                    <a16:rowId xmlns:a16="http://schemas.microsoft.com/office/drawing/2014/main" val="3144153933"/>
                  </a:ext>
                </a:extLst>
              </a:tr>
              <a:tr h="489602">
                <a:tc>
                  <a:txBody>
                    <a:bodyPr/>
                    <a:lstStyle/>
                    <a:p>
                      <a:pPr algn="ctr" fontAlgn="t"/>
                      <a:r>
                        <a:rPr lang="en-US" sz="1200">
                          <a:effectLst/>
                        </a:rPr>
                        <a:t>4</a:t>
                      </a:r>
                    </a:p>
                  </a:txBody>
                  <a:tcPr marL="76200" marR="76200" marT="76200" marB="76200"/>
                </a:tc>
                <a:tc>
                  <a:txBody>
                    <a:bodyPr/>
                    <a:lstStyle/>
                    <a:p>
                      <a:pPr algn="just" fontAlgn="t"/>
                      <a:r>
                        <a:rPr lang="en-US" sz="1200" b="1">
                          <a:solidFill>
                            <a:srgbClr val="000000"/>
                          </a:solidFill>
                          <a:effectLst/>
                        </a:rPr>
                        <a:t>Buffer.concat(list[, totalLength])</a:t>
                      </a:r>
                      <a:endParaRPr lang="en-US" sz="1200">
                        <a:solidFill>
                          <a:srgbClr val="000000"/>
                        </a:solidFill>
                        <a:effectLst/>
                      </a:endParaRPr>
                    </a:p>
                    <a:p>
                      <a:pPr algn="just" fontAlgn="t"/>
                      <a:r>
                        <a:rPr lang="en-US" sz="1200">
                          <a:solidFill>
                            <a:srgbClr val="000000"/>
                          </a:solidFill>
                          <a:effectLst/>
                        </a:rPr>
                        <a:t>Returns a buffer which is the result of concatenating all the buffers in the list together.</a:t>
                      </a:r>
                    </a:p>
                  </a:txBody>
                  <a:tcPr marL="76200" marR="76200" marT="76200" marB="76200"/>
                </a:tc>
                <a:extLst>
                  <a:ext uri="{0D108BD9-81ED-4DB2-BD59-A6C34878D82A}">
                    <a16:rowId xmlns:a16="http://schemas.microsoft.com/office/drawing/2014/main" val="1561376589"/>
                  </a:ext>
                </a:extLst>
              </a:tr>
              <a:tr h="648334">
                <a:tc>
                  <a:txBody>
                    <a:bodyPr/>
                    <a:lstStyle/>
                    <a:p>
                      <a:pPr algn="ctr" fontAlgn="t"/>
                      <a:r>
                        <a:rPr lang="en-US" sz="1200">
                          <a:effectLst/>
                        </a:rPr>
                        <a:t>5</a:t>
                      </a:r>
                    </a:p>
                  </a:txBody>
                  <a:tcPr marL="76200" marR="76200" marT="76200" marB="76200"/>
                </a:tc>
                <a:tc>
                  <a:txBody>
                    <a:bodyPr/>
                    <a:lstStyle/>
                    <a:p>
                      <a:pPr algn="just" fontAlgn="t"/>
                      <a:r>
                        <a:rPr lang="en-US" sz="1200" b="1" dirty="0" err="1">
                          <a:solidFill>
                            <a:srgbClr val="000000"/>
                          </a:solidFill>
                          <a:effectLst/>
                        </a:rPr>
                        <a:t>Buffer.compare</a:t>
                      </a:r>
                      <a:r>
                        <a:rPr lang="en-US" sz="1200" b="1" dirty="0">
                          <a:solidFill>
                            <a:srgbClr val="000000"/>
                          </a:solidFill>
                          <a:effectLst/>
                        </a:rPr>
                        <a:t>(buf1, buf2)</a:t>
                      </a:r>
                      <a:endParaRPr lang="en-US" sz="1200" dirty="0">
                        <a:solidFill>
                          <a:srgbClr val="000000"/>
                        </a:solidFill>
                        <a:effectLst/>
                      </a:endParaRPr>
                    </a:p>
                    <a:p>
                      <a:pPr algn="just" fontAlgn="t"/>
                      <a:r>
                        <a:rPr lang="en-US" sz="1200" dirty="0">
                          <a:solidFill>
                            <a:srgbClr val="000000"/>
                          </a:solidFill>
                          <a:effectLst/>
                        </a:rPr>
                        <a:t>The same as buf1.compare(buf2). Useful for sorting an array of buffers.</a:t>
                      </a:r>
                    </a:p>
                  </a:txBody>
                  <a:tcPr marL="76200" marR="76200" marT="76200" marB="76200"/>
                </a:tc>
                <a:extLst>
                  <a:ext uri="{0D108BD9-81ED-4DB2-BD59-A6C34878D82A}">
                    <a16:rowId xmlns:a16="http://schemas.microsoft.com/office/drawing/2014/main" val="1475710786"/>
                  </a:ext>
                </a:extLst>
              </a:tr>
            </a:tbl>
          </a:graphicData>
        </a:graphic>
      </p:graphicFrame>
    </p:spTree>
    <p:extLst>
      <p:ext uri="{BB962C8B-B14F-4D97-AF65-F5344CB8AC3E}">
        <p14:creationId xmlns:p14="http://schemas.microsoft.com/office/powerpoint/2010/main" val="3985209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2952328"/>
          </a:xfrm>
          <a:ln>
            <a:solidFill>
              <a:srgbClr val="C00000"/>
            </a:solidFill>
          </a:ln>
        </p:spPr>
        <p:txBody>
          <a:bodyPr>
            <a:noAutofit/>
          </a:bodyPr>
          <a:lstStyle/>
          <a:p>
            <a:pPr marL="285750" indent="-285750"/>
            <a:r>
              <a:rPr lang="en-US" b="1" dirty="0"/>
              <a:t>Parameters</a:t>
            </a:r>
          </a:p>
          <a:p>
            <a:pPr marL="285750" indent="-285750"/>
            <a:r>
              <a:rPr lang="en-US" dirty="0"/>
              <a:t>Here is the description of the parameters used −</a:t>
            </a:r>
          </a:p>
          <a:p>
            <a:pPr marL="623888" indent="-333375"/>
            <a:r>
              <a:rPr lang="en-US" b="1" dirty="0"/>
              <a:t>string</a:t>
            </a:r>
            <a:r>
              <a:rPr lang="en-US" dirty="0"/>
              <a:t> − This is the string data to be written to buffer.</a:t>
            </a:r>
          </a:p>
          <a:p>
            <a:pPr marL="623888" indent="-333375"/>
            <a:r>
              <a:rPr lang="en-US" b="1" dirty="0"/>
              <a:t>offset</a:t>
            </a:r>
            <a:r>
              <a:rPr lang="en-US" dirty="0"/>
              <a:t> − This is the index of the buffer to start writing at. Default value is 0.</a:t>
            </a:r>
          </a:p>
          <a:p>
            <a:pPr marL="623888" indent="-333375"/>
            <a:r>
              <a:rPr lang="en-US" b="1" dirty="0"/>
              <a:t>length</a:t>
            </a:r>
            <a:r>
              <a:rPr lang="en-US" dirty="0"/>
              <a:t> − This is the number of bytes to write. Defaults to </a:t>
            </a:r>
            <a:r>
              <a:rPr lang="en-US" dirty="0" err="1"/>
              <a:t>buffer.length</a:t>
            </a:r>
            <a:r>
              <a:rPr lang="en-US" dirty="0"/>
              <a:t>.</a:t>
            </a:r>
          </a:p>
          <a:p>
            <a:pPr marL="623888" indent="-333375"/>
            <a:r>
              <a:rPr lang="en-US" b="1" dirty="0"/>
              <a:t>encoding</a:t>
            </a:r>
            <a:r>
              <a:rPr lang="en-US" dirty="0"/>
              <a:t> − Encoding to use. 'utf8' is the default encoding.</a:t>
            </a:r>
          </a:p>
          <a:p>
            <a:pPr marL="290513" indent="-290513"/>
            <a:r>
              <a:rPr lang="en-US" b="1" dirty="0"/>
              <a:t>Return Value</a:t>
            </a:r>
          </a:p>
          <a:p>
            <a:pPr marL="290513" indent="-290513"/>
            <a:r>
              <a:rPr lang="en-US" dirty="0"/>
              <a:t>This method returns the number of octets written. If there is not enough space in the buffer to fit the entire string, it will write a part of the string.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26574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285750" indent="-285750"/>
            <a:r>
              <a:rPr lang="en-US" b="1" dirty="0"/>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7685BAC8-0492-413D-9506-788DD265B7D8}"/>
              </a:ext>
            </a:extLst>
          </p:cNvPr>
          <p:cNvPicPr>
            <a:picLocks noChangeAspect="1"/>
          </p:cNvPicPr>
          <p:nvPr/>
        </p:nvPicPr>
        <p:blipFill>
          <a:blip r:embed="rId2"/>
          <a:stretch>
            <a:fillRect/>
          </a:stretch>
        </p:blipFill>
        <p:spPr>
          <a:xfrm>
            <a:off x="1524000" y="1988840"/>
            <a:ext cx="5648325" cy="2495550"/>
          </a:xfrm>
          <a:prstGeom prst="rect">
            <a:avLst/>
          </a:prstGeom>
          <a:ln>
            <a:solidFill>
              <a:srgbClr val="C00000"/>
            </a:solidFill>
          </a:ln>
        </p:spPr>
      </p:pic>
    </p:spTree>
    <p:extLst>
      <p:ext uri="{BB962C8B-B14F-4D97-AF65-F5344CB8AC3E}">
        <p14:creationId xmlns:p14="http://schemas.microsoft.com/office/powerpoint/2010/main" val="425232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152128"/>
          </a:xfrm>
          <a:ln>
            <a:solidFill>
              <a:srgbClr val="C00000"/>
            </a:solidFill>
          </a:ln>
        </p:spPr>
        <p:txBody>
          <a:bodyPr>
            <a:noAutofit/>
          </a:bodyPr>
          <a:lstStyle/>
          <a:p>
            <a:pPr marL="285750" indent="-285750"/>
            <a:r>
              <a:rPr lang="en-US" b="1" dirty="0"/>
              <a:t>Reading from Buffers</a:t>
            </a:r>
          </a:p>
          <a:p>
            <a:pPr marL="285750" indent="-285750"/>
            <a:r>
              <a:rPr lang="en-US" b="1" dirty="0"/>
              <a:t>Syntax</a:t>
            </a:r>
          </a:p>
          <a:p>
            <a:pPr marL="285750" indent="-285750"/>
            <a:r>
              <a:rPr lang="en-US" dirty="0"/>
              <a:t>Following is the syntax of the method to read data from a Node Buffer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7" name="副標題 2">
            <a:extLst>
              <a:ext uri="{FF2B5EF4-FFF2-40B4-BE49-F238E27FC236}">
                <a16:creationId xmlns:a16="http://schemas.microsoft.com/office/drawing/2014/main" id="{1D01457A-F2A9-4FBE-99FC-4CC47CF7F9C5}"/>
              </a:ext>
            </a:extLst>
          </p:cNvPr>
          <p:cNvSpPr txBox="1">
            <a:spLocks/>
          </p:cNvSpPr>
          <p:nvPr/>
        </p:nvSpPr>
        <p:spPr>
          <a:xfrm>
            <a:off x="837325" y="2520894"/>
            <a:ext cx="6912768" cy="432048"/>
          </a:xfrm>
          <a:prstGeom prst="rect">
            <a:avLst/>
          </a:prstGeom>
          <a:solidFill>
            <a:schemeClr val="bg1">
              <a:lumMod val="7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sz="1600" dirty="0" err="1">
                <a:solidFill>
                  <a:srgbClr val="313131"/>
                </a:solidFill>
                <a:latin typeface="Menlo"/>
              </a:rPr>
              <a:t>buf.toString</a:t>
            </a:r>
            <a:r>
              <a:rPr lang="en-US" altLang="en-US" sz="1600" dirty="0">
                <a:solidFill>
                  <a:srgbClr val="313131"/>
                </a:solidFill>
                <a:latin typeface="Menlo"/>
              </a:rPr>
              <a:t>([encoding][, start][, end])</a:t>
            </a:r>
            <a:r>
              <a:rPr lang="en-US" altLang="en-US" sz="800" dirty="0"/>
              <a:t> </a:t>
            </a:r>
            <a:endParaRPr lang="en-US" altLang="en-US" sz="4000" dirty="0">
              <a:latin typeface="Arial" panose="020B0604020202020204" pitchFamily="34" charset="0"/>
            </a:endParaRPr>
          </a:p>
        </p:txBody>
      </p:sp>
      <p:sp>
        <p:nvSpPr>
          <p:cNvPr id="12" name="副標題 2">
            <a:extLst>
              <a:ext uri="{FF2B5EF4-FFF2-40B4-BE49-F238E27FC236}">
                <a16:creationId xmlns:a16="http://schemas.microsoft.com/office/drawing/2014/main" id="{F07A0E50-C965-40C6-876F-6223A70E4655}"/>
              </a:ext>
            </a:extLst>
          </p:cNvPr>
          <p:cNvSpPr txBox="1">
            <a:spLocks/>
          </p:cNvSpPr>
          <p:nvPr/>
        </p:nvSpPr>
        <p:spPr>
          <a:xfrm>
            <a:off x="467544" y="3056470"/>
            <a:ext cx="8219256" cy="253277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b="1" dirty="0"/>
              <a:t>Parameters</a:t>
            </a:r>
          </a:p>
          <a:p>
            <a:pPr marL="285750" indent="-285750"/>
            <a:r>
              <a:rPr lang="en-US" dirty="0"/>
              <a:t>Here is the description of the parameters used −</a:t>
            </a:r>
          </a:p>
          <a:p>
            <a:pPr marL="623888" indent="-333375"/>
            <a:r>
              <a:rPr lang="en-US" b="1" dirty="0"/>
              <a:t>encoding</a:t>
            </a:r>
            <a:r>
              <a:rPr lang="en-US" dirty="0"/>
              <a:t> − Encoding to use. 'utf8' is the default encoding.</a:t>
            </a:r>
          </a:p>
          <a:p>
            <a:pPr marL="623888" indent="-333375"/>
            <a:r>
              <a:rPr lang="en-US" b="1" dirty="0"/>
              <a:t>start</a:t>
            </a:r>
            <a:r>
              <a:rPr lang="en-US" dirty="0"/>
              <a:t> − Beginning index to start reading, defaults to 0.</a:t>
            </a:r>
          </a:p>
          <a:p>
            <a:pPr marL="623888" indent="-333375"/>
            <a:r>
              <a:rPr lang="en-US" b="1" dirty="0"/>
              <a:t>end</a:t>
            </a:r>
            <a:r>
              <a:rPr lang="en-US" dirty="0"/>
              <a:t> − End index to end reading, defaults is complete buffer.</a:t>
            </a:r>
          </a:p>
          <a:p>
            <a:pPr marL="290513" indent="-290513"/>
            <a:r>
              <a:rPr lang="en-US" b="1" dirty="0"/>
              <a:t>Return Value</a:t>
            </a:r>
          </a:p>
          <a:p>
            <a:pPr marL="290513" indent="-290513"/>
            <a:r>
              <a:rPr lang="en-US" dirty="0"/>
              <a:t>This method decodes and returns a string from buffer data encoded using the specified character set encoding.</a:t>
            </a:r>
          </a:p>
        </p:txBody>
      </p:sp>
    </p:spTree>
    <p:extLst>
      <p:ext uri="{BB962C8B-B14F-4D97-AF65-F5344CB8AC3E}">
        <p14:creationId xmlns:p14="http://schemas.microsoft.com/office/powerpoint/2010/main" val="266488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285750" indent="-285750"/>
            <a:r>
              <a:rPr lang="en-US" b="1" dirty="0"/>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DEC9C9D9-F0CE-4CF0-8236-76D62D4C71A5}"/>
              </a:ext>
            </a:extLst>
          </p:cNvPr>
          <p:cNvPicPr>
            <a:picLocks noChangeAspect="1"/>
          </p:cNvPicPr>
          <p:nvPr/>
        </p:nvPicPr>
        <p:blipFill>
          <a:blip r:embed="rId2"/>
          <a:stretch>
            <a:fillRect/>
          </a:stretch>
        </p:blipFill>
        <p:spPr>
          <a:xfrm>
            <a:off x="457200" y="1772816"/>
            <a:ext cx="5884731" cy="2961903"/>
          </a:xfrm>
          <a:prstGeom prst="rect">
            <a:avLst/>
          </a:prstGeom>
          <a:ln>
            <a:solidFill>
              <a:srgbClr val="C00000"/>
            </a:solidFill>
          </a:ln>
        </p:spPr>
      </p:pic>
      <p:pic>
        <p:nvPicPr>
          <p:cNvPr id="9" name="Picture 8">
            <a:extLst>
              <a:ext uri="{FF2B5EF4-FFF2-40B4-BE49-F238E27FC236}">
                <a16:creationId xmlns:a16="http://schemas.microsoft.com/office/drawing/2014/main" id="{3CE8BC7C-3C9C-4C30-812C-2A62D44C1F8E}"/>
              </a:ext>
            </a:extLst>
          </p:cNvPr>
          <p:cNvPicPr>
            <a:picLocks noChangeAspect="1"/>
          </p:cNvPicPr>
          <p:nvPr/>
        </p:nvPicPr>
        <p:blipFill>
          <a:blip r:embed="rId3"/>
          <a:stretch>
            <a:fillRect/>
          </a:stretch>
        </p:blipFill>
        <p:spPr>
          <a:xfrm>
            <a:off x="7020272" y="1772816"/>
            <a:ext cx="742950" cy="4219575"/>
          </a:xfrm>
          <a:prstGeom prst="rect">
            <a:avLst/>
          </a:prstGeom>
          <a:ln>
            <a:solidFill>
              <a:srgbClr val="C00000"/>
            </a:solidFill>
          </a:ln>
        </p:spPr>
      </p:pic>
      <p:sp>
        <p:nvSpPr>
          <p:cNvPr id="10" name="Rectangle 9">
            <a:extLst>
              <a:ext uri="{FF2B5EF4-FFF2-40B4-BE49-F238E27FC236}">
                <a16:creationId xmlns:a16="http://schemas.microsoft.com/office/drawing/2014/main" id="{BD0D40D1-7A4B-497B-B202-9D74B11AD64C}"/>
              </a:ext>
            </a:extLst>
          </p:cNvPr>
          <p:cNvSpPr/>
          <p:nvPr/>
        </p:nvSpPr>
        <p:spPr>
          <a:xfrm>
            <a:off x="683568" y="2204864"/>
            <a:ext cx="2304256"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D1A5DD1-0B81-407A-964F-A95B5704E55C}"/>
              </a:ext>
            </a:extLst>
          </p:cNvPr>
          <p:cNvCxnSpPr>
            <a:stCxn id="9" idx="1"/>
            <a:endCxn id="10" idx="3"/>
          </p:cNvCxnSpPr>
          <p:nvPr/>
        </p:nvCxnSpPr>
        <p:spPr>
          <a:xfrm flipH="1" flipV="1">
            <a:off x="2987824" y="2528900"/>
            <a:ext cx="4032448" cy="13537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78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152128"/>
          </a:xfrm>
          <a:ln>
            <a:solidFill>
              <a:srgbClr val="C00000"/>
            </a:solidFill>
          </a:ln>
        </p:spPr>
        <p:txBody>
          <a:bodyPr>
            <a:noAutofit/>
          </a:bodyPr>
          <a:lstStyle/>
          <a:p>
            <a:pPr marL="285750" indent="-285750"/>
            <a:r>
              <a:rPr lang="en-US" b="1" dirty="0"/>
              <a:t>Convert Buffer to JSON</a:t>
            </a:r>
          </a:p>
          <a:p>
            <a:pPr marL="285750" indent="-285750"/>
            <a:r>
              <a:rPr lang="en-US" b="1" dirty="0"/>
              <a:t>Syntax</a:t>
            </a:r>
          </a:p>
          <a:p>
            <a:pPr marL="285750" indent="-285750"/>
            <a:r>
              <a:rPr lang="en-US" dirty="0"/>
              <a:t>Following is the syntax of the method to convert a Node Buffer into JSON object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7" name="副標題 2">
            <a:extLst>
              <a:ext uri="{FF2B5EF4-FFF2-40B4-BE49-F238E27FC236}">
                <a16:creationId xmlns:a16="http://schemas.microsoft.com/office/drawing/2014/main" id="{1D01457A-F2A9-4FBE-99FC-4CC47CF7F9C5}"/>
              </a:ext>
            </a:extLst>
          </p:cNvPr>
          <p:cNvSpPr txBox="1">
            <a:spLocks/>
          </p:cNvSpPr>
          <p:nvPr/>
        </p:nvSpPr>
        <p:spPr>
          <a:xfrm>
            <a:off x="899592" y="2522655"/>
            <a:ext cx="6912768" cy="432048"/>
          </a:xfrm>
          <a:prstGeom prst="rect">
            <a:avLst/>
          </a:prstGeom>
          <a:solidFill>
            <a:schemeClr val="bg1">
              <a:lumMod val="7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sz="1600" dirty="0" err="1">
                <a:solidFill>
                  <a:srgbClr val="313131"/>
                </a:solidFill>
                <a:latin typeface="Menlo"/>
              </a:rPr>
              <a:t>buf.toJSON</a:t>
            </a:r>
            <a:r>
              <a:rPr lang="en-US" altLang="en-US" sz="1600" dirty="0">
                <a:solidFill>
                  <a:srgbClr val="313131"/>
                </a:solidFill>
                <a:latin typeface="Menlo"/>
              </a:rPr>
              <a:t>()</a:t>
            </a:r>
            <a:r>
              <a:rPr lang="en-US" altLang="en-US" sz="800" dirty="0"/>
              <a:t> </a:t>
            </a:r>
            <a:endParaRPr lang="en-US" altLang="en-US" sz="4000" dirty="0">
              <a:latin typeface="Arial" panose="020B0604020202020204" pitchFamily="34" charset="0"/>
            </a:endParaRPr>
          </a:p>
        </p:txBody>
      </p:sp>
      <p:sp>
        <p:nvSpPr>
          <p:cNvPr id="12" name="副標題 2">
            <a:extLst>
              <a:ext uri="{FF2B5EF4-FFF2-40B4-BE49-F238E27FC236}">
                <a16:creationId xmlns:a16="http://schemas.microsoft.com/office/drawing/2014/main" id="{F07A0E50-C965-40C6-876F-6223A70E4655}"/>
              </a:ext>
            </a:extLst>
          </p:cNvPr>
          <p:cNvSpPr txBox="1">
            <a:spLocks/>
          </p:cNvSpPr>
          <p:nvPr/>
        </p:nvSpPr>
        <p:spPr>
          <a:xfrm>
            <a:off x="467544" y="3056470"/>
            <a:ext cx="8219256" cy="73257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dirty="0"/>
              <a:t>Return Value</a:t>
            </a:r>
          </a:p>
          <a:p>
            <a:pPr marL="285750" indent="-285750"/>
            <a:r>
              <a:rPr lang="en-US" dirty="0"/>
              <a:t>This method returns a JSON-representation of the Buffer instance.</a:t>
            </a:r>
          </a:p>
        </p:txBody>
      </p:sp>
    </p:spTree>
    <p:extLst>
      <p:ext uri="{BB962C8B-B14F-4D97-AF65-F5344CB8AC3E}">
        <p14:creationId xmlns:p14="http://schemas.microsoft.com/office/powerpoint/2010/main" val="312725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Buffer</a:t>
            </a:r>
            <a:endParaRPr lang="zh-TW" altLang="en-US" b="1" dirty="0">
              <a:solidFill>
                <a:srgbClr val="FFFF00"/>
              </a:solidFill>
            </a:endParaRPr>
          </a:p>
        </p:txBody>
      </p:sp>
      <p:sp>
        <p:nvSpPr>
          <p:cNvPr id="3" name="副標題 2"/>
          <p:cNvSpPr>
            <a:spLocks noGrp="1"/>
          </p:cNvSpPr>
          <p:nvPr>
            <p:ph type="subTitle" idx="1"/>
          </p:nvPr>
        </p:nvSpPr>
        <p:spPr>
          <a:xfrm>
            <a:off x="467544" y="1268760"/>
            <a:ext cx="1512168" cy="432048"/>
          </a:xfrm>
          <a:ln>
            <a:solidFill>
              <a:srgbClr val="C00000"/>
            </a:solidFill>
          </a:ln>
        </p:spPr>
        <p:txBody>
          <a:bodyPr>
            <a:noAutofit/>
          </a:bodyPr>
          <a:lstStyle/>
          <a:p>
            <a:pPr marL="285750" indent="-285750"/>
            <a:r>
              <a:rPr lang="en-US" b="1" dirty="0"/>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7C503E92-3D5F-48C8-B712-DA66DD70EA9C}"/>
              </a:ext>
            </a:extLst>
          </p:cNvPr>
          <p:cNvPicPr>
            <a:picLocks noChangeAspect="1"/>
          </p:cNvPicPr>
          <p:nvPr/>
        </p:nvPicPr>
        <p:blipFill>
          <a:blip r:embed="rId2"/>
          <a:stretch>
            <a:fillRect/>
          </a:stretch>
        </p:blipFill>
        <p:spPr>
          <a:xfrm>
            <a:off x="1615004" y="1836073"/>
            <a:ext cx="3827141" cy="4728031"/>
          </a:xfrm>
          <a:prstGeom prst="rect">
            <a:avLst/>
          </a:prstGeom>
          <a:ln>
            <a:solidFill>
              <a:srgbClr val="C00000"/>
            </a:solidFill>
          </a:ln>
        </p:spPr>
      </p:pic>
      <p:pic>
        <p:nvPicPr>
          <p:cNvPr id="11" name="Picture 10">
            <a:extLst>
              <a:ext uri="{FF2B5EF4-FFF2-40B4-BE49-F238E27FC236}">
                <a16:creationId xmlns:a16="http://schemas.microsoft.com/office/drawing/2014/main" id="{EA3D41C4-9615-44C6-A2C3-C9972E4164F1}"/>
              </a:ext>
            </a:extLst>
          </p:cNvPr>
          <p:cNvPicPr>
            <a:picLocks noChangeAspect="1"/>
          </p:cNvPicPr>
          <p:nvPr/>
        </p:nvPicPr>
        <p:blipFill>
          <a:blip r:embed="rId3"/>
          <a:stretch>
            <a:fillRect/>
          </a:stretch>
        </p:blipFill>
        <p:spPr>
          <a:xfrm>
            <a:off x="5724128" y="1916832"/>
            <a:ext cx="2800350" cy="3848100"/>
          </a:xfrm>
          <a:prstGeom prst="rect">
            <a:avLst/>
          </a:prstGeom>
          <a:ln>
            <a:solidFill>
              <a:srgbClr val="C00000"/>
            </a:solidFill>
          </a:ln>
        </p:spPr>
      </p:pic>
      <p:sp>
        <p:nvSpPr>
          <p:cNvPr id="13" name="Rectangle 12">
            <a:extLst>
              <a:ext uri="{FF2B5EF4-FFF2-40B4-BE49-F238E27FC236}">
                <a16:creationId xmlns:a16="http://schemas.microsoft.com/office/drawing/2014/main" id="{493B7B6A-BB5D-43ED-83E8-8E4F93048371}"/>
              </a:ext>
            </a:extLst>
          </p:cNvPr>
          <p:cNvSpPr/>
          <p:nvPr/>
        </p:nvSpPr>
        <p:spPr>
          <a:xfrm>
            <a:off x="5796136" y="4725144"/>
            <a:ext cx="216024"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EEAF0BF-70D5-41BA-B5BD-E77DDB51CD63}"/>
              </a:ext>
            </a:extLst>
          </p:cNvPr>
          <p:cNvSpPr/>
          <p:nvPr/>
        </p:nvSpPr>
        <p:spPr>
          <a:xfrm>
            <a:off x="6042115" y="4727336"/>
            <a:ext cx="216024"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209AE7-842E-45C4-87EC-D537FABF2309}"/>
              </a:ext>
            </a:extLst>
          </p:cNvPr>
          <p:cNvSpPr/>
          <p:nvPr/>
        </p:nvSpPr>
        <p:spPr>
          <a:xfrm>
            <a:off x="1871700" y="4136831"/>
            <a:ext cx="216024"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33845E3-F1A0-4A8F-A192-46B406AAB825}"/>
              </a:ext>
            </a:extLst>
          </p:cNvPr>
          <p:cNvCxnSpPr>
            <a:endCxn id="14" idx="0"/>
          </p:cNvCxnSpPr>
          <p:nvPr/>
        </p:nvCxnSpPr>
        <p:spPr>
          <a:xfrm>
            <a:off x="2483768" y="3882013"/>
            <a:ext cx="3666359" cy="8453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2B76CEC-C90C-4514-96A6-9B03611AC176}"/>
              </a:ext>
            </a:extLst>
          </p:cNvPr>
          <p:cNvCxnSpPr>
            <a:cxnSpLocks/>
            <a:stCxn id="15" idx="3"/>
            <a:endCxn id="13" idx="1"/>
          </p:cNvCxnSpPr>
          <p:nvPr/>
        </p:nvCxnSpPr>
        <p:spPr>
          <a:xfrm>
            <a:off x="2087724" y="4208839"/>
            <a:ext cx="3708412" cy="5883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C2D9F9B-A1E9-4402-8919-E8129C2B2D51}"/>
              </a:ext>
            </a:extLst>
          </p:cNvPr>
          <p:cNvSpPr/>
          <p:nvPr/>
        </p:nvSpPr>
        <p:spPr>
          <a:xfrm>
            <a:off x="6821293" y="4725144"/>
            <a:ext cx="216024"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FF3CA5F-6863-41C2-AE77-20F9471D1C3B}"/>
              </a:ext>
            </a:extLst>
          </p:cNvPr>
          <p:cNvSpPr/>
          <p:nvPr/>
        </p:nvSpPr>
        <p:spPr>
          <a:xfrm>
            <a:off x="2267744" y="3810005"/>
            <a:ext cx="216024"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79D294-57EF-4BA2-9753-3A401E10CB64}"/>
              </a:ext>
            </a:extLst>
          </p:cNvPr>
          <p:cNvSpPr/>
          <p:nvPr/>
        </p:nvSpPr>
        <p:spPr>
          <a:xfrm>
            <a:off x="2483768" y="2571011"/>
            <a:ext cx="216024"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1A1DD03F-74A3-4C8E-8769-3033C7A10AFA}"/>
              </a:ext>
            </a:extLst>
          </p:cNvPr>
          <p:cNvCxnSpPr>
            <a:cxnSpLocks/>
            <a:stCxn id="24" idx="3"/>
            <a:endCxn id="22" idx="0"/>
          </p:cNvCxnSpPr>
          <p:nvPr/>
        </p:nvCxnSpPr>
        <p:spPr>
          <a:xfrm>
            <a:off x="2699792" y="2643019"/>
            <a:ext cx="4229513" cy="20821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0526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4326</Words>
  <Application>Microsoft Office PowerPoint</Application>
  <PresentationFormat>On-screen Show (4:3)</PresentationFormat>
  <Paragraphs>417</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Menlo</vt:lpstr>
      <vt:lpstr>Wingdings</vt:lpstr>
      <vt:lpstr>Office 佈景主題</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10 Buffer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260</cp:revision>
  <dcterms:created xsi:type="dcterms:W3CDTF">2018-09-28T16:40:41Z</dcterms:created>
  <dcterms:modified xsi:type="dcterms:W3CDTF">2019-03-01T03:37:14Z</dcterms:modified>
</cp:coreProperties>
</file>