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61" r:id="rId4"/>
    <p:sldId id="260" r:id="rId5"/>
    <p:sldId id="263" r:id="rId6"/>
    <p:sldId id="262" r:id="rId7"/>
    <p:sldId id="264" r:id="rId8"/>
    <p:sldId id="259" r:id="rId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870"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2019/2/28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hasCustomPrompt="1"/>
          </p:nvPr>
        </p:nvSpPr>
        <p:spPr>
          <a:xfrm>
            <a:off x="1371600" y="3886200"/>
            <a:ext cx="6400800" cy="1752600"/>
          </a:xfrm>
        </p:spPr>
        <p:txBody>
          <a:bodyPr/>
          <a:lstStyle>
            <a:lvl1pPr marL="0" indent="0" algn="l">
              <a:buClr>
                <a:srgbClr val="0070C0"/>
              </a:buClr>
              <a:buSzPct val="90000"/>
              <a:buFont typeface="Wingdings" pitchFamily="2" charset="2"/>
              <a:buChar char="u"/>
              <a:defRPr>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  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2019/2/28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2019/2/28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2019/2/28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2019/2/28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1pPr>
      <a:lvl2pPr marL="742950" indent="-28575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2pPr>
      <a:lvl3pPr marL="11430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3pPr>
      <a:lvl4pPr marL="16002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4pPr>
      <a:lvl5pPr marL="20574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a:ln>
            <a:solidFill>
              <a:srgbClr val="00B0F0"/>
            </a:solidFill>
          </a:ln>
        </p:spPr>
        <p:txBody>
          <a:bodyPr>
            <a:normAutofit/>
          </a:bodyPr>
          <a:lstStyle/>
          <a:p>
            <a:r>
              <a:rPr lang="en-US" altLang="zh-TW" sz="4800" b="1" dirty="0">
                <a:solidFill>
                  <a:srgbClr val="FFFF00"/>
                </a:solidFill>
              </a:rPr>
              <a:t>8 Event Loop</a:t>
            </a:r>
            <a:endParaRPr lang="zh-TW" altLang="en-US" sz="4800" b="1" dirty="0">
              <a:solidFill>
                <a:srgbClr val="FFFF00"/>
              </a:solidFill>
            </a:endParaRPr>
          </a:p>
        </p:txBody>
      </p:sp>
      <p:sp>
        <p:nvSpPr>
          <p:cNvPr id="3" name="副標題 2"/>
          <p:cNvSpPr>
            <a:spLocks noGrp="1"/>
          </p:cNvSpPr>
          <p:nvPr>
            <p:ph type="subTitle" idx="1"/>
          </p:nvPr>
        </p:nvSpPr>
        <p:spPr>
          <a:xfrm>
            <a:off x="1331640" y="4941168"/>
            <a:ext cx="6400800" cy="694928"/>
          </a:xfrm>
        </p:spPr>
        <p:txBody>
          <a:bodyPr>
            <a:normAutofit/>
          </a:bodyPr>
          <a:lstStyle/>
          <a:p>
            <a:pPr algn="ctr">
              <a:buNone/>
            </a:pPr>
            <a:r>
              <a:rPr lang="en-US" altLang="zh-TW" dirty="0">
                <a:solidFill>
                  <a:schemeClr val="tx1"/>
                </a:solidFill>
              </a:rPr>
              <a:t>Peter H. Chen</a:t>
            </a:r>
            <a:endParaRPr lang="zh-TW" altLang="en-US" dirty="0">
              <a:solidFill>
                <a:schemeClr val="tx1"/>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491880" y="3645024"/>
            <a:ext cx="1895475" cy="6762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8 Event Loop</a:t>
            </a:r>
            <a:endParaRPr lang="zh-TW" altLang="en-US" b="1" dirty="0">
              <a:solidFill>
                <a:srgbClr val="FFFF00"/>
              </a:solidFill>
            </a:endParaRPr>
          </a:p>
        </p:txBody>
      </p:sp>
      <p:sp>
        <p:nvSpPr>
          <p:cNvPr id="3" name="副標題 2"/>
          <p:cNvSpPr>
            <a:spLocks noGrp="1"/>
          </p:cNvSpPr>
          <p:nvPr>
            <p:ph type="subTitle" idx="1"/>
          </p:nvPr>
        </p:nvSpPr>
        <p:spPr>
          <a:xfrm>
            <a:off x="467544" y="1268760"/>
            <a:ext cx="8424936" cy="2448272"/>
          </a:xfrm>
          <a:ln>
            <a:solidFill>
              <a:srgbClr val="C00000"/>
            </a:solidFill>
          </a:ln>
        </p:spPr>
        <p:txBody>
          <a:bodyPr>
            <a:noAutofit/>
          </a:bodyPr>
          <a:lstStyle/>
          <a:p>
            <a:pPr marL="285750" indent="-285750"/>
            <a:r>
              <a:rPr lang="en-US" sz="1600" b="1" dirty="0"/>
              <a:t>Event Loop</a:t>
            </a:r>
          </a:p>
          <a:p>
            <a:pPr marL="285750" indent="-285750"/>
            <a:r>
              <a:rPr lang="en-US" dirty="0"/>
              <a:t>Node.js is a single-threaded application, but it can support concurrency via the concept of </a:t>
            </a:r>
            <a:r>
              <a:rPr lang="en-US" b="1" dirty="0"/>
              <a:t>event</a:t>
            </a:r>
            <a:r>
              <a:rPr lang="en-US" dirty="0"/>
              <a:t> and </a:t>
            </a:r>
            <a:r>
              <a:rPr lang="en-US" b="1" dirty="0"/>
              <a:t>callbacks</a:t>
            </a:r>
            <a:r>
              <a:rPr lang="en-US" dirty="0"/>
              <a:t>.</a:t>
            </a:r>
          </a:p>
          <a:p>
            <a:pPr marL="285750" indent="-285750"/>
            <a:r>
              <a:rPr lang="en-US" dirty="0"/>
              <a:t>Every API of Node.js is asynchronous and being single-threaded, they use </a:t>
            </a:r>
            <a:r>
              <a:rPr lang="en-US" b="1" dirty="0"/>
              <a:t>async function calls</a:t>
            </a:r>
            <a:r>
              <a:rPr lang="en-US" dirty="0"/>
              <a:t> to maintain concurrency. </a:t>
            </a:r>
          </a:p>
          <a:p>
            <a:pPr marL="285750" indent="-285750"/>
            <a:r>
              <a:rPr lang="en-US" dirty="0"/>
              <a:t>Node uses observer pattern. Node thread keeps an event loop and whenever a task gets completed, it fires the corresponding event which signals the event-listener function to execute.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8 Event Loop</a:t>
            </a:r>
            <a:endParaRPr lang="zh-TW" altLang="en-US" b="1" dirty="0">
              <a:solidFill>
                <a:srgbClr val="FFFF00"/>
              </a:solidFill>
            </a:endParaRPr>
          </a:p>
        </p:txBody>
      </p:sp>
      <p:sp>
        <p:nvSpPr>
          <p:cNvPr id="3" name="副標題 2"/>
          <p:cNvSpPr>
            <a:spLocks noGrp="1"/>
          </p:cNvSpPr>
          <p:nvPr>
            <p:ph type="subTitle" idx="1"/>
          </p:nvPr>
        </p:nvSpPr>
        <p:spPr>
          <a:xfrm>
            <a:off x="464629" y="1268760"/>
            <a:ext cx="8424936" cy="2160240"/>
          </a:xfrm>
          <a:ln>
            <a:solidFill>
              <a:srgbClr val="C00000"/>
            </a:solidFill>
          </a:ln>
        </p:spPr>
        <p:txBody>
          <a:bodyPr>
            <a:noAutofit/>
          </a:bodyPr>
          <a:lstStyle/>
          <a:p>
            <a:pPr marL="285750" indent="-285750"/>
            <a:r>
              <a:rPr lang="en-US" b="1" dirty="0"/>
              <a:t>Event-Driven Programming (1)</a:t>
            </a:r>
          </a:p>
          <a:p>
            <a:pPr marL="285750" indent="-285750"/>
            <a:r>
              <a:rPr lang="en-US" dirty="0"/>
              <a:t>Node.js uses events heavily and it is also one of the reasons why Node.js is pretty fast compared to other similar technologies. </a:t>
            </a:r>
          </a:p>
          <a:p>
            <a:pPr marL="285750" indent="-285750"/>
            <a:r>
              <a:rPr lang="en-US" dirty="0"/>
              <a:t>As soon as Node starts its server, it simply initiates its variables, declares functions and then simply waits for the event to occur.</a:t>
            </a:r>
          </a:p>
          <a:p>
            <a:pPr marL="285750" indent="-285750"/>
            <a:r>
              <a:rPr lang="en-US" dirty="0"/>
              <a:t>In an event-driven application, there is generally a main loop that listens for events, and then triggers a callback function when one of those events is detected.</a:t>
            </a:r>
            <a:br>
              <a:rPr lang="en-US" sz="1600" dirty="0"/>
            </a:br>
            <a:endParaRPr lang="en-US" sz="1600"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descr="Event Loop">
            <a:extLst>
              <a:ext uri="{FF2B5EF4-FFF2-40B4-BE49-F238E27FC236}">
                <a16:creationId xmlns:a16="http://schemas.microsoft.com/office/drawing/2014/main" id="{A08144C6-E05F-44D9-BB2A-8BBE2F113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573016"/>
            <a:ext cx="5715000" cy="24003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905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8 Event Loop</a:t>
            </a:r>
            <a:endParaRPr lang="zh-TW" altLang="en-US" b="1" dirty="0">
              <a:solidFill>
                <a:srgbClr val="FFFF00"/>
              </a:solidFill>
            </a:endParaRPr>
          </a:p>
        </p:txBody>
      </p:sp>
      <p:sp>
        <p:nvSpPr>
          <p:cNvPr id="3" name="副標題 2"/>
          <p:cNvSpPr>
            <a:spLocks noGrp="1"/>
          </p:cNvSpPr>
          <p:nvPr>
            <p:ph type="subTitle" idx="1"/>
          </p:nvPr>
        </p:nvSpPr>
        <p:spPr>
          <a:xfrm>
            <a:off x="464629" y="1268759"/>
            <a:ext cx="8424936" cy="2448273"/>
          </a:xfrm>
          <a:ln>
            <a:solidFill>
              <a:srgbClr val="C00000"/>
            </a:solidFill>
          </a:ln>
        </p:spPr>
        <p:txBody>
          <a:bodyPr>
            <a:noAutofit/>
          </a:bodyPr>
          <a:lstStyle/>
          <a:p>
            <a:pPr marL="285750" indent="-285750"/>
            <a:r>
              <a:rPr lang="en-US" b="1" dirty="0"/>
              <a:t>Event-Driven Programming (2)</a:t>
            </a:r>
          </a:p>
          <a:p>
            <a:pPr marL="285750" indent="-285750"/>
            <a:r>
              <a:rPr lang="en-US" dirty="0"/>
              <a:t>Although events look quite similar to callbacks, the difference lies in the fact that callback functions are called when an asynchronous function returns its result, whereas event handling works on the observer pattern. </a:t>
            </a:r>
          </a:p>
          <a:p>
            <a:pPr marL="285750" indent="-285750"/>
            <a:r>
              <a:rPr lang="en-US" dirty="0"/>
              <a:t>The functions that listen to events act as </a:t>
            </a:r>
            <a:r>
              <a:rPr lang="en-US" b="1" dirty="0"/>
              <a:t>Observers</a:t>
            </a:r>
            <a:r>
              <a:rPr lang="en-US" dirty="0"/>
              <a:t>. Whenever an event gets fired, its listener function starts executing. </a:t>
            </a:r>
          </a:p>
          <a:p>
            <a:pPr marL="285750" indent="-285750"/>
            <a:r>
              <a:rPr lang="en-US" dirty="0"/>
              <a:t>Node.js has multiple in-built events available through events module and </a:t>
            </a:r>
            <a:r>
              <a:rPr lang="en-US" dirty="0" err="1"/>
              <a:t>EventEmitter</a:t>
            </a:r>
            <a:r>
              <a:rPr lang="en-US" dirty="0"/>
              <a:t> class which are used to bind events and event-listeners as follows</a:t>
            </a:r>
            <a:br>
              <a:rPr lang="en-US" sz="1600" dirty="0"/>
            </a:br>
            <a:endParaRPr lang="en-US" sz="1600"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1026" name="Picture 2" descr="Event Loop">
            <a:extLst>
              <a:ext uri="{FF2B5EF4-FFF2-40B4-BE49-F238E27FC236}">
                <a16:creationId xmlns:a16="http://schemas.microsoft.com/office/drawing/2014/main" id="{A08144C6-E05F-44D9-BB2A-8BBE2F113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956050"/>
            <a:ext cx="5715000" cy="24003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68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8 Event Loop</a:t>
            </a:r>
            <a:endParaRPr lang="zh-TW" altLang="en-US" b="1" dirty="0">
              <a:solidFill>
                <a:srgbClr val="FFFF00"/>
              </a:solidFill>
            </a:endParaRPr>
          </a:p>
        </p:txBody>
      </p:sp>
      <p:sp>
        <p:nvSpPr>
          <p:cNvPr id="3" name="副標題 2"/>
          <p:cNvSpPr>
            <a:spLocks noGrp="1"/>
          </p:cNvSpPr>
          <p:nvPr>
            <p:ph type="subTitle" idx="1"/>
          </p:nvPr>
        </p:nvSpPr>
        <p:spPr>
          <a:xfrm>
            <a:off x="464629" y="1268759"/>
            <a:ext cx="8424936" cy="2448273"/>
          </a:xfrm>
          <a:ln>
            <a:solidFill>
              <a:srgbClr val="C00000"/>
            </a:solidFill>
          </a:ln>
        </p:spPr>
        <p:txBody>
          <a:bodyPr>
            <a:noAutofit/>
          </a:bodyPr>
          <a:lstStyle/>
          <a:p>
            <a:pPr marL="285750" indent="-285750"/>
            <a:r>
              <a:rPr lang="en-US" b="1" dirty="0"/>
              <a:t>Event-Driven Programming (2)</a:t>
            </a:r>
          </a:p>
          <a:p>
            <a:pPr marL="285750" indent="-285750"/>
            <a:r>
              <a:rPr lang="en-US" dirty="0"/>
              <a:t>Although events look quite similar to callbacks, the difference lies in the fact that callback functions are called when an asynchronous function returns its result, whereas event handling works on the observer pattern. </a:t>
            </a:r>
          </a:p>
          <a:p>
            <a:pPr marL="285750" indent="-285750"/>
            <a:r>
              <a:rPr lang="en-US" dirty="0"/>
              <a:t>The functions that listen to events act as </a:t>
            </a:r>
            <a:r>
              <a:rPr lang="en-US" b="1" dirty="0"/>
              <a:t>Observers</a:t>
            </a:r>
            <a:r>
              <a:rPr lang="en-US" dirty="0"/>
              <a:t>. Whenever an event gets fired, its listener function starts executing. </a:t>
            </a:r>
          </a:p>
          <a:p>
            <a:pPr marL="285750" indent="-285750"/>
            <a:r>
              <a:rPr lang="en-US" dirty="0"/>
              <a:t>Node.js has multiple in-built events available through events module and </a:t>
            </a:r>
            <a:r>
              <a:rPr lang="en-US" dirty="0" err="1"/>
              <a:t>EventEmitter</a:t>
            </a:r>
            <a:r>
              <a:rPr lang="en-US" dirty="0"/>
              <a:t> class which are used to bind events and event-listeners as follows</a:t>
            </a:r>
            <a:br>
              <a:rPr lang="en-US" sz="1600" dirty="0"/>
            </a:br>
            <a:endParaRPr lang="en-US" sz="1600"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8" name="副標題 2">
            <a:extLst>
              <a:ext uri="{FF2B5EF4-FFF2-40B4-BE49-F238E27FC236}">
                <a16:creationId xmlns:a16="http://schemas.microsoft.com/office/drawing/2014/main" id="{DEE0AECB-8556-4481-92DD-9AE3927FCEC9}"/>
              </a:ext>
            </a:extLst>
          </p:cNvPr>
          <p:cNvSpPr txBox="1">
            <a:spLocks/>
          </p:cNvSpPr>
          <p:nvPr/>
        </p:nvSpPr>
        <p:spPr>
          <a:xfrm>
            <a:off x="1524000" y="3861047"/>
            <a:ext cx="5472608" cy="1264391"/>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dirty="0">
                <a:solidFill>
                  <a:srgbClr val="313131"/>
                </a:solidFill>
                <a:latin typeface="Menlo"/>
              </a:rPr>
              <a:t>// Import events module </a:t>
            </a:r>
          </a:p>
          <a:p>
            <a:pPr lvl="0" eaLnBrk="0" fontAlgn="base" hangingPunct="0">
              <a:spcBef>
                <a:spcPct val="0"/>
              </a:spcBef>
              <a:spcAft>
                <a:spcPct val="0"/>
              </a:spcAft>
              <a:buClrTx/>
              <a:buSzTx/>
              <a:buNone/>
            </a:pPr>
            <a:r>
              <a:rPr lang="en-US" altLang="en-US" dirty="0">
                <a:solidFill>
                  <a:srgbClr val="313131"/>
                </a:solidFill>
                <a:latin typeface="Menlo"/>
              </a:rPr>
              <a:t>var events = require('events’); </a:t>
            </a:r>
          </a:p>
          <a:p>
            <a:pPr lvl="0" eaLnBrk="0" fontAlgn="base" hangingPunct="0">
              <a:spcBef>
                <a:spcPct val="0"/>
              </a:spcBef>
              <a:spcAft>
                <a:spcPct val="0"/>
              </a:spcAft>
              <a:buClrTx/>
              <a:buSzTx/>
              <a:buNone/>
            </a:pPr>
            <a:r>
              <a:rPr lang="en-US" altLang="en-US" dirty="0">
                <a:solidFill>
                  <a:srgbClr val="313131"/>
                </a:solidFill>
                <a:latin typeface="Menlo"/>
              </a:rPr>
              <a:t>// Create an </a:t>
            </a:r>
            <a:r>
              <a:rPr lang="en-US" altLang="en-US" dirty="0" err="1">
                <a:solidFill>
                  <a:srgbClr val="313131"/>
                </a:solidFill>
                <a:latin typeface="Menlo"/>
              </a:rPr>
              <a:t>eventEmitter</a:t>
            </a:r>
            <a:r>
              <a:rPr lang="en-US" altLang="en-US" dirty="0">
                <a:solidFill>
                  <a:srgbClr val="313131"/>
                </a:solidFill>
                <a:latin typeface="Menlo"/>
              </a:rPr>
              <a:t> object </a:t>
            </a:r>
          </a:p>
          <a:p>
            <a:pPr lvl="0" eaLnBrk="0" fontAlgn="base" hangingPunct="0">
              <a:spcBef>
                <a:spcPct val="0"/>
              </a:spcBef>
              <a:spcAft>
                <a:spcPct val="0"/>
              </a:spcAft>
              <a:buClrTx/>
              <a:buSzTx/>
              <a:buNone/>
            </a:pPr>
            <a:r>
              <a:rPr lang="en-US" altLang="en-US" dirty="0">
                <a:solidFill>
                  <a:srgbClr val="313131"/>
                </a:solidFill>
                <a:latin typeface="Menlo"/>
              </a:rPr>
              <a:t>var </a:t>
            </a:r>
            <a:r>
              <a:rPr lang="en-US" altLang="en-US" dirty="0" err="1">
                <a:solidFill>
                  <a:srgbClr val="313131"/>
                </a:solidFill>
                <a:latin typeface="Menlo"/>
              </a:rPr>
              <a:t>eventEmitter</a:t>
            </a:r>
            <a:r>
              <a:rPr lang="en-US" altLang="en-US" dirty="0">
                <a:solidFill>
                  <a:srgbClr val="313131"/>
                </a:solidFill>
                <a:latin typeface="Menlo"/>
              </a:rPr>
              <a:t> = new </a:t>
            </a:r>
            <a:r>
              <a:rPr lang="en-US" altLang="en-US" dirty="0" err="1">
                <a:solidFill>
                  <a:srgbClr val="313131"/>
                </a:solidFill>
                <a:latin typeface="Menlo"/>
              </a:rPr>
              <a:t>events.EventEmitter</a:t>
            </a:r>
            <a:r>
              <a:rPr lang="en-US" altLang="en-US" dirty="0">
                <a:solidFill>
                  <a:srgbClr val="313131"/>
                </a:solidFill>
                <a:latin typeface="Menlo"/>
              </a:rPr>
              <a:t>();</a:t>
            </a:r>
            <a:r>
              <a:rPr lang="en-US" altLang="en-US" sz="800" dirty="0"/>
              <a:t> </a:t>
            </a:r>
            <a:br>
              <a:rPr lang="en-US" sz="1600" dirty="0"/>
            </a:br>
            <a:endParaRPr lang="en-US" sz="1600" dirty="0"/>
          </a:p>
        </p:txBody>
      </p:sp>
    </p:spTree>
    <p:extLst>
      <p:ext uri="{BB962C8B-B14F-4D97-AF65-F5344CB8AC3E}">
        <p14:creationId xmlns:p14="http://schemas.microsoft.com/office/powerpoint/2010/main" val="2560188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8 Event Loop</a:t>
            </a:r>
            <a:endParaRPr lang="zh-TW" altLang="en-US" b="1" dirty="0">
              <a:solidFill>
                <a:srgbClr val="FFFF00"/>
              </a:solidFill>
            </a:endParaRPr>
          </a:p>
        </p:txBody>
      </p:sp>
      <p:sp>
        <p:nvSpPr>
          <p:cNvPr id="3" name="副標題 2"/>
          <p:cNvSpPr>
            <a:spLocks noGrp="1"/>
          </p:cNvSpPr>
          <p:nvPr>
            <p:ph type="subTitle" idx="1"/>
          </p:nvPr>
        </p:nvSpPr>
        <p:spPr>
          <a:xfrm>
            <a:off x="464629" y="1268759"/>
            <a:ext cx="8424936" cy="792089"/>
          </a:xfrm>
          <a:ln>
            <a:solidFill>
              <a:srgbClr val="C00000"/>
            </a:solidFill>
          </a:ln>
        </p:spPr>
        <p:txBody>
          <a:bodyPr>
            <a:noAutofit/>
          </a:bodyPr>
          <a:lstStyle/>
          <a:p>
            <a:pPr marL="285750" indent="-285750"/>
            <a:r>
              <a:rPr lang="en-US" b="1" dirty="0"/>
              <a:t>Event-Driven Programming (3)</a:t>
            </a:r>
          </a:p>
          <a:p>
            <a:pPr marL="285750" indent="-285750"/>
            <a:r>
              <a:rPr lang="en-US" dirty="0"/>
              <a:t>Following is the syntax to bind an event handler with an event</a:t>
            </a:r>
            <a:br>
              <a:rPr lang="en-US" sz="1600" dirty="0"/>
            </a:br>
            <a:endParaRPr lang="en-US" sz="1600"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8" name="副標題 2">
            <a:extLst>
              <a:ext uri="{FF2B5EF4-FFF2-40B4-BE49-F238E27FC236}">
                <a16:creationId xmlns:a16="http://schemas.microsoft.com/office/drawing/2014/main" id="{DEE0AECB-8556-4481-92DD-9AE3927FCEC9}"/>
              </a:ext>
            </a:extLst>
          </p:cNvPr>
          <p:cNvSpPr txBox="1">
            <a:spLocks/>
          </p:cNvSpPr>
          <p:nvPr/>
        </p:nvSpPr>
        <p:spPr>
          <a:xfrm>
            <a:off x="1331639" y="2204863"/>
            <a:ext cx="5241753" cy="648072"/>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dirty="0">
                <a:solidFill>
                  <a:srgbClr val="313131"/>
                </a:solidFill>
                <a:latin typeface="Menlo"/>
              </a:rPr>
              <a:t>// Bind event and event handler as follows </a:t>
            </a:r>
            <a:r>
              <a:rPr lang="en-US" altLang="en-US" dirty="0" err="1">
                <a:solidFill>
                  <a:srgbClr val="313131"/>
                </a:solidFill>
                <a:latin typeface="Menlo"/>
              </a:rPr>
              <a:t>eventEmitter.on</a:t>
            </a:r>
            <a:r>
              <a:rPr lang="en-US" altLang="en-US" dirty="0">
                <a:solidFill>
                  <a:srgbClr val="313131"/>
                </a:solidFill>
                <a:latin typeface="Menlo"/>
              </a:rPr>
              <a:t>('</a:t>
            </a:r>
            <a:r>
              <a:rPr lang="en-US" altLang="en-US" dirty="0" err="1">
                <a:solidFill>
                  <a:srgbClr val="313131"/>
                </a:solidFill>
                <a:latin typeface="Menlo"/>
              </a:rPr>
              <a:t>eventName</a:t>
            </a:r>
            <a:r>
              <a:rPr lang="en-US" altLang="en-US" dirty="0">
                <a:solidFill>
                  <a:srgbClr val="313131"/>
                </a:solidFill>
                <a:latin typeface="Menlo"/>
              </a:rPr>
              <a:t>', </a:t>
            </a:r>
            <a:r>
              <a:rPr lang="en-US" altLang="en-US" dirty="0" err="1">
                <a:solidFill>
                  <a:srgbClr val="313131"/>
                </a:solidFill>
                <a:latin typeface="Menlo"/>
              </a:rPr>
              <a:t>eventHandler</a:t>
            </a:r>
            <a:r>
              <a:rPr lang="en-US" altLang="en-US" dirty="0">
                <a:solidFill>
                  <a:srgbClr val="313131"/>
                </a:solidFill>
                <a:latin typeface="Menlo"/>
              </a:rPr>
              <a:t>);</a:t>
            </a:r>
            <a:r>
              <a:rPr lang="en-US" altLang="en-US" sz="800" dirty="0"/>
              <a:t> </a:t>
            </a:r>
            <a:br>
              <a:rPr lang="en-US" sz="1600" dirty="0"/>
            </a:br>
            <a:endParaRPr lang="en-US" sz="1600" dirty="0"/>
          </a:p>
        </p:txBody>
      </p:sp>
      <p:sp>
        <p:nvSpPr>
          <p:cNvPr id="12" name="副標題 2">
            <a:extLst>
              <a:ext uri="{FF2B5EF4-FFF2-40B4-BE49-F238E27FC236}">
                <a16:creationId xmlns:a16="http://schemas.microsoft.com/office/drawing/2014/main" id="{33D71F41-B829-4CE7-AB0F-AF32089AFE90}"/>
              </a:ext>
            </a:extLst>
          </p:cNvPr>
          <p:cNvSpPr txBox="1">
            <a:spLocks/>
          </p:cNvSpPr>
          <p:nvPr/>
        </p:nvSpPr>
        <p:spPr>
          <a:xfrm>
            <a:off x="464629" y="3032955"/>
            <a:ext cx="8424936" cy="396045"/>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dirty="0"/>
              <a:t>We can fire an event programmatically as follows:</a:t>
            </a:r>
            <a:br>
              <a:rPr lang="en-US" sz="1600" dirty="0"/>
            </a:br>
            <a:endParaRPr lang="en-US" sz="1600" dirty="0"/>
          </a:p>
        </p:txBody>
      </p:sp>
      <p:sp>
        <p:nvSpPr>
          <p:cNvPr id="13" name="副標題 2">
            <a:extLst>
              <a:ext uri="{FF2B5EF4-FFF2-40B4-BE49-F238E27FC236}">
                <a16:creationId xmlns:a16="http://schemas.microsoft.com/office/drawing/2014/main" id="{09AACEA9-C0D4-442A-862F-FAE958E70E00}"/>
              </a:ext>
            </a:extLst>
          </p:cNvPr>
          <p:cNvSpPr txBox="1">
            <a:spLocks/>
          </p:cNvSpPr>
          <p:nvPr/>
        </p:nvSpPr>
        <p:spPr>
          <a:xfrm>
            <a:off x="1331639" y="3609020"/>
            <a:ext cx="5241753" cy="648072"/>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0" fontAlgn="base" hangingPunct="0">
              <a:spcBef>
                <a:spcPct val="0"/>
              </a:spcBef>
              <a:spcAft>
                <a:spcPct val="0"/>
              </a:spcAft>
              <a:buClrTx/>
              <a:buSzTx/>
              <a:buNone/>
            </a:pPr>
            <a:r>
              <a:rPr lang="en-US" altLang="en-US" dirty="0">
                <a:solidFill>
                  <a:srgbClr val="313131"/>
                </a:solidFill>
                <a:latin typeface="Menlo"/>
              </a:rPr>
              <a:t>// Fire an event </a:t>
            </a:r>
          </a:p>
          <a:p>
            <a:pPr eaLnBrk="0" fontAlgn="base" hangingPunct="0">
              <a:spcBef>
                <a:spcPct val="0"/>
              </a:spcBef>
              <a:spcAft>
                <a:spcPct val="0"/>
              </a:spcAft>
              <a:buClrTx/>
              <a:buSzTx/>
              <a:buNone/>
            </a:pPr>
            <a:r>
              <a:rPr lang="en-US" altLang="en-US" dirty="0" err="1">
                <a:solidFill>
                  <a:srgbClr val="313131"/>
                </a:solidFill>
                <a:latin typeface="Menlo"/>
              </a:rPr>
              <a:t>eventEmitter.emit</a:t>
            </a:r>
            <a:r>
              <a:rPr lang="en-US" altLang="en-US" dirty="0">
                <a:solidFill>
                  <a:srgbClr val="313131"/>
                </a:solidFill>
                <a:latin typeface="Menlo"/>
              </a:rPr>
              <a:t>('</a:t>
            </a:r>
            <a:r>
              <a:rPr lang="en-US" altLang="en-US" dirty="0" err="1">
                <a:solidFill>
                  <a:srgbClr val="313131"/>
                </a:solidFill>
                <a:latin typeface="Menlo"/>
              </a:rPr>
              <a:t>eventName</a:t>
            </a:r>
            <a:r>
              <a:rPr lang="en-US" altLang="en-US" dirty="0">
                <a:solidFill>
                  <a:srgbClr val="313131"/>
                </a:solidFill>
                <a:latin typeface="Menlo"/>
              </a:rPr>
              <a:t>');</a:t>
            </a:r>
            <a:r>
              <a:rPr lang="en-US" altLang="en-US" sz="800" dirty="0"/>
              <a:t> </a:t>
            </a:r>
            <a:endParaRPr lang="en-US" altLang="en-US" sz="4400" dirty="0">
              <a:latin typeface="Arial" panose="020B0604020202020204" pitchFamily="34" charset="0"/>
            </a:endParaRPr>
          </a:p>
          <a:p>
            <a:pPr lvl="0" eaLnBrk="0" fontAlgn="base" hangingPunct="0">
              <a:spcBef>
                <a:spcPct val="0"/>
              </a:spcBef>
              <a:spcAft>
                <a:spcPct val="0"/>
              </a:spcAft>
              <a:buClrTx/>
              <a:buSzTx/>
              <a:buNone/>
            </a:pPr>
            <a:br>
              <a:rPr lang="en-US" sz="1600" dirty="0"/>
            </a:br>
            <a:endParaRPr lang="en-US" sz="1600" dirty="0"/>
          </a:p>
        </p:txBody>
      </p:sp>
    </p:spTree>
    <p:extLst>
      <p:ext uri="{BB962C8B-B14F-4D97-AF65-F5344CB8AC3E}">
        <p14:creationId xmlns:p14="http://schemas.microsoft.com/office/powerpoint/2010/main" val="279422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8 Event Loop</a:t>
            </a:r>
            <a:endParaRPr lang="zh-TW" altLang="en-US" b="1" dirty="0">
              <a:solidFill>
                <a:srgbClr val="FFFF00"/>
              </a:solidFill>
            </a:endParaRPr>
          </a:p>
        </p:txBody>
      </p:sp>
      <p:sp>
        <p:nvSpPr>
          <p:cNvPr id="3" name="副標題 2"/>
          <p:cNvSpPr>
            <a:spLocks noGrp="1"/>
          </p:cNvSpPr>
          <p:nvPr>
            <p:ph type="subTitle" idx="1"/>
          </p:nvPr>
        </p:nvSpPr>
        <p:spPr>
          <a:xfrm>
            <a:off x="464629" y="1268759"/>
            <a:ext cx="3747331" cy="1224137"/>
          </a:xfrm>
          <a:ln>
            <a:solidFill>
              <a:srgbClr val="C00000"/>
            </a:solidFill>
          </a:ln>
        </p:spPr>
        <p:txBody>
          <a:bodyPr>
            <a:noAutofit/>
          </a:bodyPr>
          <a:lstStyle/>
          <a:p>
            <a:pPr marL="285750" indent="-285750"/>
            <a:r>
              <a:rPr lang="en-US" b="1" dirty="0"/>
              <a:t>Event-Driven Programming (4)</a:t>
            </a:r>
          </a:p>
          <a:p>
            <a:pPr marL="285750" indent="-285750"/>
            <a:r>
              <a:rPr lang="en-US" dirty="0"/>
              <a:t>Event emit example</a:t>
            </a:r>
          </a:p>
          <a:p>
            <a:pPr marL="285750" indent="-285750"/>
            <a:r>
              <a:rPr lang="en-US" sz="1600" dirty="0"/>
              <a:t>Emit/Fire connection</a:t>
            </a:r>
          </a:p>
          <a:p>
            <a:pPr marL="285750" indent="-285750"/>
            <a:r>
              <a:rPr lang="en-US" sz="1600"/>
              <a:t>Emit/Fire </a:t>
            </a:r>
            <a:r>
              <a:rPr lang="en-US" sz="1600" dirty="0"/>
              <a:t>data received.</a:t>
            </a:r>
            <a:br>
              <a:rPr lang="en-US" sz="1600" dirty="0"/>
            </a:br>
            <a:endParaRPr lang="en-US" sz="1600"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D88361FC-ACDA-451E-827B-23B8CD0C596D}"/>
              </a:ext>
            </a:extLst>
          </p:cNvPr>
          <p:cNvPicPr>
            <a:picLocks noChangeAspect="1"/>
          </p:cNvPicPr>
          <p:nvPr/>
        </p:nvPicPr>
        <p:blipFill>
          <a:blip r:embed="rId2"/>
          <a:stretch>
            <a:fillRect/>
          </a:stretch>
        </p:blipFill>
        <p:spPr>
          <a:xfrm>
            <a:off x="4453515" y="1264324"/>
            <a:ext cx="4199369" cy="5157762"/>
          </a:xfrm>
          <a:prstGeom prst="rect">
            <a:avLst/>
          </a:prstGeom>
          <a:ln>
            <a:solidFill>
              <a:srgbClr val="C00000"/>
            </a:solidFill>
          </a:ln>
        </p:spPr>
      </p:pic>
    </p:spTree>
    <p:extLst>
      <p:ext uri="{BB962C8B-B14F-4D97-AF65-F5344CB8AC3E}">
        <p14:creationId xmlns:p14="http://schemas.microsoft.com/office/powerpoint/2010/main" val="2696004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433</Words>
  <Application>Microsoft Office PowerPoint</Application>
  <PresentationFormat>On-screen Show (4:3)</PresentationFormat>
  <Paragraphs>62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Menlo</vt:lpstr>
      <vt:lpstr>Wingdings</vt:lpstr>
      <vt:lpstr>Office 佈景主題</vt:lpstr>
      <vt:lpstr>8 Event Loop</vt:lpstr>
      <vt:lpstr>8 Event Loop</vt:lpstr>
      <vt:lpstr>8 Event Loop</vt:lpstr>
      <vt:lpstr>8 Event Loop</vt:lpstr>
      <vt:lpstr>8 Event Loop</vt:lpstr>
      <vt:lpstr>8 Event Loop</vt:lpstr>
      <vt:lpstr>8 Event Loop</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170</cp:revision>
  <dcterms:created xsi:type="dcterms:W3CDTF">2018-09-28T16:40:41Z</dcterms:created>
  <dcterms:modified xsi:type="dcterms:W3CDTF">2019-02-28T23:43:37Z</dcterms:modified>
</cp:coreProperties>
</file>