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60" r:id="rId5"/>
    <p:sldId id="262" r:id="rId6"/>
    <p:sldId id="263" r:id="rId7"/>
    <p:sldId id="264" r:id="rId8"/>
    <p:sldId id="265" r:id="rId9"/>
    <p:sldId id="267" r:id="rId10"/>
    <p:sldId id="268" r:id="rId11"/>
    <p:sldId id="269"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17 REST</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9453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Select ID</a:t>
            </a:r>
          </a:p>
          <a:p>
            <a:pPr marL="342900" indent="-342900">
              <a:buSzPct val="80000"/>
            </a:pPr>
            <a:r>
              <a:rPr lang="en-US" dirty="0"/>
              <a:t>Now try to access defined API using </a:t>
            </a:r>
            <a:r>
              <a:rPr lang="en-US" i="1" dirty="0"/>
              <a:t>URL: http://127.0.0.1:8081/2</a:t>
            </a:r>
            <a:r>
              <a:rPr lang="en-US" dirty="0"/>
              <a:t> and </a:t>
            </a:r>
            <a:r>
              <a:rPr lang="en-US" i="1" dirty="0"/>
              <a:t>HTTP Method : GET</a:t>
            </a:r>
            <a:r>
              <a:rPr lang="en-US" dirty="0"/>
              <a:t> on local machine using any REST client. This should produce following result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1CE06B8-18D1-4E0D-84DA-21A118B9DABE}"/>
              </a:ext>
            </a:extLst>
          </p:cNvPr>
          <p:cNvPicPr>
            <a:picLocks noChangeAspect="1"/>
          </p:cNvPicPr>
          <p:nvPr/>
        </p:nvPicPr>
        <p:blipFill>
          <a:blip r:embed="rId2"/>
          <a:stretch>
            <a:fillRect/>
          </a:stretch>
        </p:blipFill>
        <p:spPr>
          <a:xfrm>
            <a:off x="489005" y="2368738"/>
            <a:ext cx="4630464" cy="3102749"/>
          </a:xfrm>
          <a:prstGeom prst="rect">
            <a:avLst/>
          </a:prstGeom>
          <a:ln>
            <a:solidFill>
              <a:srgbClr val="C00000"/>
            </a:solidFill>
          </a:ln>
        </p:spPr>
      </p:pic>
      <p:sp>
        <p:nvSpPr>
          <p:cNvPr id="8" name="Rectangle 1">
            <a:extLst>
              <a:ext uri="{FF2B5EF4-FFF2-40B4-BE49-F238E27FC236}">
                <a16:creationId xmlns:a16="http://schemas.microsoft.com/office/drawing/2014/main" id="{8A2C6D27-D2E9-44CE-851B-642A1FCA074E}"/>
              </a:ext>
            </a:extLst>
          </p:cNvPr>
          <p:cNvSpPr>
            <a:spLocks noChangeArrowheads="1"/>
          </p:cNvSpPr>
          <p:nvPr/>
        </p:nvSpPr>
        <p:spPr bwMode="auto">
          <a:xfrm>
            <a:off x="0" y="0"/>
            <a:ext cx="9144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{"name":"suresh","password":"password2","profession":"librarian","id":2}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2D3677A-31BE-4713-8996-0CE777E40F37}"/>
              </a:ext>
            </a:extLst>
          </p:cNvPr>
          <p:cNvPicPr>
            <a:picLocks noChangeAspect="1"/>
          </p:cNvPicPr>
          <p:nvPr/>
        </p:nvPicPr>
        <p:blipFill>
          <a:blip r:embed="rId3"/>
          <a:stretch>
            <a:fillRect/>
          </a:stretch>
        </p:blipFill>
        <p:spPr>
          <a:xfrm>
            <a:off x="2915816" y="4115721"/>
            <a:ext cx="6058587" cy="360039"/>
          </a:xfrm>
          <a:prstGeom prst="rect">
            <a:avLst/>
          </a:prstGeom>
          <a:ln>
            <a:solidFill>
              <a:srgbClr val="C00000"/>
            </a:solidFill>
          </a:ln>
        </p:spPr>
      </p:pic>
    </p:spTree>
    <p:extLst>
      <p:ext uri="{BB962C8B-B14F-4D97-AF65-F5344CB8AC3E}">
        <p14:creationId xmlns:p14="http://schemas.microsoft.com/office/powerpoint/2010/main" val="30262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Delete User</a:t>
            </a:r>
          </a:p>
          <a:p>
            <a:pPr marL="342900" indent="-342900" algn="l">
              <a:buClr>
                <a:srgbClr val="0070C0"/>
              </a:buClr>
              <a:buSzPct val="80000"/>
              <a:buFont typeface="Wingdings" pitchFamily="2" charset="2"/>
              <a:buChar char="u"/>
            </a:pPr>
            <a:r>
              <a:rPr lang="en-US" dirty="0"/>
              <a:t>This API is very similar to </a:t>
            </a:r>
            <a:r>
              <a:rPr lang="en-US" dirty="0" err="1"/>
              <a:t>addUser</a:t>
            </a:r>
            <a:r>
              <a:rPr lang="en-US" dirty="0"/>
              <a:t> API where we receive input data through </a:t>
            </a:r>
            <a:r>
              <a:rPr lang="en-US" dirty="0" err="1"/>
              <a:t>req.body</a:t>
            </a:r>
            <a:r>
              <a:rPr lang="en-US" dirty="0"/>
              <a:t> and then based on user ID we delete that user from the database. To keep our program simple we assume we are going to delete user with ID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1">
            <a:extLst>
              <a:ext uri="{FF2B5EF4-FFF2-40B4-BE49-F238E27FC236}">
                <a16:creationId xmlns:a16="http://schemas.microsoft.com/office/drawing/2014/main" id="{8A2C6D27-D2E9-44CE-851B-642A1FCA074E}"/>
              </a:ext>
            </a:extLst>
          </p:cNvPr>
          <p:cNvSpPr>
            <a:spLocks noChangeArrowheads="1"/>
          </p:cNvSpPr>
          <p:nvPr/>
        </p:nvSpPr>
        <p:spPr bwMode="auto">
          <a:xfrm>
            <a:off x="0" y="0"/>
            <a:ext cx="9144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{"name":"suresh","password":"password2","profession":"librarian","id":2}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585978F-8E4F-455D-AD23-C5066A58FC3C}"/>
              </a:ext>
            </a:extLst>
          </p:cNvPr>
          <p:cNvPicPr>
            <a:picLocks noChangeAspect="1"/>
          </p:cNvPicPr>
          <p:nvPr/>
        </p:nvPicPr>
        <p:blipFill>
          <a:blip r:embed="rId2"/>
          <a:stretch>
            <a:fillRect/>
          </a:stretch>
        </p:blipFill>
        <p:spPr>
          <a:xfrm>
            <a:off x="624061" y="2665682"/>
            <a:ext cx="4530253" cy="3661898"/>
          </a:xfrm>
          <a:prstGeom prst="rect">
            <a:avLst/>
          </a:prstGeom>
          <a:ln>
            <a:solidFill>
              <a:srgbClr val="C00000"/>
            </a:solidFill>
          </a:ln>
        </p:spPr>
      </p:pic>
      <p:pic>
        <p:nvPicPr>
          <p:cNvPr id="10" name="Picture 9">
            <a:extLst>
              <a:ext uri="{FF2B5EF4-FFF2-40B4-BE49-F238E27FC236}">
                <a16:creationId xmlns:a16="http://schemas.microsoft.com/office/drawing/2014/main" id="{3744F9B2-3BFE-4BB4-A00B-5F2C43B17EFA}"/>
              </a:ext>
            </a:extLst>
          </p:cNvPr>
          <p:cNvPicPr>
            <a:picLocks noChangeAspect="1"/>
          </p:cNvPicPr>
          <p:nvPr/>
        </p:nvPicPr>
        <p:blipFill>
          <a:blip r:embed="rId3"/>
          <a:stretch>
            <a:fillRect/>
          </a:stretch>
        </p:blipFill>
        <p:spPr>
          <a:xfrm>
            <a:off x="3361503" y="4496631"/>
            <a:ext cx="5172075" cy="457200"/>
          </a:xfrm>
          <a:prstGeom prst="rect">
            <a:avLst/>
          </a:prstGeom>
          <a:ln>
            <a:solidFill>
              <a:srgbClr val="C00000"/>
            </a:solidFill>
          </a:ln>
        </p:spPr>
      </p:pic>
    </p:spTree>
    <p:extLst>
      <p:ext uri="{BB962C8B-B14F-4D97-AF65-F5344CB8AC3E}">
        <p14:creationId xmlns:p14="http://schemas.microsoft.com/office/powerpoint/2010/main" val="227514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b="1" dirty="0"/>
              <a:t>What is REST architecture?</a:t>
            </a:r>
          </a:p>
          <a:p>
            <a:pPr marL="342900" indent="-342900" algn="l">
              <a:buClr>
                <a:srgbClr val="0070C0"/>
              </a:buClr>
              <a:buSzPct val="80000"/>
              <a:buFont typeface="Wingdings" pitchFamily="2" charset="2"/>
              <a:buChar char="u"/>
            </a:pPr>
            <a:r>
              <a:rPr lang="en-US" dirty="0"/>
              <a:t>REST stands for </a:t>
            </a:r>
            <a:r>
              <a:rPr lang="en-US" dirty="0" err="1"/>
              <a:t>REpresentational</a:t>
            </a:r>
            <a:r>
              <a:rPr lang="en-US" dirty="0"/>
              <a:t> State Transfer. </a:t>
            </a:r>
          </a:p>
          <a:p>
            <a:pPr marL="342900" indent="-342900" algn="l">
              <a:buClr>
                <a:srgbClr val="0070C0"/>
              </a:buClr>
              <a:buSzPct val="80000"/>
              <a:buFont typeface="Wingdings" pitchFamily="2" charset="2"/>
              <a:buChar char="u"/>
            </a:pPr>
            <a:r>
              <a:rPr lang="en-US" dirty="0"/>
              <a:t>REST is web standards based architecture and uses HTTP Protocol. </a:t>
            </a:r>
          </a:p>
          <a:p>
            <a:pPr marL="342900" indent="-342900" algn="l">
              <a:buClr>
                <a:srgbClr val="0070C0"/>
              </a:buClr>
              <a:buSzPct val="80000"/>
              <a:buFont typeface="Wingdings" pitchFamily="2" charset="2"/>
              <a:buChar char="u"/>
            </a:pPr>
            <a:r>
              <a:rPr lang="en-US" dirty="0"/>
              <a:t>It revolves around resource where every component is a resource and a resource is accessed by a common interface using HTTP standard methods. </a:t>
            </a:r>
          </a:p>
          <a:p>
            <a:pPr marL="342900" indent="-342900" algn="l">
              <a:buClr>
                <a:srgbClr val="0070C0"/>
              </a:buClr>
              <a:buSzPct val="80000"/>
              <a:buFont typeface="Wingdings" pitchFamily="2" charset="2"/>
              <a:buChar char="u"/>
            </a:pPr>
            <a:r>
              <a:rPr lang="en-US" dirty="0"/>
              <a:t>REST was first introduced by Roy Fielding in 2000.</a:t>
            </a:r>
          </a:p>
          <a:p>
            <a:pPr marL="342900" indent="-342900" algn="l">
              <a:buClr>
                <a:srgbClr val="0070C0"/>
              </a:buClr>
              <a:buSzPct val="80000"/>
              <a:buFont typeface="Wingdings" pitchFamily="2" charset="2"/>
              <a:buChar char="u"/>
            </a:pPr>
            <a:r>
              <a:rPr lang="en-US" dirty="0"/>
              <a:t>A REST Server simply provides access to resources and REST client accesses and modifies the resources using HTTP protocol. Here each resource is identified by URIs/ global IDs. </a:t>
            </a:r>
          </a:p>
          <a:p>
            <a:pPr marL="342900" indent="-342900" algn="l">
              <a:buClr>
                <a:srgbClr val="0070C0"/>
              </a:buClr>
              <a:buSzPct val="80000"/>
              <a:buFont typeface="Wingdings" pitchFamily="2" charset="2"/>
              <a:buChar char="u"/>
            </a:pPr>
            <a:r>
              <a:rPr lang="en-US" dirty="0"/>
              <a:t>REST uses various representation to represent a resource like text, JSON, XML but JSON is the most popular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b="1" dirty="0"/>
              <a:t>HTTP methods</a:t>
            </a:r>
          </a:p>
          <a:p>
            <a:pPr marL="342900" indent="-342900" algn="l">
              <a:buClr>
                <a:srgbClr val="0070C0"/>
              </a:buClr>
              <a:buSzPct val="80000"/>
              <a:buFont typeface="Wingdings" pitchFamily="2" charset="2"/>
              <a:buChar char="u"/>
            </a:pPr>
            <a:r>
              <a:rPr lang="en-US" dirty="0"/>
              <a:t>Following four HTTP methods are commonly used in REST based architecture.</a:t>
            </a:r>
          </a:p>
          <a:p>
            <a:pPr marL="630238" indent="-284163" algn="l">
              <a:buClr>
                <a:srgbClr val="0070C0"/>
              </a:buClr>
              <a:buSzPct val="80000"/>
              <a:buFont typeface="Wingdings" pitchFamily="2" charset="2"/>
              <a:buChar char="u"/>
            </a:pPr>
            <a:r>
              <a:rPr lang="en-US" b="1" dirty="0"/>
              <a:t>GET</a:t>
            </a:r>
            <a:r>
              <a:rPr lang="en-US" dirty="0"/>
              <a:t> − This is used to provide a read only access to a resource.</a:t>
            </a:r>
          </a:p>
          <a:p>
            <a:pPr marL="630238" indent="-284163" algn="l">
              <a:buClr>
                <a:srgbClr val="0070C0"/>
              </a:buClr>
              <a:buSzPct val="80000"/>
              <a:buFont typeface="Wingdings" pitchFamily="2" charset="2"/>
              <a:buChar char="u"/>
            </a:pPr>
            <a:r>
              <a:rPr lang="en-US" b="1" dirty="0"/>
              <a:t>PUT</a:t>
            </a:r>
            <a:r>
              <a:rPr lang="en-US" dirty="0"/>
              <a:t> − This is used to create a new resource.</a:t>
            </a:r>
          </a:p>
          <a:p>
            <a:pPr marL="630238" indent="-284163" algn="l">
              <a:buClr>
                <a:srgbClr val="0070C0"/>
              </a:buClr>
              <a:buSzPct val="80000"/>
              <a:buFont typeface="Wingdings" pitchFamily="2" charset="2"/>
              <a:buChar char="u"/>
            </a:pPr>
            <a:r>
              <a:rPr lang="en-US" b="1" dirty="0"/>
              <a:t>DELETE</a:t>
            </a:r>
            <a:r>
              <a:rPr lang="en-US" dirty="0"/>
              <a:t> − This is used to remove a resource.</a:t>
            </a:r>
          </a:p>
          <a:p>
            <a:pPr marL="630238" indent="-284163" algn="l">
              <a:buClr>
                <a:srgbClr val="0070C0"/>
              </a:buClr>
              <a:buSzPct val="80000"/>
              <a:buFont typeface="Wingdings" pitchFamily="2" charset="2"/>
              <a:buChar char="u"/>
            </a:pPr>
            <a:r>
              <a:rPr lang="en-US" b="1" dirty="0"/>
              <a:t>POST</a:t>
            </a:r>
            <a:r>
              <a:rPr lang="en-US" dirty="0"/>
              <a:t> − This is used to update a existing resource or create a new resource.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7391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b="1" dirty="0"/>
              <a:t>RESTful Web Services</a:t>
            </a:r>
          </a:p>
          <a:p>
            <a:pPr marL="342900" indent="-342900" algn="l">
              <a:buClr>
                <a:srgbClr val="0070C0"/>
              </a:buClr>
              <a:buSzPct val="80000"/>
              <a:buFont typeface="Wingdings" pitchFamily="2" charset="2"/>
              <a:buChar char="u"/>
            </a:pPr>
            <a:r>
              <a:rPr lang="en-US" dirty="0"/>
              <a:t>A web service is a collection of open protocols and standards used for exchanging data between applications or systems. </a:t>
            </a:r>
          </a:p>
          <a:p>
            <a:pPr marL="342900" indent="-342900" algn="l">
              <a:buClr>
                <a:srgbClr val="0070C0"/>
              </a:buClr>
              <a:buSzPct val="80000"/>
              <a:buFont typeface="Wingdings" pitchFamily="2" charset="2"/>
              <a:buChar char="u"/>
            </a:pPr>
            <a:r>
              <a:rPr lang="en-US" dirty="0"/>
              <a:t>Software applications written in various programming languages and running on various platforms can use web services to exchange data over computer networks like the Internet in a manner similar to inter-process communication on a single computer. </a:t>
            </a:r>
          </a:p>
          <a:p>
            <a:pPr marL="342900" indent="-342900" algn="l">
              <a:buClr>
                <a:srgbClr val="0070C0"/>
              </a:buClr>
              <a:buSzPct val="80000"/>
              <a:buFont typeface="Wingdings" pitchFamily="2" charset="2"/>
              <a:buChar char="u"/>
            </a:pPr>
            <a:r>
              <a:rPr lang="en-US" dirty="0"/>
              <a:t>This interoperability (e.g., communication between Java and Python, or Windows and Linux applications) is due to the use of open standards.</a:t>
            </a:r>
          </a:p>
          <a:p>
            <a:pPr marL="342900" indent="-342900" algn="l">
              <a:buClr>
                <a:srgbClr val="0070C0"/>
              </a:buClr>
              <a:buSzPct val="80000"/>
              <a:buFont typeface="Wingdings" pitchFamily="2" charset="2"/>
              <a:buChar char="u"/>
            </a:pPr>
            <a:r>
              <a:rPr lang="en-US" dirty="0"/>
              <a:t>Web services based on REST Architecture are known as RESTful web services. </a:t>
            </a:r>
          </a:p>
          <a:p>
            <a:pPr marL="342900" indent="-342900" algn="l">
              <a:buClr>
                <a:srgbClr val="0070C0"/>
              </a:buClr>
              <a:buSzPct val="80000"/>
              <a:buFont typeface="Wingdings" pitchFamily="2" charset="2"/>
              <a:buChar char="u"/>
            </a:pPr>
            <a:r>
              <a:rPr lang="en-US" dirty="0"/>
              <a:t>These webservices uses HTTP methods to implement the concept of REST architecture. </a:t>
            </a:r>
          </a:p>
          <a:p>
            <a:pPr marL="342900" indent="-342900" algn="l">
              <a:buClr>
                <a:srgbClr val="0070C0"/>
              </a:buClr>
              <a:buSzPct val="80000"/>
              <a:buFont typeface="Wingdings" pitchFamily="2" charset="2"/>
              <a:buChar char="u"/>
            </a:pPr>
            <a:r>
              <a:rPr lang="en-US" dirty="0"/>
              <a:t>A RESTful web service usually defines a URI, Uniform Resource Identifier a service, which provides resource representation such as JSON and set of HTTP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03671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b="1" dirty="0"/>
              <a:t>Creating RESTful for A Library</a:t>
            </a:r>
          </a:p>
          <a:p>
            <a:pPr marL="342900" indent="-342900" algn="l">
              <a:buClr>
                <a:srgbClr val="0070C0"/>
              </a:buClr>
              <a:buSzPct val="80000"/>
              <a:buFont typeface="Wingdings" pitchFamily="2" charset="2"/>
              <a:buChar char="u"/>
            </a:pPr>
            <a:r>
              <a:rPr lang="en-US" dirty="0"/>
              <a:t>Consider we have a JSON based database of users having the following users in a file </a:t>
            </a:r>
            <a:r>
              <a:rPr lang="en-US" b="1" dirty="0" err="1"/>
              <a:t>users.json</a:t>
            </a:r>
            <a:r>
              <a:rPr lang="en-US" dirty="0"/>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2D0240FD-D7FB-4FC9-B884-31CC7B88BD82}"/>
              </a:ext>
            </a:extLst>
          </p:cNvPr>
          <p:cNvPicPr>
            <a:picLocks noChangeAspect="1"/>
          </p:cNvPicPr>
          <p:nvPr/>
        </p:nvPicPr>
        <p:blipFill>
          <a:blip r:embed="rId2"/>
          <a:stretch>
            <a:fillRect/>
          </a:stretch>
        </p:blipFill>
        <p:spPr>
          <a:xfrm>
            <a:off x="2590800" y="2471737"/>
            <a:ext cx="3314700" cy="4067175"/>
          </a:xfrm>
          <a:prstGeom prst="rect">
            <a:avLst/>
          </a:prstGeom>
          <a:ln>
            <a:solidFill>
              <a:srgbClr val="C00000"/>
            </a:solidFill>
          </a:ln>
        </p:spPr>
      </p:pic>
    </p:spTree>
    <p:extLst>
      <p:ext uri="{BB962C8B-B14F-4D97-AF65-F5344CB8AC3E}">
        <p14:creationId xmlns:p14="http://schemas.microsoft.com/office/powerpoint/2010/main" val="368871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449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Based on this information we are going to provide following RESTful APIs.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9" name="Table 8">
            <a:extLst>
              <a:ext uri="{FF2B5EF4-FFF2-40B4-BE49-F238E27FC236}">
                <a16:creationId xmlns:a16="http://schemas.microsoft.com/office/drawing/2014/main" id="{F524AD97-6749-4842-95B8-1AAEFE30DA1D}"/>
              </a:ext>
            </a:extLst>
          </p:cNvPr>
          <p:cNvGraphicFramePr>
            <a:graphicFrameLocks noGrp="1"/>
          </p:cNvGraphicFramePr>
          <p:nvPr>
            <p:extLst>
              <p:ext uri="{D42A27DB-BD31-4B8C-83A1-F6EECF244321}">
                <p14:modId xmlns:p14="http://schemas.microsoft.com/office/powerpoint/2010/main" val="1260275663"/>
              </p:ext>
            </p:extLst>
          </p:nvPr>
        </p:nvGraphicFramePr>
        <p:xfrm>
          <a:off x="827584" y="1906076"/>
          <a:ext cx="7026577" cy="2407920"/>
        </p:xfrm>
        <a:graphic>
          <a:graphicData uri="http://schemas.openxmlformats.org/drawingml/2006/table">
            <a:tbl>
              <a:tblPr firstRow="1" bandRow="1">
                <a:tableStyleId>{5C22544A-7EE6-4342-B048-85BDC9FD1C3A}</a:tableStyleId>
              </a:tblPr>
              <a:tblGrid>
                <a:gridCol w="538162">
                  <a:extLst>
                    <a:ext uri="{9D8B030D-6E8A-4147-A177-3AD203B41FA5}">
                      <a16:colId xmlns:a16="http://schemas.microsoft.com/office/drawing/2014/main" val="1053029048"/>
                    </a:ext>
                  </a:extLst>
                </a:gridCol>
                <a:gridCol w="1221867">
                  <a:extLst>
                    <a:ext uri="{9D8B030D-6E8A-4147-A177-3AD203B41FA5}">
                      <a16:colId xmlns:a16="http://schemas.microsoft.com/office/drawing/2014/main" val="162475977"/>
                    </a:ext>
                  </a:extLst>
                </a:gridCol>
                <a:gridCol w="1510919">
                  <a:extLst>
                    <a:ext uri="{9D8B030D-6E8A-4147-A177-3AD203B41FA5}">
                      <a16:colId xmlns:a16="http://schemas.microsoft.com/office/drawing/2014/main" val="3493131029"/>
                    </a:ext>
                  </a:extLst>
                </a:gridCol>
                <a:gridCol w="1307357">
                  <a:extLst>
                    <a:ext uri="{9D8B030D-6E8A-4147-A177-3AD203B41FA5}">
                      <a16:colId xmlns:a16="http://schemas.microsoft.com/office/drawing/2014/main" val="2830126500"/>
                    </a:ext>
                  </a:extLst>
                </a:gridCol>
                <a:gridCol w="2448272">
                  <a:extLst>
                    <a:ext uri="{9D8B030D-6E8A-4147-A177-3AD203B41FA5}">
                      <a16:colId xmlns:a16="http://schemas.microsoft.com/office/drawing/2014/main" val="875853026"/>
                    </a:ext>
                  </a:extLst>
                </a:gridCol>
              </a:tblGrid>
              <a:tr h="370840">
                <a:tc>
                  <a:txBody>
                    <a:bodyPr/>
                    <a:lstStyle/>
                    <a:p>
                      <a:pPr algn="ctr" fontAlgn="t"/>
                      <a:r>
                        <a:rPr lang="en-US" dirty="0">
                          <a:effectLst/>
                        </a:rPr>
                        <a:t>No.</a:t>
                      </a:r>
                    </a:p>
                  </a:txBody>
                  <a:tcPr marL="76200" marR="76200" marT="76200" marB="76200"/>
                </a:tc>
                <a:tc>
                  <a:txBody>
                    <a:bodyPr/>
                    <a:lstStyle/>
                    <a:p>
                      <a:pPr algn="ctr" fontAlgn="t"/>
                      <a:r>
                        <a:rPr lang="en-US">
                          <a:effectLst/>
                        </a:rPr>
                        <a:t>URI</a:t>
                      </a:r>
                    </a:p>
                  </a:txBody>
                  <a:tcPr marL="76200" marR="76200" marT="76200" marB="76200"/>
                </a:tc>
                <a:tc>
                  <a:txBody>
                    <a:bodyPr/>
                    <a:lstStyle/>
                    <a:p>
                      <a:pPr algn="ctr" fontAlgn="t"/>
                      <a:r>
                        <a:rPr lang="en-US">
                          <a:effectLst/>
                        </a:rPr>
                        <a:t>HTTP Method</a:t>
                      </a:r>
                    </a:p>
                  </a:txBody>
                  <a:tcPr marL="76200" marR="76200" marT="76200" marB="76200"/>
                </a:tc>
                <a:tc>
                  <a:txBody>
                    <a:bodyPr/>
                    <a:lstStyle/>
                    <a:p>
                      <a:pPr algn="ctr" fontAlgn="t"/>
                      <a:r>
                        <a:rPr lang="en-US" dirty="0">
                          <a:effectLst/>
                        </a:rPr>
                        <a:t>POST body</a:t>
                      </a:r>
                    </a:p>
                  </a:txBody>
                  <a:tcPr marL="76200" marR="76200" marT="76200" marB="76200"/>
                </a:tc>
                <a:tc>
                  <a:txBody>
                    <a:bodyPr/>
                    <a:lstStyle/>
                    <a:p>
                      <a:pPr algn="ctr" fontAlgn="t"/>
                      <a:r>
                        <a:rPr lang="en-US" dirty="0">
                          <a:effectLst/>
                        </a:rPr>
                        <a:t>Result</a:t>
                      </a:r>
                    </a:p>
                  </a:txBody>
                  <a:tcPr marL="76200" marR="76200" marT="76200" marB="76200"/>
                </a:tc>
                <a:extLst>
                  <a:ext uri="{0D108BD9-81ED-4DB2-BD59-A6C34878D82A}">
                    <a16:rowId xmlns:a16="http://schemas.microsoft.com/office/drawing/2014/main" val="3412744007"/>
                  </a:ext>
                </a:extLst>
              </a:tr>
              <a:tr h="370840">
                <a:tc>
                  <a:txBody>
                    <a:bodyPr/>
                    <a:lstStyle/>
                    <a:p>
                      <a:pPr fontAlgn="t"/>
                      <a:r>
                        <a:rPr lang="en-US">
                          <a:effectLst/>
                        </a:rPr>
                        <a:t>1</a:t>
                      </a:r>
                    </a:p>
                  </a:txBody>
                  <a:tcPr marL="76200" marR="76200" marT="76200" marB="76200"/>
                </a:tc>
                <a:tc>
                  <a:txBody>
                    <a:bodyPr/>
                    <a:lstStyle/>
                    <a:p>
                      <a:pPr fontAlgn="t"/>
                      <a:r>
                        <a:rPr lang="en-US">
                          <a:effectLst/>
                        </a:rPr>
                        <a:t>listUsers</a:t>
                      </a:r>
                    </a:p>
                  </a:txBody>
                  <a:tcPr marL="76200" marR="76200" marT="76200" marB="76200"/>
                </a:tc>
                <a:tc>
                  <a:txBody>
                    <a:bodyPr/>
                    <a:lstStyle/>
                    <a:p>
                      <a:pPr fontAlgn="t"/>
                      <a:r>
                        <a:rPr lang="en-US">
                          <a:effectLst/>
                        </a:rPr>
                        <a:t>GET</a:t>
                      </a:r>
                    </a:p>
                  </a:txBody>
                  <a:tcPr marL="76200" marR="76200" marT="76200" marB="76200"/>
                </a:tc>
                <a:tc>
                  <a:txBody>
                    <a:bodyPr/>
                    <a:lstStyle/>
                    <a:p>
                      <a:pPr fontAlgn="t"/>
                      <a:r>
                        <a:rPr lang="en-US">
                          <a:effectLst/>
                        </a:rPr>
                        <a:t>empty</a:t>
                      </a:r>
                    </a:p>
                  </a:txBody>
                  <a:tcPr marL="76200" marR="76200" marT="76200" marB="76200"/>
                </a:tc>
                <a:tc>
                  <a:txBody>
                    <a:bodyPr/>
                    <a:lstStyle/>
                    <a:p>
                      <a:pPr fontAlgn="t"/>
                      <a:r>
                        <a:rPr lang="en-US">
                          <a:effectLst/>
                        </a:rPr>
                        <a:t>Show list of all the users.</a:t>
                      </a:r>
                    </a:p>
                  </a:txBody>
                  <a:tcPr marL="76200" marR="76200" marT="76200" marB="76200"/>
                </a:tc>
                <a:extLst>
                  <a:ext uri="{0D108BD9-81ED-4DB2-BD59-A6C34878D82A}">
                    <a16:rowId xmlns:a16="http://schemas.microsoft.com/office/drawing/2014/main" val="1538803638"/>
                  </a:ext>
                </a:extLst>
              </a:tr>
              <a:tr h="370840">
                <a:tc>
                  <a:txBody>
                    <a:bodyPr/>
                    <a:lstStyle/>
                    <a:p>
                      <a:pPr fontAlgn="t"/>
                      <a:r>
                        <a:rPr lang="en-US">
                          <a:effectLst/>
                        </a:rPr>
                        <a:t>2</a:t>
                      </a:r>
                    </a:p>
                  </a:txBody>
                  <a:tcPr marL="76200" marR="76200" marT="76200" marB="76200"/>
                </a:tc>
                <a:tc>
                  <a:txBody>
                    <a:bodyPr/>
                    <a:lstStyle/>
                    <a:p>
                      <a:pPr fontAlgn="t"/>
                      <a:r>
                        <a:rPr lang="en-US">
                          <a:effectLst/>
                        </a:rPr>
                        <a:t>addUser</a:t>
                      </a:r>
                    </a:p>
                  </a:txBody>
                  <a:tcPr marL="76200" marR="76200" marT="76200" marB="76200"/>
                </a:tc>
                <a:tc>
                  <a:txBody>
                    <a:bodyPr/>
                    <a:lstStyle/>
                    <a:p>
                      <a:pPr fontAlgn="t"/>
                      <a:r>
                        <a:rPr lang="en-US">
                          <a:effectLst/>
                        </a:rPr>
                        <a:t>POST</a:t>
                      </a:r>
                    </a:p>
                  </a:txBody>
                  <a:tcPr marL="76200" marR="76200" marT="76200" marB="76200"/>
                </a:tc>
                <a:tc>
                  <a:txBody>
                    <a:bodyPr/>
                    <a:lstStyle/>
                    <a:p>
                      <a:pPr fontAlgn="t"/>
                      <a:r>
                        <a:rPr lang="en-US">
                          <a:effectLst/>
                        </a:rPr>
                        <a:t>JSON String</a:t>
                      </a:r>
                    </a:p>
                  </a:txBody>
                  <a:tcPr marL="76200" marR="76200" marT="76200" marB="76200"/>
                </a:tc>
                <a:tc>
                  <a:txBody>
                    <a:bodyPr/>
                    <a:lstStyle/>
                    <a:p>
                      <a:pPr fontAlgn="t"/>
                      <a:r>
                        <a:rPr lang="en-US">
                          <a:effectLst/>
                        </a:rPr>
                        <a:t>Add details of new user.</a:t>
                      </a:r>
                    </a:p>
                  </a:txBody>
                  <a:tcPr marL="76200" marR="76200" marT="76200" marB="76200"/>
                </a:tc>
                <a:extLst>
                  <a:ext uri="{0D108BD9-81ED-4DB2-BD59-A6C34878D82A}">
                    <a16:rowId xmlns:a16="http://schemas.microsoft.com/office/drawing/2014/main" val="1109067225"/>
                  </a:ext>
                </a:extLst>
              </a:tr>
              <a:tr h="370840">
                <a:tc>
                  <a:txBody>
                    <a:bodyPr/>
                    <a:lstStyle/>
                    <a:p>
                      <a:pPr fontAlgn="t"/>
                      <a:r>
                        <a:rPr lang="en-US">
                          <a:effectLst/>
                        </a:rPr>
                        <a:t>3</a:t>
                      </a:r>
                    </a:p>
                  </a:txBody>
                  <a:tcPr marL="76200" marR="76200" marT="76200" marB="76200"/>
                </a:tc>
                <a:tc>
                  <a:txBody>
                    <a:bodyPr/>
                    <a:lstStyle/>
                    <a:p>
                      <a:pPr fontAlgn="t"/>
                      <a:r>
                        <a:rPr lang="en-US">
                          <a:effectLst/>
                        </a:rPr>
                        <a:t>deleteUser</a:t>
                      </a:r>
                    </a:p>
                  </a:txBody>
                  <a:tcPr marL="76200" marR="76200" marT="76200" marB="76200"/>
                </a:tc>
                <a:tc>
                  <a:txBody>
                    <a:bodyPr/>
                    <a:lstStyle/>
                    <a:p>
                      <a:pPr fontAlgn="t"/>
                      <a:r>
                        <a:rPr lang="en-US">
                          <a:effectLst/>
                        </a:rPr>
                        <a:t>DELETE</a:t>
                      </a:r>
                    </a:p>
                  </a:txBody>
                  <a:tcPr marL="76200" marR="76200" marT="76200" marB="76200"/>
                </a:tc>
                <a:tc>
                  <a:txBody>
                    <a:bodyPr/>
                    <a:lstStyle/>
                    <a:p>
                      <a:pPr fontAlgn="t"/>
                      <a:r>
                        <a:rPr lang="en-US">
                          <a:effectLst/>
                        </a:rPr>
                        <a:t>JSON String</a:t>
                      </a:r>
                    </a:p>
                  </a:txBody>
                  <a:tcPr marL="76200" marR="76200" marT="76200" marB="76200"/>
                </a:tc>
                <a:tc>
                  <a:txBody>
                    <a:bodyPr/>
                    <a:lstStyle/>
                    <a:p>
                      <a:pPr fontAlgn="t"/>
                      <a:r>
                        <a:rPr lang="en-US">
                          <a:effectLst/>
                        </a:rPr>
                        <a:t>Delete an existing user.</a:t>
                      </a:r>
                    </a:p>
                  </a:txBody>
                  <a:tcPr marL="76200" marR="76200" marT="76200" marB="76200"/>
                </a:tc>
                <a:extLst>
                  <a:ext uri="{0D108BD9-81ED-4DB2-BD59-A6C34878D82A}">
                    <a16:rowId xmlns:a16="http://schemas.microsoft.com/office/drawing/2014/main" val="2079294076"/>
                  </a:ext>
                </a:extLst>
              </a:tr>
              <a:tr h="370840">
                <a:tc>
                  <a:txBody>
                    <a:bodyPr/>
                    <a:lstStyle/>
                    <a:p>
                      <a:pPr fontAlgn="t"/>
                      <a:r>
                        <a:rPr lang="en-US">
                          <a:effectLst/>
                        </a:rPr>
                        <a:t>4</a:t>
                      </a:r>
                    </a:p>
                  </a:txBody>
                  <a:tcPr marL="76200" marR="76200" marT="76200" marB="76200"/>
                </a:tc>
                <a:tc>
                  <a:txBody>
                    <a:bodyPr/>
                    <a:lstStyle/>
                    <a:p>
                      <a:pPr fontAlgn="t"/>
                      <a:r>
                        <a:rPr lang="en-US">
                          <a:effectLst/>
                        </a:rPr>
                        <a:t>:id</a:t>
                      </a:r>
                    </a:p>
                  </a:txBody>
                  <a:tcPr marL="76200" marR="76200" marT="76200" marB="76200"/>
                </a:tc>
                <a:tc>
                  <a:txBody>
                    <a:bodyPr/>
                    <a:lstStyle/>
                    <a:p>
                      <a:pPr fontAlgn="t"/>
                      <a:r>
                        <a:rPr lang="en-US">
                          <a:effectLst/>
                        </a:rPr>
                        <a:t>GET</a:t>
                      </a:r>
                    </a:p>
                  </a:txBody>
                  <a:tcPr marL="76200" marR="76200" marT="76200" marB="76200"/>
                </a:tc>
                <a:tc>
                  <a:txBody>
                    <a:bodyPr/>
                    <a:lstStyle/>
                    <a:p>
                      <a:pPr fontAlgn="t"/>
                      <a:r>
                        <a:rPr lang="en-US">
                          <a:effectLst/>
                        </a:rPr>
                        <a:t>empty</a:t>
                      </a:r>
                    </a:p>
                  </a:txBody>
                  <a:tcPr marL="76200" marR="76200" marT="76200" marB="76200"/>
                </a:tc>
                <a:tc>
                  <a:txBody>
                    <a:bodyPr/>
                    <a:lstStyle/>
                    <a:p>
                      <a:pPr fontAlgn="t"/>
                      <a:r>
                        <a:rPr lang="en-US" dirty="0">
                          <a:effectLst/>
                        </a:rPr>
                        <a:t>Show details of a user.</a:t>
                      </a:r>
                    </a:p>
                  </a:txBody>
                  <a:tcPr marL="76200" marR="76200" marT="76200" marB="76200"/>
                </a:tc>
                <a:extLst>
                  <a:ext uri="{0D108BD9-81ED-4DB2-BD59-A6C34878D82A}">
                    <a16:rowId xmlns:a16="http://schemas.microsoft.com/office/drawing/2014/main" val="1837491835"/>
                  </a:ext>
                </a:extLst>
              </a:tr>
            </a:tbl>
          </a:graphicData>
        </a:graphic>
      </p:graphicFrame>
      <p:sp>
        <p:nvSpPr>
          <p:cNvPr id="10" name="副標題 2">
            <a:extLst>
              <a:ext uri="{FF2B5EF4-FFF2-40B4-BE49-F238E27FC236}">
                <a16:creationId xmlns:a16="http://schemas.microsoft.com/office/drawing/2014/main" id="{7F993CF4-F980-4F5F-A32E-C54453CA0ED9}"/>
              </a:ext>
            </a:extLst>
          </p:cNvPr>
          <p:cNvSpPr txBox="1">
            <a:spLocks/>
          </p:cNvSpPr>
          <p:nvPr/>
        </p:nvSpPr>
        <p:spPr>
          <a:xfrm>
            <a:off x="359532" y="4501315"/>
            <a:ext cx="8424936" cy="900983"/>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dirty="0"/>
              <a:t>We are keeping most of the part of all the examples in the form of hard coding assuming you already know how to pass values from front end using Ajax or simple form data and how to process them using express </a:t>
            </a:r>
            <a:r>
              <a:rPr lang="en-US" b="1" dirty="0"/>
              <a:t>Request</a:t>
            </a:r>
            <a:r>
              <a:rPr lang="en-US" dirty="0"/>
              <a:t> object.</a:t>
            </a:r>
          </a:p>
        </p:txBody>
      </p:sp>
    </p:spTree>
    <p:extLst>
      <p:ext uri="{BB962C8B-B14F-4D97-AF65-F5344CB8AC3E}">
        <p14:creationId xmlns:p14="http://schemas.microsoft.com/office/powerpoint/2010/main" val="18691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Let's implement our first RESTful API </a:t>
            </a:r>
            <a:r>
              <a:rPr lang="en-US" b="1" dirty="0" err="1"/>
              <a:t>listUsers</a:t>
            </a:r>
            <a:r>
              <a:rPr lang="en-US" dirty="0"/>
              <a:t> using the following code in a server.js file −</a:t>
            </a:r>
          </a:p>
          <a:p>
            <a:pPr marL="342900" indent="-342900" algn="l">
              <a:buClr>
                <a:srgbClr val="0070C0"/>
              </a:buClr>
              <a:buSzPct val="80000"/>
              <a:buFont typeface="Wingdings" pitchFamily="2" charset="2"/>
              <a:buChar char="u"/>
            </a:pPr>
            <a:r>
              <a:rPr lang="en-US" dirty="0"/>
              <a:t>List Users</a:t>
            </a:r>
          </a:p>
          <a:p>
            <a:pPr marL="342900" indent="-342900" algn="l">
              <a:buClr>
                <a:srgbClr val="0070C0"/>
              </a:buClr>
              <a:buSzPct val="80000"/>
              <a:buFont typeface="Wingdings" pitchFamily="2" charset="2"/>
              <a:buChar char="u"/>
            </a:pPr>
            <a:r>
              <a:rPr lang="en-US" dirty="0"/>
              <a:t>Let's implement our first RESTful API </a:t>
            </a:r>
            <a:r>
              <a:rPr lang="en-US" b="1" dirty="0" err="1"/>
              <a:t>listUsers</a:t>
            </a:r>
            <a:r>
              <a:rPr lang="en-US" dirty="0"/>
              <a:t> using the following code in a server.js file</a:t>
            </a:r>
          </a:p>
          <a:p>
            <a:pPr marL="342900" indent="-342900" algn="l">
              <a:buClr>
                <a:srgbClr val="0070C0"/>
              </a:buClr>
              <a:buSzPct val="80000"/>
              <a:buFont typeface="Wingdings" pitchFamily="2" charset="2"/>
              <a:buChar char="u"/>
            </a:pPr>
            <a:endParaRPr lang="en-US" dirty="0"/>
          </a:p>
          <a:p>
            <a:pPr marL="342900" indent="-342900" algn="l">
              <a:buClr>
                <a:srgbClr val="0070C0"/>
              </a:buClr>
              <a:buSzPct val="80000"/>
              <a:buFont typeface="Wingdings" pitchFamily="2" charset="2"/>
              <a:buChar char="u"/>
            </a:pP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E4DFB5BA-B16C-4FB1-AF84-DFAE0ED93825}"/>
              </a:ext>
            </a:extLst>
          </p:cNvPr>
          <p:cNvPicPr>
            <a:picLocks noChangeAspect="1"/>
          </p:cNvPicPr>
          <p:nvPr/>
        </p:nvPicPr>
        <p:blipFill>
          <a:blip r:embed="rId2"/>
          <a:stretch>
            <a:fillRect/>
          </a:stretch>
        </p:blipFill>
        <p:spPr>
          <a:xfrm>
            <a:off x="755576" y="2938235"/>
            <a:ext cx="5496272" cy="3379845"/>
          </a:xfrm>
          <a:prstGeom prst="rect">
            <a:avLst/>
          </a:prstGeom>
          <a:ln>
            <a:solidFill>
              <a:srgbClr val="C00000"/>
            </a:solidFill>
          </a:ln>
        </p:spPr>
      </p:pic>
    </p:spTree>
    <p:extLst>
      <p:ext uri="{BB962C8B-B14F-4D97-AF65-F5344CB8AC3E}">
        <p14:creationId xmlns:p14="http://schemas.microsoft.com/office/powerpoint/2010/main" val="168703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&gt; node ch1701_server.js</a:t>
            </a:r>
          </a:p>
          <a:p>
            <a:pPr marL="342900" indent="-342900" algn="l">
              <a:buClr>
                <a:srgbClr val="0070C0"/>
              </a:buClr>
              <a:buSzPct val="80000"/>
              <a:buFont typeface="Wingdings" pitchFamily="2" charset="2"/>
              <a:buChar char="u"/>
            </a:pPr>
            <a:r>
              <a:rPr lang="en-US" dirty="0"/>
              <a:t>Open chrome enter: localhost:8081/</a:t>
            </a:r>
            <a:r>
              <a:rPr lang="en-US" dirty="0" err="1"/>
              <a:t>listUsers</a:t>
            </a:r>
            <a:endParaRPr lang="en-US" dirty="0"/>
          </a:p>
          <a:p>
            <a:pPr marL="342900" indent="-342900" algn="l">
              <a:buClr>
                <a:srgbClr val="0070C0"/>
              </a:buClr>
              <a:buSzPct val="80000"/>
              <a:buFont typeface="Wingdings" pitchFamily="2" charset="2"/>
              <a:buChar char="u"/>
            </a:pPr>
            <a:endParaRPr lang="en-US" dirty="0"/>
          </a:p>
          <a:p>
            <a:pPr marL="342900" indent="-342900" algn="l">
              <a:buClr>
                <a:srgbClr val="0070C0"/>
              </a:buClr>
              <a:buSzPct val="80000"/>
              <a:buFont typeface="Wingdings" pitchFamily="2" charset="2"/>
              <a:buChar char="u"/>
            </a:pP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2E4309A5-80A6-4B97-90C0-EFA5B6887918}"/>
              </a:ext>
            </a:extLst>
          </p:cNvPr>
          <p:cNvPicPr>
            <a:picLocks noChangeAspect="1"/>
          </p:cNvPicPr>
          <p:nvPr/>
        </p:nvPicPr>
        <p:blipFill>
          <a:blip r:embed="rId2"/>
          <a:stretch>
            <a:fillRect/>
          </a:stretch>
        </p:blipFill>
        <p:spPr>
          <a:xfrm>
            <a:off x="395536" y="2141240"/>
            <a:ext cx="4969676" cy="2950488"/>
          </a:xfrm>
          <a:prstGeom prst="rect">
            <a:avLst/>
          </a:prstGeom>
        </p:spPr>
      </p:pic>
      <p:pic>
        <p:nvPicPr>
          <p:cNvPr id="9" name="Picture 8">
            <a:extLst>
              <a:ext uri="{FF2B5EF4-FFF2-40B4-BE49-F238E27FC236}">
                <a16:creationId xmlns:a16="http://schemas.microsoft.com/office/drawing/2014/main" id="{54575B19-CCD1-4BF3-9929-1996AA37969C}"/>
              </a:ext>
            </a:extLst>
          </p:cNvPr>
          <p:cNvPicPr>
            <a:picLocks noChangeAspect="1"/>
          </p:cNvPicPr>
          <p:nvPr/>
        </p:nvPicPr>
        <p:blipFill>
          <a:blip r:embed="rId3"/>
          <a:stretch>
            <a:fillRect/>
          </a:stretch>
        </p:blipFill>
        <p:spPr>
          <a:xfrm>
            <a:off x="5739904" y="2132856"/>
            <a:ext cx="2914650" cy="4124325"/>
          </a:xfrm>
          <a:prstGeom prst="rect">
            <a:avLst/>
          </a:prstGeom>
          <a:ln>
            <a:solidFill>
              <a:srgbClr val="C00000"/>
            </a:solidFill>
          </a:ln>
        </p:spPr>
      </p:pic>
      <p:sp>
        <p:nvSpPr>
          <p:cNvPr id="10" name="Rectangle 9">
            <a:extLst>
              <a:ext uri="{FF2B5EF4-FFF2-40B4-BE49-F238E27FC236}">
                <a16:creationId xmlns:a16="http://schemas.microsoft.com/office/drawing/2014/main" id="{93F30C95-DED7-4235-8011-47EC79FEF638}"/>
              </a:ext>
            </a:extLst>
          </p:cNvPr>
          <p:cNvSpPr/>
          <p:nvPr/>
        </p:nvSpPr>
        <p:spPr>
          <a:xfrm>
            <a:off x="489446" y="2420888"/>
            <a:ext cx="2858418" cy="27113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406E7F-42FB-4E7E-B959-47360FBE3D57}"/>
              </a:ext>
            </a:extLst>
          </p:cNvPr>
          <p:cNvSpPr/>
          <p:nvPr/>
        </p:nvSpPr>
        <p:spPr>
          <a:xfrm>
            <a:off x="5739904" y="3212976"/>
            <a:ext cx="2576512" cy="30442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FC0582C-D81F-4584-81AC-60FB026EF06D}"/>
              </a:ext>
            </a:extLst>
          </p:cNvPr>
          <p:cNvCxnSpPr>
            <a:cxnSpLocks/>
            <a:stCxn id="14" idx="1"/>
          </p:cNvCxnSpPr>
          <p:nvPr/>
        </p:nvCxnSpPr>
        <p:spPr>
          <a:xfrm flipH="1">
            <a:off x="3346740" y="2664015"/>
            <a:ext cx="3587510" cy="10530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2B043B-C5FA-41A7-9D53-BC44841F1A04}"/>
              </a:ext>
            </a:extLst>
          </p:cNvPr>
          <p:cNvSpPr/>
          <p:nvPr/>
        </p:nvSpPr>
        <p:spPr>
          <a:xfrm>
            <a:off x="6934250" y="2547101"/>
            <a:ext cx="1598190" cy="2338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87FECB2-CB1E-4EFF-A56F-B870526665E3}"/>
              </a:ext>
            </a:extLst>
          </p:cNvPr>
          <p:cNvCxnSpPr>
            <a:cxnSpLocks/>
            <a:endCxn id="11" idx="0"/>
          </p:cNvCxnSpPr>
          <p:nvPr/>
        </p:nvCxnSpPr>
        <p:spPr>
          <a:xfrm flipH="1">
            <a:off x="7028160" y="2780928"/>
            <a:ext cx="729092" cy="4320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33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REST</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13406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dirty="0"/>
              <a:t>Add User</a:t>
            </a:r>
          </a:p>
          <a:p>
            <a:pPr marL="342900" indent="-342900" algn="l">
              <a:buClr>
                <a:srgbClr val="0070C0"/>
              </a:buClr>
              <a:buSzPct val="80000"/>
              <a:buFont typeface="Wingdings" pitchFamily="2" charset="2"/>
              <a:buChar char="u"/>
            </a:pPr>
            <a:r>
              <a:rPr lang="en-US" dirty="0"/>
              <a:t>Following API will show you how to add new user in the list. Following is the detail of the new user. </a:t>
            </a:r>
          </a:p>
          <a:p>
            <a:pPr marL="342900" indent="-342900" algn="l">
              <a:buClr>
                <a:srgbClr val="0070C0"/>
              </a:buClr>
              <a:buSzPct val="80000"/>
              <a:buFont typeface="Wingdings" pitchFamily="2" charset="2"/>
              <a:buChar char="u"/>
            </a:pPr>
            <a:r>
              <a:rPr lang="en-US" dirty="0"/>
              <a:t>Note: The post need to change to get. Only Postman can 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50B0C627-DCB7-48C2-B22D-B444F72906A5}"/>
              </a:ext>
            </a:extLst>
          </p:cNvPr>
          <p:cNvPicPr>
            <a:picLocks noChangeAspect="1"/>
          </p:cNvPicPr>
          <p:nvPr/>
        </p:nvPicPr>
        <p:blipFill>
          <a:blip r:embed="rId2"/>
          <a:stretch>
            <a:fillRect/>
          </a:stretch>
        </p:blipFill>
        <p:spPr>
          <a:xfrm>
            <a:off x="457200" y="2736061"/>
            <a:ext cx="3661023" cy="3493631"/>
          </a:xfrm>
          <a:prstGeom prst="rect">
            <a:avLst/>
          </a:prstGeom>
          <a:ln>
            <a:solidFill>
              <a:srgbClr val="C00000"/>
            </a:solidFill>
          </a:ln>
        </p:spPr>
      </p:pic>
      <p:pic>
        <p:nvPicPr>
          <p:cNvPr id="10" name="Picture 9">
            <a:extLst>
              <a:ext uri="{FF2B5EF4-FFF2-40B4-BE49-F238E27FC236}">
                <a16:creationId xmlns:a16="http://schemas.microsoft.com/office/drawing/2014/main" id="{B87789A2-9291-4C0D-8E59-55D24BD7751E}"/>
              </a:ext>
            </a:extLst>
          </p:cNvPr>
          <p:cNvPicPr>
            <a:picLocks noChangeAspect="1"/>
          </p:cNvPicPr>
          <p:nvPr/>
        </p:nvPicPr>
        <p:blipFill>
          <a:blip r:embed="rId3"/>
          <a:stretch>
            <a:fillRect/>
          </a:stretch>
        </p:blipFill>
        <p:spPr>
          <a:xfrm>
            <a:off x="4345983" y="2780080"/>
            <a:ext cx="4332995" cy="1225825"/>
          </a:xfrm>
          <a:prstGeom prst="rect">
            <a:avLst/>
          </a:prstGeom>
          <a:ln>
            <a:solidFill>
              <a:srgbClr val="C00000"/>
            </a:solidFill>
          </a:ln>
        </p:spPr>
      </p:pic>
    </p:spTree>
    <p:extLst>
      <p:ext uri="{BB962C8B-B14F-4D97-AF65-F5344CB8AC3E}">
        <p14:creationId xmlns:p14="http://schemas.microsoft.com/office/powerpoint/2010/main" val="38043680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751</Words>
  <Application>Microsoft Office PowerPoint</Application>
  <PresentationFormat>On-screen Show (4:3)</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Menlo</vt:lpstr>
      <vt:lpstr>Wingdings</vt:lpstr>
      <vt:lpstr>Office 佈景主題</vt:lpstr>
      <vt:lpstr>17 REST</vt:lpstr>
      <vt:lpstr>17 REST</vt:lpstr>
      <vt:lpstr>17 REST</vt:lpstr>
      <vt:lpstr>17 REST</vt:lpstr>
      <vt:lpstr>17 REST</vt:lpstr>
      <vt:lpstr>17 REST</vt:lpstr>
      <vt:lpstr>17 REST</vt:lpstr>
      <vt:lpstr>17 REST</vt:lpstr>
      <vt:lpstr>17 REST</vt:lpstr>
      <vt:lpstr>17 REST</vt:lpstr>
      <vt:lpstr>17 REST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269</cp:revision>
  <dcterms:created xsi:type="dcterms:W3CDTF">2018-09-28T16:40:41Z</dcterms:created>
  <dcterms:modified xsi:type="dcterms:W3CDTF">2019-03-01T06:47:22Z</dcterms:modified>
</cp:coreProperties>
</file>