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handoutMasterIdLst>
    <p:handoutMasterId r:id="rId14"/>
  </p:handoutMasterIdLst>
  <p:sldIdLst>
    <p:sldId id="256" r:id="rId2"/>
    <p:sldId id="258" r:id="rId3"/>
    <p:sldId id="260" r:id="rId4"/>
    <p:sldId id="261" r:id="rId5"/>
    <p:sldId id="262" r:id="rId6"/>
    <p:sldId id="264" r:id="rId7"/>
    <p:sldId id="263" r:id="rId8"/>
    <p:sldId id="265" r:id="rId9"/>
    <p:sldId id="266" r:id="rId10"/>
    <p:sldId id="267" r:id="rId11"/>
    <p:sldId id="259" r:id="rId12"/>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5" d="100"/>
          <a:sy n="75" d="100"/>
        </p:scale>
        <p:origin x="-378" y="456"/>
      </p:cViewPr>
      <p:guideLst>
        <p:guide orient="horz" pos="2160"/>
        <p:guide pos="2880"/>
      </p:guideLst>
    </p:cSldViewPr>
  </p:slideViewPr>
  <p:notesTextViewPr>
    <p:cViewPr>
      <p:scale>
        <a:sx n="100" d="100"/>
        <a:sy n="100" d="100"/>
      </p:scale>
      <p:origin x="0" y="0"/>
    </p:cViewPr>
  </p:notesTextViewPr>
  <p:notesViewPr>
    <p:cSldViewPr>
      <p:cViewPr varScale="1">
        <p:scale>
          <a:sx n="47" d="100"/>
          <a:sy n="47" d="100"/>
        </p:scale>
        <p:origin x="-2376" y="-90"/>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A22AEAA-A254-4976-85E2-51652E861E8E}" type="datetimeFigureOut">
              <a:rPr lang="zh-TW" altLang="en-US" smtClean="0"/>
              <a:pPr/>
              <a:t>2018/10/14</a:t>
            </a:fld>
            <a:endParaRPr lang="zh-TW" altLang="en-US"/>
          </a:p>
        </p:txBody>
      </p:sp>
      <p:sp>
        <p:nvSpPr>
          <p:cNvPr id="4" name="頁尾版面配置區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5" name="投影片編號版面配置區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E68C6B6-66FC-4419-BAFF-9ED63CBC3AC8}"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37EDA8-41C8-4B24-A206-13C08A65A6D7}" type="datetimeFigureOut">
              <a:rPr lang="zh-TW" altLang="en-US" smtClean="0"/>
              <a:pPr/>
              <a:t>2018/10/14</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FAA135-E01C-4A42-9760-5A137A0CA41F}"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smtClean="0"/>
              <a:t>按一下以編輯母片標題樣式</a:t>
            </a:r>
            <a:endParaRPr lang="zh-TW" altLang="en-US"/>
          </a:p>
        </p:txBody>
      </p:sp>
      <p:sp>
        <p:nvSpPr>
          <p:cNvPr id="3" name="副標題 2"/>
          <p:cNvSpPr>
            <a:spLocks noGrp="1"/>
          </p:cNvSpPr>
          <p:nvPr>
            <p:ph type="subTitle" idx="1"/>
          </p:nvPr>
        </p:nvSpPr>
        <p:spPr>
          <a:xfrm>
            <a:off x="1371600" y="3886200"/>
            <a:ext cx="6400800" cy="1752600"/>
          </a:xfrm>
        </p:spPr>
        <p:txBody>
          <a:bodyP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smtClean="0"/>
              <a:t>按一下以編輯母片副標題樣式</a:t>
            </a:r>
            <a:endParaRPr lang="zh-TW" altLang="en-US"/>
          </a:p>
        </p:txBody>
      </p:sp>
      <p:sp>
        <p:nvSpPr>
          <p:cNvPr id="4" name="日期版面配置區 3"/>
          <p:cNvSpPr>
            <a:spLocks noGrp="1"/>
          </p:cNvSpPr>
          <p:nvPr>
            <p:ph type="dt" sz="half" idx="10"/>
          </p:nvPr>
        </p:nvSpPr>
        <p:spPr/>
        <p:txBody>
          <a:bodyPr/>
          <a:lstStyle/>
          <a:p>
            <a:fld id="{8B85509C-BD4F-47BF-9B1E-FC2E949B3621}" type="datetime1">
              <a:rPr lang="zh-TW" altLang="en-US" smtClean="0"/>
              <a:pPr/>
              <a:t>2018/10/14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42251B24-F787-4C15-8A0F-7AEC20C70069}" type="datetime1">
              <a:rPr lang="zh-TW" altLang="en-US" smtClean="0"/>
              <a:pPr/>
              <a:t>2018/10/14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9CA0D33C-CE2B-45F1-B8D4-FFD1F131F331}" type="datetime1">
              <a:rPr lang="zh-TW" altLang="en-US" smtClean="0"/>
              <a:pPr/>
              <a:t>2018/10/14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normAutofit/>
          </a:bodyPr>
          <a:lstStyle>
            <a:lvl1pPr>
              <a:buClr>
                <a:srgbClr val="0070C0"/>
              </a:buClr>
              <a:buFont typeface="Wingdings" pitchFamily="2" charset="2"/>
              <a:buChar char="u"/>
              <a:defRPr sz="1800">
                <a:solidFill>
                  <a:schemeClr val="tx1"/>
                </a:solidFill>
                <a:latin typeface="+mj-lt"/>
              </a:defRPr>
            </a:lvl1pPr>
            <a:lvl2pPr>
              <a:buClr>
                <a:srgbClr val="0070C0"/>
              </a:buClr>
              <a:buFont typeface="Wingdings" pitchFamily="2" charset="2"/>
              <a:buChar char="u"/>
              <a:defRPr sz="1800">
                <a:solidFill>
                  <a:schemeClr val="tx1"/>
                </a:solidFill>
                <a:latin typeface="+mj-lt"/>
              </a:defRPr>
            </a:lvl2pPr>
            <a:lvl3pPr>
              <a:buClr>
                <a:srgbClr val="0070C0"/>
              </a:buClr>
              <a:buFont typeface="Wingdings" pitchFamily="2" charset="2"/>
              <a:buChar char="u"/>
              <a:defRPr sz="1800">
                <a:solidFill>
                  <a:schemeClr val="tx1"/>
                </a:solidFill>
                <a:latin typeface="+mj-lt"/>
              </a:defRPr>
            </a:lvl3pPr>
            <a:lvl4pPr>
              <a:buClr>
                <a:srgbClr val="0070C0"/>
              </a:buClr>
              <a:buFont typeface="Wingdings" pitchFamily="2" charset="2"/>
              <a:buChar char="u"/>
              <a:defRPr sz="1800">
                <a:solidFill>
                  <a:schemeClr val="tx1"/>
                </a:solidFill>
                <a:latin typeface="+mj-lt"/>
              </a:defRPr>
            </a:lvl4pPr>
            <a:lvl5pPr>
              <a:buClr>
                <a:srgbClr val="0070C0"/>
              </a:buClr>
              <a:buFont typeface="Wingdings" pitchFamily="2" charset="2"/>
              <a:buChar char="u"/>
              <a:defRPr sz="1800">
                <a:solidFill>
                  <a:schemeClr val="tx1"/>
                </a:solidFill>
                <a:latin typeface="+mj-lt"/>
              </a:defRPr>
            </a:lvl5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lvl1pPr>
              <a:defRPr>
                <a:solidFill>
                  <a:schemeClr val="tx1"/>
                </a:solidFill>
              </a:defRPr>
            </a:lvl1pPr>
          </a:lstStyle>
          <a:p>
            <a:fld id="{50B99440-D9EF-40CC-9B52-F6428D9B2C76}" type="datetime1">
              <a:rPr lang="zh-TW" altLang="en-US" smtClean="0"/>
              <a:pPr/>
              <a:t>2018/10/14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lvl1pPr>
              <a:defRPr>
                <a:solidFill>
                  <a:schemeClr val="tx1"/>
                </a:solidFill>
              </a:defRPr>
            </a:lvl1pPr>
          </a:lstStyle>
          <a:p>
            <a:fld id="{E4D7E63D-91F2-4366-A2C4-1B00C9E2590E}" type="slidenum">
              <a:rPr lang="zh-TW" altLang="en-US" smtClean="0"/>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按一下以編輯母片文字樣式</a:t>
            </a:r>
          </a:p>
        </p:txBody>
      </p:sp>
      <p:sp>
        <p:nvSpPr>
          <p:cNvPr id="4" name="日期版面配置區 3"/>
          <p:cNvSpPr>
            <a:spLocks noGrp="1"/>
          </p:cNvSpPr>
          <p:nvPr>
            <p:ph type="dt" sz="half" idx="10"/>
          </p:nvPr>
        </p:nvSpPr>
        <p:spPr/>
        <p:txBody>
          <a:bodyPr/>
          <a:lstStyle/>
          <a:p>
            <a:fld id="{0871BF52-5C6C-4959-8E27-CECB68D39FE4}" type="datetime1">
              <a:rPr lang="zh-TW" altLang="en-US" smtClean="0"/>
              <a:pPr/>
              <a:t>2018/10/14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日期版面配置區 4"/>
          <p:cNvSpPr>
            <a:spLocks noGrp="1"/>
          </p:cNvSpPr>
          <p:nvPr>
            <p:ph type="dt" sz="half" idx="10"/>
          </p:nvPr>
        </p:nvSpPr>
        <p:spPr/>
        <p:txBody>
          <a:bodyPr/>
          <a:lstStyle/>
          <a:p>
            <a:fld id="{DF863F05-2DD9-4EB1-A827-12FD992DE9DC}" type="datetime1">
              <a:rPr lang="zh-TW" altLang="en-US" smtClean="0"/>
              <a:pPr/>
              <a:t>2018/10/14</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日期版面配置區 6"/>
          <p:cNvSpPr>
            <a:spLocks noGrp="1"/>
          </p:cNvSpPr>
          <p:nvPr>
            <p:ph type="dt" sz="half" idx="10"/>
          </p:nvPr>
        </p:nvSpPr>
        <p:spPr/>
        <p:txBody>
          <a:bodyPr/>
          <a:lstStyle/>
          <a:p>
            <a:fld id="{6339AF51-4491-4873-A096-75DB6CE47516}" type="datetime1">
              <a:rPr lang="zh-TW" altLang="en-US" smtClean="0"/>
              <a:pPr/>
              <a:t>2018/10/14</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日期版面配置區 2"/>
          <p:cNvSpPr>
            <a:spLocks noGrp="1"/>
          </p:cNvSpPr>
          <p:nvPr>
            <p:ph type="dt" sz="half" idx="10"/>
          </p:nvPr>
        </p:nvSpPr>
        <p:spPr/>
        <p:txBody>
          <a:bodyPr/>
          <a:lstStyle/>
          <a:p>
            <a:fld id="{EE4AD9C8-8B9E-40FF-ABE2-858AC2057BBB}" type="datetime1">
              <a:rPr lang="zh-TW" altLang="en-US" smtClean="0"/>
              <a:pPr/>
              <a:t>2018/10/14</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B4784999-BBBE-4BE4-A8D0-877E7D1D66CC}" type="datetime1">
              <a:rPr lang="zh-TW" altLang="en-US" smtClean="0"/>
              <a:pPr/>
              <a:t>2018/10/14</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E88D17E6-02BD-4944-B9FE-7BFCCBF83D48}" type="datetime1">
              <a:rPr lang="zh-TW" altLang="en-US" smtClean="0"/>
              <a:pPr/>
              <a:t>2018/10/14</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3C13E23D-1FEF-4D78-A3A3-3D6F2BB31954}" type="datetime1">
              <a:rPr lang="zh-TW" altLang="en-US" smtClean="0"/>
              <a:pPr/>
              <a:t>2018/10/14</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solidFill>
              </a:defRPr>
            </a:lvl1pPr>
          </a:lstStyle>
          <a:p>
            <a:fld id="{06197F35-AD6F-4594-8B50-334492D2E7E8}" type="datetime1">
              <a:rPr lang="zh-TW" altLang="en-US" smtClean="0"/>
              <a:pPr/>
              <a:t>2018/10/14</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solidFill>
              </a:defRPr>
            </a:lvl1pPr>
          </a:lstStyle>
          <a:p>
            <a:fld id="{E4D7E63D-91F2-4366-A2C4-1B00C9E2590E}"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Clr>
          <a:srgbClr val="0070C0"/>
        </a:buClr>
        <a:buFont typeface="Wingdings" pitchFamily="2" charset="2"/>
        <a:buChar char="u"/>
        <a:defRPr sz="1800" kern="1200">
          <a:solidFill>
            <a:schemeClr val="tx1"/>
          </a:solidFill>
          <a:latin typeface="+mj-lt"/>
          <a:ea typeface="+mn-ea"/>
          <a:cs typeface="+mn-cs"/>
        </a:defRPr>
      </a:lvl1pPr>
      <a:lvl2pPr marL="742950" indent="-285750" algn="l" defTabSz="914400" rtl="0" eaLnBrk="1" latinLnBrk="0" hangingPunct="1">
        <a:spcBef>
          <a:spcPct val="20000"/>
        </a:spcBef>
        <a:buClr>
          <a:srgbClr val="0070C0"/>
        </a:buClr>
        <a:buFont typeface="Wingdings" pitchFamily="2" charset="2"/>
        <a:buChar char="u"/>
        <a:defRPr sz="1800" kern="1200">
          <a:solidFill>
            <a:schemeClr val="tx1"/>
          </a:solidFill>
          <a:latin typeface="+mj-lt"/>
          <a:ea typeface="+mn-ea"/>
          <a:cs typeface="+mn-cs"/>
        </a:defRPr>
      </a:lvl2pPr>
      <a:lvl3pPr marL="1143000" indent="-228600" algn="l" defTabSz="914400" rtl="0" eaLnBrk="1" latinLnBrk="0" hangingPunct="1">
        <a:spcBef>
          <a:spcPct val="20000"/>
        </a:spcBef>
        <a:buClr>
          <a:srgbClr val="0070C0"/>
        </a:buClr>
        <a:buFont typeface="Wingdings" pitchFamily="2" charset="2"/>
        <a:buChar char="u"/>
        <a:defRPr sz="1800" kern="1200">
          <a:solidFill>
            <a:schemeClr val="tx1"/>
          </a:solidFill>
          <a:latin typeface="+mj-lt"/>
          <a:ea typeface="+mn-ea"/>
          <a:cs typeface="+mn-cs"/>
        </a:defRPr>
      </a:lvl3pPr>
      <a:lvl4pPr marL="1600200" indent="-228600" algn="l" defTabSz="914400" rtl="0" eaLnBrk="1" latinLnBrk="0" hangingPunct="1">
        <a:spcBef>
          <a:spcPct val="20000"/>
        </a:spcBef>
        <a:buClr>
          <a:srgbClr val="0070C0"/>
        </a:buClr>
        <a:buFont typeface="Wingdings" pitchFamily="2" charset="2"/>
        <a:buChar char="u"/>
        <a:defRPr sz="1800" kern="1200">
          <a:solidFill>
            <a:schemeClr val="tx1"/>
          </a:solidFill>
          <a:latin typeface="+mj-lt"/>
          <a:ea typeface="+mn-ea"/>
          <a:cs typeface="+mn-cs"/>
        </a:defRPr>
      </a:lvl4pPr>
      <a:lvl5pPr marL="2057400" indent="-228600" algn="l" defTabSz="914400" rtl="0" eaLnBrk="1" latinLnBrk="0" hangingPunct="1">
        <a:spcBef>
          <a:spcPct val="20000"/>
        </a:spcBef>
        <a:buClr>
          <a:srgbClr val="0070C0"/>
        </a:buClr>
        <a:buFont typeface="Wingdings" pitchFamily="2" charset="2"/>
        <a:buChar char="u"/>
        <a:defRPr sz="1800" kern="1200">
          <a:solidFill>
            <a:schemeClr val="tx1"/>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a:normAutofit/>
          </a:bodyPr>
          <a:lstStyle/>
          <a:p>
            <a:r>
              <a:rPr lang="en-US" altLang="zh-TW" sz="4800" b="1" dirty="0" smtClean="0">
                <a:solidFill>
                  <a:srgbClr val="FFFF00"/>
                </a:solidFill>
              </a:rPr>
              <a:t>6 Build System</a:t>
            </a:r>
            <a:endParaRPr lang="zh-TW" altLang="en-US" sz="4800" b="1" dirty="0">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pPr algn="ctr"/>
            <a:r>
              <a:rPr lang="en-US" altLang="zh-TW" dirty="0" smtClean="0">
                <a:solidFill>
                  <a:schemeClr val="tx1"/>
                </a:solidFill>
              </a:rPr>
              <a:t>Peter H. Chen</a:t>
            </a:r>
            <a:endParaRPr lang="zh-TW" altLang="en-US" dirty="0">
              <a:solidFill>
                <a:schemeClr val="tx1"/>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2018/10/14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a:t>
            </a:fld>
            <a:endParaRPr lang="zh-TW" altLang="en-US"/>
          </a:p>
        </p:txBody>
      </p:sp>
      <p:pic>
        <p:nvPicPr>
          <p:cNvPr id="7" name="Picture 2"/>
          <p:cNvPicPr>
            <a:picLocks noChangeAspect="1" noChangeArrowheads="1"/>
          </p:cNvPicPr>
          <p:nvPr/>
        </p:nvPicPr>
        <p:blipFill>
          <a:blip r:embed="rId2" cstate="print"/>
          <a:srcRect/>
          <a:stretch>
            <a:fillRect/>
          </a:stretch>
        </p:blipFill>
        <p:spPr bwMode="auto">
          <a:xfrm>
            <a:off x="3995936" y="3717032"/>
            <a:ext cx="792088" cy="704824"/>
          </a:xfrm>
          <a:prstGeom prst="rect">
            <a:avLst/>
          </a:prstGeom>
          <a:noFill/>
          <a:ln w="9525">
            <a:noFill/>
            <a:miter lim="800000"/>
            <a:headEnd/>
            <a:tailEnd/>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smtClean="0">
                <a:solidFill>
                  <a:srgbClr val="FFFF00"/>
                </a:solidFill>
              </a:rPr>
              <a:t>6.3 Gradle Dependence</a:t>
            </a:r>
            <a:endParaRPr lang="zh-TW" altLang="en-US" b="1" dirty="0">
              <a:solidFill>
                <a:srgbClr val="FFFF00"/>
              </a:solidFill>
            </a:endParaRPr>
          </a:p>
        </p:txBody>
      </p:sp>
      <p:sp>
        <p:nvSpPr>
          <p:cNvPr id="3" name="副標題 2"/>
          <p:cNvSpPr>
            <a:spLocks noGrp="1"/>
          </p:cNvSpPr>
          <p:nvPr>
            <p:ph type="subTitle" idx="1"/>
          </p:nvPr>
        </p:nvSpPr>
        <p:spPr>
          <a:xfrm>
            <a:off x="323528" y="1268760"/>
            <a:ext cx="8424936" cy="1008112"/>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dirty="0" smtClean="0"/>
              <a:t>Similarly</a:t>
            </a:r>
            <a:r>
              <a:rPr lang="en-US" altLang="zh-TW" dirty="0" smtClean="0"/>
              <a:t>, in Gradle, we </a:t>
            </a:r>
            <a:r>
              <a:rPr lang="en-US" altLang="zh-TW" dirty="0" smtClean="0"/>
              <a:t>do not need to specify </a:t>
            </a:r>
            <a:r>
              <a:rPr lang="en-US" altLang="zh-TW" dirty="0" smtClean="0"/>
              <a:t>the Spring Boot version number for </a:t>
            </a:r>
            <a:r>
              <a:rPr lang="en-US" altLang="zh-TW" dirty="0" smtClean="0"/>
              <a:t>dependencies.</a:t>
            </a:r>
          </a:p>
          <a:p>
            <a:pPr marL="342900" indent="-342900" algn="l">
              <a:buClr>
                <a:srgbClr val="0070C0"/>
              </a:buClr>
              <a:buSzPct val="80000"/>
              <a:buFont typeface="Wingdings" pitchFamily="2" charset="2"/>
              <a:buChar char="u"/>
            </a:pPr>
            <a:r>
              <a:rPr lang="en-US" altLang="zh-TW" dirty="0" smtClean="0"/>
              <a:t>Spring </a:t>
            </a:r>
            <a:r>
              <a:rPr lang="en-US" altLang="zh-TW" dirty="0" smtClean="0"/>
              <a:t>Boot automatically configures the dependency based on the version.</a:t>
            </a:r>
            <a:endParaRPr lang="en-US" altLang="zh-TW" dirty="0"/>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smtClean="0">
                <a:latin typeface="+mj-lt"/>
                <a:ea typeface="+mj-ea"/>
                <a:cs typeface="+mj-cs"/>
              </a:rPr>
              <a:t>https://www.tutorialspoint.com/spring_boot/spring_boot_build_systems.htm</a:t>
            </a:r>
            <a:endParaRPr kumimoji="0" lang="zh-TW" altLang="en-US" sz="1600" b="0"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2018/10/14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10</a:t>
            </a:fld>
            <a:endParaRPr lang="zh-TW" altLang="en-US"/>
          </a:p>
        </p:txBody>
      </p:sp>
      <p:sp>
        <p:nvSpPr>
          <p:cNvPr id="7" name="副標題 2"/>
          <p:cNvSpPr txBox="1">
            <a:spLocks/>
          </p:cNvSpPr>
          <p:nvPr/>
        </p:nvSpPr>
        <p:spPr>
          <a:xfrm>
            <a:off x="611560" y="2420888"/>
            <a:ext cx="7848872" cy="1008112"/>
          </a:xfrm>
          <a:prstGeom prst="rect">
            <a:avLst/>
          </a:prstGeom>
          <a:ln>
            <a:solidFill>
              <a:srgbClr val="C00000"/>
            </a:solidFill>
          </a:ln>
        </p:spPr>
        <p:txBody>
          <a:bodyPr vert="horz" lIns="91440" tIns="45720" rIns="91440" bIns="45720" rtlCol="0">
            <a:noAutofit/>
          </a:bodyPr>
          <a:lstStyle/>
          <a:p>
            <a:pPr lvl="0">
              <a:spcBef>
                <a:spcPct val="20000"/>
              </a:spcBef>
              <a:buClr>
                <a:srgbClr val="0070C0"/>
              </a:buClr>
              <a:buSzPct val="80000"/>
            </a:pPr>
            <a:r>
              <a:rPr lang="en-US" altLang="zh-TW" sz="1600" dirty="0" smtClean="0"/>
              <a:t>dependencies { </a:t>
            </a:r>
            <a:endParaRPr lang="en-US" altLang="zh-TW" sz="1600" dirty="0" smtClean="0"/>
          </a:p>
          <a:p>
            <a:pPr lvl="0">
              <a:spcBef>
                <a:spcPct val="20000"/>
              </a:spcBef>
              <a:buClr>
                <a:srgbClr val="0070C0"/>
              </a:buClr>
              <a:buSzPct val="80000"/>
            </a:pPr>
            <a:r>
              <a:rPr lang="en-US" altLang="zh-TW" sz="1600" dirty="0" smtClean="0"/>
              <a:t> </a:t>
            </a:r>
            <a:r>
              <a:rPr lang="en-US" altLang="zh-TW" sz="1600" dirty="0" smtClean="0"/>
              <a:t>   compile</a:t>
            </a:r>
            <a:r>
              <a:rPr lang="en-US" altLang="zh-TW" sz="1600" dirty="0" smtClean="0"/>
              <a:t>('</a:t>
            </a:r>
            <a:r>
              <a:rPr lang="en-US" altLang="zh-TW" sz="1600" dirty="0" err="1" smtClean="0"/>
              <a:t>org.springframework.boot:spring</a:t>
            </a:r>
            <a:r>
              <a:rPr lang="en-US" altLang="zh-TW" sz="1600" dirty="0" smtClean="0"/>
              <a:t>-boot-starter-web') </a:t>
            </a:r>
            <a:endParaRPr lang="en-US" altLang="zh-TW" sz="1600" dirty="0" smtClean="0"/>
          </a:p>
          <a:p>
            <a:pPr lvl="0">
              <a:spcBef>
                <a:spcPct val="20000"/>
              </a:spcBef>
              <a:buClr>
                <a:srgbClr val="0070C0"/>
              </a:buClr>
              <a:buSzPct val="80000"/>
            </a:pPr>
            <a:r>
              <a:rPr lang="en-US" altLang="zh-TW" sz="1600" dirty="0" smtClean="0"/>
              <a:t>}</a:t>
            </a:r>
            <a:endParaRPr kumimoji="0" lang="en-US" altLang="zh-TW" sz="1600" b="0" i="0" u="none" strike="noStrike" kern="1200" cap="none" spc="0" normalizeH="0" baseline="0" noProof="0" dirty="0">
              <a:ln>
                <a:noFill/>
              </a:ln>
              <a:solidFill>
                <a:schemeClr val="tx1"/>
              </a:solidFill>
              <a:effectLst/>
              <a:uLnTx/>
              <a:uFillTx/>
              <a:latin typeface="+mj-lt"/>
              <a:ea typeface="+mn-ea"/>
              <a:cs typeface="+mn-cs"/>
            </a:endParaRPr>
          </a:p>
        </p:txBody>
      </p:sp>
      <p:sp>
        <p:nvSpPr>
          <p:cNvPr id="8" name="副標題 2"/>
          <p:cNvSpPr txBox="1">
            <a:spLocks/>
          </p:cNvSpPr>
          <p:nvPr/>
        </p:nvSpPr>
        <p:spPr>
          <a:xfrm>
            <a:off x="611560" y="3717032"/>
            <a:ext cx="7848872" cy="1008112"/>
          </a:xfrm>
          <a:prstGeom prst="rect">
            <a:avLst/>
          </a:prstGeom>
          <a:ln>
            <a:solidFill>
              <a:srgbClr val="C00000"/>
            </a:solidFill>
          </a:ln>
        </p:spPr>
        <p:txBody>
          <a:bodyPr vert="horz" lIns="91440" tIns="45720" rIns="91440" bIns="45720" rtlCol="0">
            <a:noAutofit/>
          </a:bodyPr>
          <a:lstStyle/>
          <a:p>
            <a:pPr lvl="0">
              <a:spcBef>
                <a:spcPct val="20000"/>
              </a:spcBef>
              <a:buClr>
                <a:srgbClr val="0070C0"/>
              </a:buClr>
              <a:buSzPct val="80000"/>
            </a:pPr>
            <a:r>
              <a:rPr lang="en-US" altLang="zh-TW" sz="1600" dirty="0" smtClean="0"/>
              <a:t>dependencies { </a:t>
            </a:r>
            <a:endParaRPr lang="en-US" altLang="zh-TW" sz="1600" dirty="0" smtClean="0"/>
          </a:p>
          <a:p>
            <a:pPr lvl="0">
              <a:spcBef>
                <a:spcPct val="20000"/>
              </a:spcBef>
              <a:buClr>
                <a:srgbClr val="0070C0"/>
              </a:buClr>
              <a:buSzPct val="80000"/>
            </a:pPr>
            <a:r>
              <a:rPr lang="en-US" altLang="zh-TW" sz="1600" dirty="0" smtClean="0"/>
              <a:t> </a:t>
            </a:r>
            <a:r>
              <a:rPr lang="en-US" altLang="zh-TW" sz="1600" dirty="0" smtClean="0"/>
              <a:t>   implementation (</a:t>
            </a:r>
            <a:r>
              <a:rPr lang="en-US" altLang="zh-TW" sz="1600" dirty="0" smtClean="0"/>
              <a:t>'</a:t>
            </a:r>
            <a:r>
              <a:rPr lang="en-US" altLang="zh-TW" sz="1600" dirty="0" err="1" smtClean="0"/>
              <a:t>org.springframework.boot:spring</a:t>
            </a:r>
            <a:r>
              <a:rPr lang="en-US" altLang="zh-TW" sz="1600" dirty="0" smtClean="0"/>
              <a:t>-boot-starter-web') </a:t>
            </a:r>
            <a:endParaRPr lang="en-US" altLang="zh-TW" sz="1600" dirty="0" smtClean="0"/>
          </a:p>
          <a:p>
            <a:pPr lvl="0">
              <a:spcBef>
                <a:spcPct val="20000"/>
              </a:spcBef>
              <a:buClr>
                <a:srgbClr val="0070C0"/>
              </a:buClr>
              <a:buSzPct val="80000"/>
            </a:pPr>
            <a:r>
              <a:rPr lang="en-US" altLang="zh-TW" sz="1600" dirty="0" smtClean="0"/>
              <a:t>}</a:t>
            </a:r>
            <a:endParaRPr kumimoji="0" lang="en-US" altLang="zh-TW" sz="1600" b="0" i="0" u="none" strike="noStrike" kern="1200" cap="none" spc="0" normalizeH="0" baseline="0" noProof="0" dirty="0">
              <a:ln>
                <a:noFill/>
              </a:ln>
              <a:solidFill>
                <a:schemeClr val="tx1"/>
              </a:solidFill>
              <a:effectLst/>
              <a:uLnTx/>
              <a:uFillTx/>
              <a:latin typeface="+mj-lt"/>
              <a:ea typeface="+mn-ea"/>
              <a:cs typeface="+mn-c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a:normAutofit/>
          </a:bodyPr>
          <a:lstStyle/>
          <a:p>
            <a:r>
              <a:rPr lang="en-US" altLang="zh-TW" sz="6000" b="1" dirty="0" smtClean="0">
                <a:solidFill>
                  <a:srgbClr val="FFFF00"/>
                </a:solidFill>
              </a:rPr>
              <a:t>End of Chapter</a:t>
            </a:r>
            <a:endParaRPr lang="zh-TW" altLang="en-US" sz="6000" b="1" dirty="0">
              <a:solidFill>
                <a:srgbClr val="FFFF00"/>
              </a:solidFill>
            </a:endParaRPr>
          </a:p>
        </p:txBody>
      </p:sp>
      <p:sp>
        <p:nvSpPr>
          <p:cNvPr id="5" name="日期版面配置區 4"/>
          <p:cNvSpPr>
            <a:spLocks noGrp="1"/>
          </p:cNvSpPr>
          <p:nvPr>
            <p:ph type="dt" sz="half" idx="10"/>
          </p:nvPr>
        </p:nvSpPr>
        <p:spPr/>
        <p:txBody>
          <a:bodyPr/>
          <a:lstStyle/>
          <a:p>
            <a:fld id="{4E46BE27-E923-4EC2-B046-3272AE2A3E5C}" type="datetime1">
              <a:rPr lang="zh-TW" altLang="en-US" smtClean="0"/>
              <a:pPr/>
              <a:t>2018/10/14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11</a:t>
            </a:fld>
            <a:endParaRPr lang="zh-TW"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smtClean="0">
                <a:solidFill>
                  <a:srgbClr val="FFFF00"/>
                </a:solidFill>
              </a:rPr>
              <a:t>6 Build System</a:t>
            </a:r>
            <a:endParaRPr lang="zh-TW" altLang="en-US" b="1" dirty="0">
              <a:solidFill>
                <a:srgbClr val="FFFF00"/>
              </a:solidFill>
            </a:endParaRPr>
          </a:p>
        </p:txBody>
      </p:sp>
      <p:sp>
        <p:nvSpPr>
          <p:cNvPr id="3" name="副標題 2"/>
          <p:cNvSpPr>
            <a:spLocks noGrp="1"/>
          </p:cNvSpPr>
          <p:nvPr>
            <p:ph type="subTitle" idx="1"/>
          </p:nvPr>
        </p:nvSpPr>
        <p:spPr>
          <a:xfrm>
            <a:off x="323528" y="1268760"/>
            <a:ext cx="8424936" cy="1008112"/>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dirty="0" smtClean="0"/>
              <a:t>In </a:t>
            </a:r>
            <a:r>
              <a:rPr lang="en-US" altLang="zh-TW" dirty="0" smtClean="0"/>
              <a:t>Spring Boot, choosing a build system is an important task. </a:t>
            </a:r>
            <a:endParaRPr lang="en-US" altLang="zh-TW" dirty="0" smtClean="0"/>
          </a:p>
          <a:p>
            <a:pPr marL="342900" indent="-342900" algn="l">
              <a:buClr>
                <a:srgbClr val="0070C0"/>
              </a:buClr>
              <a:buSzPct val="80000"/>
              <a:buFont typeface="Wingdings" pitchFamily="2" charset="2"/>
              <a:buChar char="u"/>
            </a:pPr>
            <a:r>
              <a:rPr lang="en-US" altLang="zh-TW" dirty="0" smtClean="0"/>
              <a:t>Use Maven </a:t>
            </a:r>
            <a:r>
              <a:rPr lang="en-US" altLang="zh-TW" dirty="0" smtClean="0"/>
              <a:t>or </a:t>
            </a:r>
            <a:r>
              <a:rPr lang="en-US" altLang="zh-TW" dirty="0" smtClean="0"/>
              <a:t>Gradle to build system for </a:t>
            </a:r>
            <a:r>
              <a:rPr lang="en-US" altLang="zh-TW" dirty="0" smtClean="0"/>
              <a:t>dependency management. </a:t>
            </a:r>
            <a:endParaRPr lang="en-US" altLang="zh-TW" dirty="0" smtClean="0"/>
          </a:p>
          <a:p>
            <a:pPr marL="342900" indent="-342900" algn="l">
              <a:buClr>
                <a:srgbClr val="0070C0"/>
              </a:buClr>
              <a:buSzPct val="80000"/>
              <a:buFont typeface="Wingdings" pitchFamily="2" charset="2"/>
              <a:buChar char="u"/>
            </a:pPr>
            <a:r>
              <a:rPr lang="en-US" altLang="zh-TW" dirty="0" smtClean="0"/>
              <a:t>Spring </a:t>
            </a:r>
            <a:r>
              <a:rPr lang="en-US" altLang="zh-TW" dirty="0" smtClean="0"/>
              <a:t>does not support well other build systems.</a:t>
            </a:r>
            <a:endParaRPr lang="zh-TW" altLang="en-US"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smtClean="0">
                <a:latin typeface="+mj-lt"/>
                <a:ea typeface="+mj-ea"/>
                <a:cs typeface="+mj-cs"/>
              </a:rPr>
              <a:t>https://www.tutorialspoint.com/spring_boot/spring_boot_build_systems.htm</a:t>
            </a:r>
            <a:endParaRPr kumimoji="0" lang="zh-TW" altLang="en-US" sz="1600" b="0"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2018/10/14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a:t>
            </a:fld>
            <a:endParaRPr lang="zh-TW"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a:normAutofit/>
          </a:bodyPr>
          <a:lstStyle/>
          <a:p>
            <a:r>
              <a:rPr lang="en-US" altLang="zh-TW" sz="4800" b="1" dirty="0" smtClean="0">
                <a:solidFill>
                  <a:srgbClr val="FFFF00"/>
                </a:solidFill>
              </a:rPr>
              <a:t>6.1 Dependence Management</a:t>
            </a:r>
            <a:endParaRPr lang="zh-TW" altLang="en-US" sz="4800" b="1" dirty="0">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pPr algn="ctr"/>
            <a:r>
              <a:rPr lang="en-US" altLang="zh-TW" dirty="0" smtClean="0">
                <a:solidFill>
                  <a:schemeClr val="tx1"/>
                </a:solidFill>
              </a:rPr>
              <a:t>Peter H. Chen</a:t>
            </a:r>
            <a:endParaRPr lang="zh-TW" altLang="en-US" dirty="0">
              <a:solidFill>
                <a:schemeClr val="tx1"/>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2018/10/14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a:t>
            </a:fld>
            <a:endParaRPr lang="zh-TW" altLang="en-US"/>
          </a:p>
        </p:txBody>
      </p:sp>
      <p:pic>
        <p:nvPicPr>
          <p:cNvPr id="7" name="Picture 2"/>
          <p:cNvPicPr>
            <a:picLocks noChangeAspect="1" noChangeArrowheads="1"/>
          </p:cNvPicPr>
          <p:nvPr/>
        </p:nvPicPr>
        <p:blipFill>
          <a:blip r:embed="rId2" cstate="print"/>
          <a:srcRect/>
          <a:stretch>
            <a:fillRect/>
          </a:stretch>
        </p:blipFill>
        <p:spPr bwMode="auto">
          <a:xfrm>
            <a:off x="3995936" y="3717032"/>
            <a:ext cx="792088" cy="704824"/>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smtClean="0">
                <a:solidFill>
                  <a:srgbClr val="FFFF00"/>
                </a:solidFill>
              </a:rPr>
              <a:t>6.1 Dependence Management</a:t>
            </a:r>
            <a:endParaRPr lang="zh-TW" altLang="en-US" b="1" dirty="0">
              <a:solidFill>
                <a:srgbClr val="FFFF00"/>
              </a:solidFill>
            </a:endParaRPr>
          </a:p>
        </p:txBody>
      </p:sp>
      <p:sp>
        <p:nvSpPr>
          <p:cNvPr id="3" name="副標題 2"/>
          <p:cNvSpPr>
            <a:spLocks noGrp="1"/>
          </p:cNvSpPr>
          <p:nvPr>
            <p:ph type="subTitle" idx="1"/>
          </p:nvPr>
        </p:nvSpPr>
        <p:spPr>
          <a:xfrm>
            <a:off x="323528" y="1268760"/>
            <a:ext cx="8424936" cy="288032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dirty="0" smtClean="0"/>
              <a:t>Spring </a:t>
            </a:r>
            <a:r>
              <a:rPr lang="en-US" altLang="zh-TW" dirty="0" smtClean="0"/>
              <a:t>Boot </a:t>
            </a:r>
            <a:r>
              <a:rPr lang="en-US" altLang="zh-TW" dirty="0" smtClean="0"/>
              <a:t>provides </a:t>
            </a:r>
            <a:r>
              <a:rPr lang="en-US" altLang="zh-TW" dirty="0" smtClean="0"/>
              <a:t>a list of dependencies to support the Spring Boot version for its every release. </a:t>
            </a:r>
            <a:endParaRPr lang="en-US" altLang="zh-TW" dirty="0" smtClean="0"/>
          </a:p>
          <a:p>
            <a:pPr marL="342900" indent="-342900" algn="l">
              <a:buClr>
                <a:srgbClr val="0070C0"/>
              </a:buClr>
              <a:buSzPct val="80000"/>
              <a:buFont typeface="Wingdings" pitchFamily="2" charset="2"/>
              <a:buChar char="u"/>
            </a:pPr>
            <a:r>
              <a:rPr lang="en-US" altLang="zh-TW" dirty="0" smtClean="0"/>
              <a:t>You </a:t>
            </a:r>
            <a:r>
              <a:rPr lang="en-US" altLang="zh-TW" dirty="0" smtClean="0"/>
              <a:t>do not need to provide a version for dependencies in the build configuration file. </a:t>
            </a:r>
            <a:endParaRPr lang="en-US" altLang="zh-TW" dirty="0" smtClean="0"/>
          </a:p>
          <a:p>
            <a:pPr marL="342900" indent="-342900" algn="l">
              <a:buClr>
                <a:srgbClr val="0070C0"/>
              </a:buClr>
              <a:buSzPct val="80000"/>
              <a:buFont typeface="Wingdings" pitchFamily="2" charset="2"/>
              <a:buChar char="u"/>
            </a:pPr>
            <a:r>
              <a:rPr lang="en-US" altLang="zh-TW" dirty="0" smtClean="0"/>
              <a:t>Spring </a:t>
            </a:r>
            <a:r>
              <a:rPr lang="en-US" altLang="zh-TW" dirty="0" smtClean="0"/>
              <a:t>Boot automatically configures the dependencies version based on the release. </a:t>
            </a:r>
            <a:endParaRPr lang="en-US" altLang="zh-TW" dirty="0" smtClean="0"/>
          </a:p>
          <a:p>
            <a:pPr marL="342900" indent="-342900" algn="l">
              <a:buClr>
                <a:srgbClr val="0070C0"/>
              </a:buClr>
              <a:buSzPct val="80000"/>
              <a:buFont typeface="Wingdings" pitchFamily="2" charset="2"/>
              <a:buChar char="u"/>
            </a:pPr>
            <a:r>
              <a:rPr lang="en-US" altLang="zh-TW" dirty="0" smtClean="0"/>
              <a:t>When </a:t>
            </a:r>
            <a:r>
              <a:rPr lang="en-US" altLang="zh-TW" dirty="0" smtClean="0"/>
              <a:t>you upgrade the Spring Boot version, dependencies also will upgrade </a:t>
            </a:r>
            <a:r>
              <a:rPr lang="en-US" altLang="zh-TW" dirty="0" smtClean="0"/>
              <a:t>automatically.</a:t>
            </a:r>
          </a:p>
          <a:p>
            <a:pPr marL="342900" indent="-342900" algn="l">
              <a:buClr>
                <a:srgbClr val="0070C0"/>
              </a:buClr>
              <a:buSzPct val="80000"/>
              <a:buFont typeface="Wingdings" pitchFamily="2" charset="2"/>
              <a:buChar char="u"/>
            </a:pPr>
            <a:r>
              <a:rPr lang="en-US" altLang="zh-TW" b="1" dirty="0" smtClean="0"/>
              <a:t>Note</a:t>
            </a:r>
            <a:r>
              <a:rPr lang="en-US" altLang="zh-TW" dirty="0" smtClean="0"/>
              <a:t>: </a:t>
            </a:r>
            <a:r>
              <a:rPr lang="en-US" altLang="zh-TW" dirty="0" smtClean="0"/>
              <a:t>If you want to specify the version for dependency, you can specify it in your configuration file. However, the Spring Boot team highly recommends that it is not needed to specify the version for dependency.</a:t>
            </a:r>
            <a:endParaRPr lang="en-US" altLang="zh-TW" dirty="0"/>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smtClean="0">
                <a:latin typeface="+mj-lt"/>
                <a:ea typeface="+mj-ea"/>
                <a:cs typeface="+mj-cs"/>
              </a:rPr>
              <a:t>https://www.tutorialspoint.com/spring_boot/spring_boot_build_systems.htm</a:t>
            </a:r>
            <a:endParaRPr kumimoji="0" lang="zh-TW" altLang="en-US" sz="1600" b="0"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2018/10/14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4</a:t>
            </a:fld>
            <a:endParaRPr lang="zh-TW"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a:normAutofit/>
          </a:bodyPr>
          <a:lstStyle/>
          <a:p>
            <a:r>
              <a:rPr lang="en-US" altLang="zh-TW" sz="4800" b="1" dirty="0" smtClean="0">
                <a:solidFill>
                  <a:srgbClr val="FFFF00"/>
                </a:solidFill>
              </a:rPr>
              <a:t>6.2 Maven Dependence</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2018/10/14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5</a:t>
            </a:fld>
            <a:endParaRPr lang="zh-TW" altLang="en-US"/>
          </a:p>
        </p:txBody>
      </p:sp>
      <p:pic>
        <p:nvPicPr>
          <p:cNvPr id="7" name="Picture 2"/>
          <p:cNvPicPr>
            <a:picLocks noChangeAspect="1" noChangeArrowheads="1"/>
          </p:cNvPicPr>
          <p:nvPr/>
        </p:nvPicPr>
        <p:blipFill>
          <a:blip r:embed="rId2" cstate="print"/>
          <a:srcRect/>
          <a:stretch>
            <a:fillRect/>
          </a:stretch>
        </p:blipFill>
        <p:spPr bwMode="auto">
          <a:xfrm>
            <a:off x="3995936" y="3717032"/>
            <a:ext cx="792088" cy="704824"/>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smtClean="0">
                <a:solidFill>
                  <a:srgbClr val="FFFF00"/>
                </a:solidFill>
              </a:rPr>
              <a:t>6.2 Maven Dependence</a:t>
            </a:r>
            <a:endParaRPr lang="zh-TW" altLang="en-US" b="1" dirty="0">
              <a:solidFill>
                <a:srgbClr val="FFFF00"/>
              </a:solidFill>
            </a:endParaRPr>
          </a:p>
        </p:txBody>
      </p:sp>
      <p:sp>
        <p:nvSpPr>
          <p:cNvPr id="3" name="副標題 2"/>
          <p:cNvSpPr>
            <a:spLocks noGrp="1"/>
          </p:cNvSpPr>
          <p:nvPr>
            <p:ph type="subTitle" idx="1"/>
          </p:nvPr>
        </p:nvSpPr>
        <p:spPr>
          <a:xfrm>
            <a:off x="323528" y="1268760"/>
            <a:ext cx="8424936" cy="1008112"/>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dirty="0" smtClean="0"/>
              <a:t>For </a:t>
            </a:r>
            <a:r>
              <a:rPr lang="en-US" altLang="zh-TW" dirty="0" smtClean="0"/>
              <a:t>Maven configuration, we should inherit the Spring Boot Starter parent project to manage the Spring Boot Starters </a:t>
            </a:r>
            <a:r>
              <a:rPr lang="en-US" altLang="zh-TW" dirty="0" smtClean="0"/>
              <a:t>dependencies.</a:t>
            </a:r>
          </a:p>
          <a:p>
            <a:pPr marL="342900" indent="-342900" algn="l">
              <a:buClr>
                <a:srgbClr val="0070C0"/>
              </a:buClr>
              <a:buSzPct val="80000"/>
              <a:buFont typeface="Wingdings" pitchFamily="2" charset="2"/>
              <a:buChar char="u"/>
            </a:pPr>
            <a:r>
              <a:rPr lang="en-US" altLang="zh-TW" dirty="0" smtClean="0"/>
              <a:t>For </a:t>
            </a:r>
            <a:r>
              <a:rPr lang="en-US" altLang="zh-TW" dirty="0" smtClean="0"/>
              <a:t>this, simply we can inherit the starter parent in our </a:t>
            </a:r>
            <a:r>
              <a:rPr lang="en-US" altLang="zh-TW" b="1" dirty="0" smtClean="0"/>
              <a:t>pom.xml</a:t>
            </a:r>
            <a:r>
              <a:rPr lang="en-US" altLang="zh-TW" dirty="0" smtClean="0"/>
              <a:t> file as shown below.</a:t>
            </a:r>
            <a:endParaRPr lang="en-US" altLang="zh-TW" dirty="0"/>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smtClean="0">
                <a:latin typeface="+mj-lt"/>
                <a:ea typeface="+mj-ea"/>
                <a:cs typeface="+mj-cs"/>
              </a:rPr>
              <a:t>https://www.tutorialspoint.com/spring_boot/spring_boot_build_systems.htm</a:t>
            </a:r>
            <a:endParaRPr kumimoji="0" lang="zh-TW" altLang="en-US" sz="1600" b="0"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2018/10/14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6</a:t>
            </a:fld>
            <a:endParaRPr lang="zh-TW" altLang="en-US"/>
          </a:p>
        </p:txBody>
      </p:sp>
      <p:sp>
        <p:nvSpPr>
          <p:cNvPr id="7" name="副標題 2"/>
          <p:cNvSpPr txBox="1">
            <a:spLocks/>
          </p:cNvSpPr>
          <p:nvPr/>
        </p:nvSpPr>
        <p:spPr>
          <a:xfrm>
            <a:off x="971600" y="2420888"/>
            <a:ext cx="6120680" cy="1656184"/>
          </a:xfrm>
          <a:prstGeom prst="rect">
            <a:avLst/>
          </a:prstGeom>
          <a:ln>
            <a:solidFill>
              <a:srgbClr val="C00000"/>
            </a:solidFill>
          </a:ln>
        </p:spPr>
        <p:txBody>
          <a:bodyPr vert="horz" lIns="91440" tIns="45720" rIns="91440" bIns="45720" rtlCol="0">
            <a:noAutofit/>
          </a:bodyPr>
          <a:lstStyle/>
          <a:p>
            <a:pPr lvl="0">
              <a:spcBef>
                <a:spcPct val="20000"/>
              </a:spcBef>
              <a:buClr>
                <a:srgbClr val="0070C0"/>
              </a:buClr>
              <a:buSzPct val="80000"/>
            </a:pPr>
            <a:r>
              <a:rPr lang="en-US" altLang="zh-TW" dirty="0" smtClean="0"/>
              <a:t>&lt;parent</a:t>
            </a:r>
            <a:r>
              <a:rPr lang="en-US" altLang="zh-TW" dirty="0" smtClean="0"/>
              <a:t>&gt;</a:t>
            </a:r>
          </a:p>
          <a:p>
            <a:pPr lvl="0">
              <a:spcBef>
                <a:spcPct val="20000"/>
              </a:spcBef>
              <a:buClr>
                <a:srgbClr val="0070C0"/>
              </a:buClr>
              <a:buSzPct val="80000"/>
            </a:pPr>
            <a:r>
              <a:rPr lang="en-US" altLang="zh-TW" dirty="0" smtClean="0"/>
              <a:t> </a:t>
            </a:r>
            <a:r>
              <a:rPr lang="en-US" altLang="zh-TW" dirty="0" smtClean="0"/>
              <a:t>    &lt;</a:t>
            </a:r>
            <a:r>
              <a:rPr lang="en-US" altLang="zh-TW" dirty="0" err="1" smtClean="0"/>
              <a:t>groupId</a:t>
            </a:r>
            <a:r>
              <a:rPr lang="en-US" altLang="zh-TW" dirty="0" smtClean="0"/>
              <a:t>&gt;</a:t>
            </a:r>
            <a:r>
              <a:rPr lang="en-US" altLang="zh-TW" dirty="0" err="1" smtClean="0"/>
              <a:t>org.springframework.boot</a:t>
            </a:r>
            <a:r>
              <a:rPr lang="en-US" altLang="zh-TW" dirty="0" smtClean="0"/>
              <a:t>&lt;/</a:t>
            </a:r>
            <a:r>
              <a:rPr lang="en-US" altLang="zh-TW" dirty="0" err="1" smtClean="0"/>
              <a:t>groupId</a:t>
            </a:r>
            <a:r>
              <a:rPr lang="en-US" altLang="zh-TW" dirty="0" smtClean="0"/>
              <a:t>&gt;</a:t>
            </a:r>
          </a:p>
          <a:p>
            <a:pPr lvl="0">
              <a:spcBef>
                <a:spcPct val="20000"/>
              </a:spcBef>
              <a:buClr>
                <a:srgbClr val="0070C0"/>
              </a:buClr>
              <a:buSzPct val="80000"/>
            </a:pPr>
            <a:r>
              <a:rPr lang="en-US" altLang="zh-TW" dirty="0" smtClean="0"/>
              <a:t> </a:t>
            </a:r>
            <a:r>
              <a:rPr lang="en-US" altLang="zh-TW" dirty="0" smtClean="0"/>
              <a:t>    &lt;</a:t>
            </a:r>
            <a:r>
              <a:rPr lang="en-US" altLang="zh-TW" dirty="0" err="1" smtClean="0"/>
              <a:t>artifactId</a:t>
            </a:r>
            <a:r>
              <a:rPr lang="en-US" altLang="zh-TW" dirty="0" smtClean="0"/>
              <a:t>&gt;spring-boot-starter-parent&lt;/</a:t>
            </a:r>
            <a:r>
              <a:rPr lang="en-US" altLang="zh-TW" dirty="0" err="1" smtClean="0"/>
              <a:t>artifactId</a:t>
            </a:r>
            <a:r>
              <a:rPr lang="en-US" altLang="zh-TW" dirty="0" smtClean="0"/>
              <a:t>&gt; </a:t>
            </a:r>
            <a:endParaRPr lang="en-US" altLang="zh-TW" dirty="0" smtClean="0"/>
          </a:p>
          <a:p>
            <a:pPr lvl="0">
              <a:spcBef>
                <a:spcPct val="20000"/>
              </a:spcBef>
              <a:buClr>
                <a:srgbClr val="0070C0"/>
              </a:buClr>
              <a:buSzPct val="80000"/>
            </a:pPr>
            <a:r>
              <a:rPr lang="en-US" altLang="zh-TW" dirty="0" smtClean="0"/>
              <a:t> </a:t>
            </a:r>
            <a:r>
              <a:rPr lang="en-US" altLang="zh-TW" dirty="0" smtClean="0"/>
              <a:t>    &lt;</a:t>
            </a:r>
            <a:r>
              <a:rPr lang="en-US" altLang="zh-TW" dirty="0" smtClean="0"/>
              <a:t>version&gt;1.5.8.RELEASE&lt;/version&gt; </a:t>
            </a:r>
            <a:endParaRPr lang="en-US" altLang="zh-TW" dirty="0" smtClean="0"/>
          </a:p>
          <a:p>
            <a:pPr lvl="0">
              <a:spcBef>
                <a:spcPct val="20000"/>
              </a:spcBef>
              <a:buClr>
                <a:srgbClr val="0070C0"/>
              </a:buClr>
              <a:buSzPct val="80000"/>
            </a:pPr>
            <a:r>
              <a:rPr lang="en-US" altLang="zh-TW" dirty="0" smtClean="0"/>
              <a:t>&lt;/</a:t>
            </a:r>
            <a:r>
              <a:rPr lang="en-US" altLang="zh-TW" dirty="0" smtClean="0"/>
              <a:t>parent</a:t>
            </a:r>
            <a:r>
              <a:rPr lang="en-US" altLang="zh-TW" dirty="0" smtClean="0"/>
              <a:t>&gt;</a:t>
            </a:r>
            <a:endParaRPr kumimoji="0" lang="en-US" altLang="zh-TW" b="0" i="0" u="none" strike="noStrike" kern="1200" cap="none" spc="0" normalizeH="0" baseline="0" noProof="0" dirty="0">
              <a:ln>
                <a:noFill/>
              </a:ln>
              <a:solidFill>
                <a:schemeClr val="tx1"/>
              </a:solidFill>
              <a:effectLst/>
              <a:uLnTx/>
              <a:uFillTx/>
              <a:latin typeface="+mj-lt"/>
              <a:ea typeface="+mn-ea"/>
              <a:cs typeface="+mn-c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smtClean="0">
                <a:solidFill>
                  <a:srgbClr val="FFFF00"/>
                </a:solidFill>
              </a:rPr>
              <a:t>6.2 Maven Dependence</a:t>
            </a:r>
            <a:endParaRPr lang="zh-TW" altLang="en-US" b="1" dirty="0">
              <a:solidFill>
                <a:srgbClr val="FFFF00"/>
              </a:solidFill>
            </a:endParaRPr>
          </a:p>
        </p:txBody>
      </p:sp>
      <p:sp>
        <p:nvSpPr>
          <p:cNvPr id="3" name="副標題 2"/>
          <p:cNvSpPr>
            <a:spLocks noGrp="1"/>
          </p:cNvSpPr>
          <p:nvPr>
            <p:ph type="subTitle" idx="1"/>
          </p:nvPr>
        </p:nvSpPr>
        <p:spPr>
          <a:xfrm>
            <a:off x="323528" y="1268760"/>
            <a:ext cx="8424936" cy="1296144"/>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dirty="0" smtClean="0"/>
              <a:t>We </a:t>
            </a:r>
            <a:r>
              <a:rPr lang="en-US" altLang="zh-TW" dirty="0" smtClean="0"/>
              <a:t>should specify the version number for Spring Boot Parent Starter dependency. </a:t>
            </a:r>
            <a:endParaRPr lang="en-US" altLang="zh-TW" dirty="0" smtClean="0"/>
          </a:p>
          <a:p>
            <a:pPr marL="342900" indent="-342900" algn="l">
              <a:buClr>
                <a:srgbClr val="0070C0"/>
              </a:buClr>
              <a:buSzPct val="80000"/>
              <a:buFont typeface="Wingdings" pitchFamily="2" charset="2"/>
              <a:buChar char="u"/>
            </a:pPr>
            <a:r>
              <a:rPr lang="en-US" altLang="zh-TW" dirty="0" smtClean="0"/>
              <a:t>Then </a:t>
            </a:r>
            <a:r>
              <a:rPr lang="en-US" altLang="zh-TW" dirty="0" smtClean="0"/>
              <a:t>for other starter dependencies, we do not need to specify the Spring Boot </a:t>
            </a:r>
            <a:r>
              <a:rPr lang="en-US" altLang="zh-TW" dirty="0" smtClean="0"/>
              <a:t>version </a:t>
            </a:r>
            <a:r>
              <a:rPr lang="en-US" altLang="zh-TW" dirty="0" smtClean="0"/>
              <a:t>number. </a:t>
            </a:r>
            <a:endParaRPr lang="en-US" altLang="zh-TW" dirty="0" smtClean="0"/>
          </a:p>
          <a:p>
            <a:pPr marL="342900" indent="-342900" algn="l">
              <a:buClr>
                <a:srgbClr val="0070C0"/>
              </a:buClr>
              <a:buSzPct val="80000"/>
              <a:buFont typeface="Wingdings" pitchFamily="2" charset="2"/>
              <a:buChar char="u"/>
            </a:pPr>
            <a:r>
              <a:rPr lang="en-US" altLang="zh-TW" dirty="0" smtClean="0"/>
              <a:t>Observe </a:t>
            </a:r>
            <a:r>
              <a:rPr lang="en-US" altLang="zh-TW" dirty="0" smtClean="0"/>
              <a:t>the code given below</a:t>
            </a:r>
            <a:endParaRPr lang="en-US" altLang="zh-TW" dirty="0"/>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smtClean="0">
                <a:latin typeface="+mj-lt"/>
                <a:ea typeface="+mj-ea"/>
                <a:cs typeface="+mj-cs"/>
              </a:rPr>
              <a:t>https://www.tutorialspoint.com/spring_boot/spring_boot_build_systems.htm</a:t>
            </a:r>
            <a:endParaRPr kumimoji="0" lang="zh-TW" altLang="en-US" sz="1600" b="0"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2018/10/14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7</a:t>
            </a:fld>
            <a:endParaRPr lang="zh-TW" altLang="en-US"/>
          </a:p>
        </p:txBody>
      </p:sp>
      <p:sp>
        <p:nvSpPr>
          <p:cNvPr id="7" name="副標題 2"/>
          <p:cNvSpPr txBox="1">
            <a:spLocks/>
          </p:cNvSpPr>
          <p:nvPr/>
        </p:nvSpPr>
        <p:spPr>
          <a:xfrm>
            <a:off x="1115616" y="2780928"/>
            <a:ext cx="6264696" cy="2016224"/>
          </a:xfrm>
          <a:prstGeom prst="rect">
            <a:avLst/>
          </a:prstGeom>
          <a:ln>
            <a:solidFill>
              <a:srgbClr val="C00000"/>
            </a:solidFill>
          </a:ln>
        </p:spPr>
        <p:txBody>
          <a:bodyPr vert="horz" lIns="91440" tIns="45720" rIns="91440" bIns="45720" rtlCol="0">
            <a:noAutofit/>
          </a:bodyPr>
          <a:lstStyle/>
          <a:p>
            <a:pPr lvl="0">
              <a:spcBef>
                <a:spcPct val="20000"/>
              </a:spcBef>
              <a:buClr>
                <a:srgbClr val="0070C0"/>
              </a:buClr>
              <a:buSzPct val="80000"/>
            </a:pPr>
            <a:r>
              <a:rPr lang="en-US" altLang="zh-TW" dirty="0" smtClean="0"/>
              <a:t>&lt;dependencies</a:t>
            </a:r>
            <a:r>
              <a:rPr lang="en-US" altLang="zh-TW" dirty="0" smtClean="0"/>
              <a:t>&gt;</a:t>
            </a:r>
          </a:p>
          <a:p>
            <a:pPr lvl="0">
              <a:spcBef>
                <a:spcPct val="20000"/>
              </a:spcBef>
              <a:buClr>
                <a:srgbClr val="0070C0"/>
              </a:buClr>
              <a:buSzPct val="80000"/>
            </a:pPr>
            <a:r>
              <a:rPr lang="en-US" altLang="zh-TW" dirty="0" smtClean="0"/>
              <a:t> </a:t>
            </a:r>
            <a:r>
              <a:rPr lang="en-US" altLang="zh-TW" dirty="0" smtClean="0"/>
              <a:t>    </a:t>
            </a:r>
            <a:r>
              <a:rPr lang="en-US" altLang="zh-TW" dirty="0" smtClean="0"/>
              <a:t>&lt;dependency</a:t>
            </a:r>
            <a:r>
              <a:rPr lang="en-US" altLang="zh-TW" dirty="0" smtClean="0"/>
              <a:t>&gt;</a:t>
            </a:r>
          </a:p>
          <a:p>
            <a:pPr lvl="0">
              <a:spcBef>
                <a:spcPct val="20000"/>
              </a:spcBef>
              <a:buClr>
                <a:srgbClr val="0070C0"/>
              </a:buClr>
              <a:buSzPct val="80000"/>
            </a:pPr>
            <a:r>
              <a:rPr lang="en-US" altLang="zh-TW" dirty="0" smtClean="0"/>
              <a:t> </a:t>
            </a:r>
            <a:r>
              <a:rPr lang="en-US" altLang="zh-TW" dirty="0" smtClean="0"/>
              <a:t>           </a:t>
            </a:r>
            <a:r>
              <a:rPr lang="en-US" altLang="zh-TW" dirty="0" smtClean="0"/>
              <a:t>&lt;</a:t>
            </a:r>
            <a:r>
              <a:rPr lang="en-US" altLang="zh-TW" dirty="0" err="1" smtClean="0"/>
              <a:t>groupId</a:t>
            </a:r>
            <a:r>
              <a:rPr lang="en-US" altLang="zh-TW" dirty="0" smtClean="0"/>
              <a:t>&gt;</a:t>
            </a:r>
            <a:r>
              <a:rPr lang="en-US" altLang="zh-TW" dirty="0" err="1" smtClean="0"/>
              <a:t>org.springframework.boot</a:t>
            </a:r>
            <a:r>
              <a:rPr lang="en-US" altLang="zh-TW" dirty="0" smtClean="0"/>
              <a:t>&lt;/</a:t>
            </a:r>
            <a:r>
              <a:rPr lang="en-US" altLang="zh-TW" dirty="0" err="1" smtClean="0"/>
              <a:t>groupId</a:t>
            </a:r>
            <a:r>
              <a:rPr lang="en-US" altLang="zh-TW" dirty="0" smtClean="0"/>
              <a:t>&gt;</a:t>
            </a:r>
          </a:p>
          <a:p>
            <a:pPr lvl="0">
              <a:spcBef>
                <a:spcPct val="20000"/>
              </a:spcBef>
              <a:buClr>
                <a:srgbClr val="0070C0"/>
              </a:buClr>
              <a:buSzPct val="80000"/>
            </a:pPr>
            <a:r>
              <a:rPr lang="en-US" altLang="zh-TW" dirty="0" smtClean="0"/>
              <a:t> </a:t>
            </a:r>
            <a:r>
              <a:rPr lang="en-US" altLang="zh-TW" dirty="0" smtClean="0"/>
              <a:t>           &lt;</a:t>
            </a:r>
            <a:r>
              <a:rPr lang="en-US" altLang="zh-TW" dirty="0" err="1" smtClean="0"/>
              <a:t>artifactId</a:t>
            </a:r>
            <a:r>
              <a:rPr lang="en-US" altLang="zh-TW" dirty="0" smtClean="0"/>
              <a:t>&gt;spring-boot-starter-web&lt;/</a:t>
            </a:r>
            <a:r>
              <a:rPr lang="en-US" altLang="zh-TW" dirty="0" err="1" smtClean="0"/>
              <a:t>artifactId</a:t>
            </a:r>
            <a:r>
              <a:rPr lang="en-US" altLang="zh-TW" dirty="0" smtClean="0"/>
              <a:t>&gt;</a:t>
            </a:r>
          </a:p>
          <a:p>
            <a:pPr lvl="0">
              <a:spcBef>
                <a:spcPct val="20000"/>
              </a:spcBef>
              <a:buClr>
                <a:srgbClr val="0070C0"/>
              </a:buClr>
              <a:buSzPct val="80000"/>
            </a:pPr>
            <a:r>
              <a:rPr lang="en-US" altLang="zh-TW" dirty="0" smtClean="0"/>
              <a:t> </a:t>
            </a:r>
            <a:r>
              <a:rPr lang="en-US" altLang="zh-TW" dirty="0" smtClean="0"/>
              <a:t>    &lt;/</a:t>
            </a:r>
            <a:r>
              <a:rPr lang="en-US" altLang="zh-TW" dirty="0" smtClean="0"/>
              <a:t>dependency&gt; </a:t>
            </a:r>
          </a:p>
          <a:p>
            <a:pPr lvl="0">
              <a:spcBef>
                <a:spcPct val="20000"/>
              </a:spcBef>
              <a:buClr>
                <a:srgbClr val="0070C0"/>
              </a:buClr>
              <a:buSzPct val="80000"/>
            </a:pPr>
            <a:r>
              <a:rPr lang="en-US" altLang="zh-TW" dirty="0" smtClean="0"/>
              <a:t>&lt;/</a:t>
            </a:r>
            <a:r>
              <a:rPr lang="en-US" altLang="zh-TW" dirty="0" smtClean="0"/>
              <a:t>dependencies&gt;</a:t>
            </a:r>
            <a:endParaRPr kumimoji="0" lang="en-US" altLang="zh-TW" b="0" i="0" u="none" strike="noStrike" kern="1200" cap="none" spc="0" normalizeH="0" baseline="0" noProof="0" dirty="0">
              <a:ln>
                <a:noFill/>
              </a:ln>
              <a:solidFill>
                <a:schemeClr val="tx1"/>
              </a:solidFill>
              <a:effectLst/>
              <a:uLnTx/>
              <a:uFillTx/>
              <a:latin typeface="+mj-lt"/>
              <a:ea typeface="+mn-ea"/>
              <a:cs typeface="+mn-c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a:normAutofit/>
          </a:bodyPr>
          <a:lstStyle/>
          <a:p>
            <a:r>
              <a:rPr lang="en-US" altLang="zh-TW" sz="4800" b="1" dirty="0" smtClean="0">
                <a:solidFill>
                  <a:srgbClr val="FFFF00"/>
                </a:solidFill>
              </a:rPr>
              <a:t>6.3 Gradle Dependence</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2018/10/14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8</a:t>
            </a:fld>
            <a:endParaRPr lang="zh-TW" altLang="en-US"/>
          </a:p>
        </p:txBody>
      </p:sp>
      <p:pic>
        <p:nvPicPr>
          <p:cNvPr id="7" name="Picture 2"/>
          <p:cNvPicPr>
            <a:picLocks noChangeAspect="1" noChangeArrowheads="1"/>
          </p:cNvPicPr>
          <p:nvPr/>
        </p:nvPicPr>
        <p:blipFill>
          <a:blip r:embed="rId2" cstate="print"/>
          <a:srcRect/>
          <a:stretch>
            <a:fillRect/>
          </a:stretch>
        </p:blipFill>
        <p:spPr bwMode="auto">
          <a:xfrm>
            <a:off x="3995936" y="3717032"/>
            <a:ext cx="792088" cy="704824"/>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smtClean="0">
                <a:solidFill>
                  <a:srgbClr val="FFFF00"/>
                </a:solidFill>
              </a:rPr>
              <a:t>6.3 Gradle Dependence</a:t>
            </a:r>
            <a:endParaRPr lang="zh-TW" altLang="en-US" b="1" dirty="0">
              <a:solidFill>
                <a:srgbClr val="FFFF00"/>
              </a:solidFill>
            </a:endParaRPr>
          </a:p>
        </p:txBody>
      </p:sp>
      <p:sp>
        <p:nvSpPr>
          <p:cNvPr id="3" name="副標題 2"/>
          <p:cNvSpPr>
            <a:spLocks noGrp="1"/>
          </p:cNvSpPr>
          <p:nvPr>
            <p:ph type="subTitle" idx="1"/>
          </p:nvPr>
        </p:nvSpPr>
        <p:spPr>
          <a:xfrm>
            <a:off x="323528" y="1268760"/>
            <a:ext cx="8424936" cy="1008112"/>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dirty="0" smtClean="0"/>
              <a:t>We </a:t>
            </a:r>
            <a:r>
              <a:rPr lang="en-US" altLang="zh-TW" dirty="0" smtClean="0"/>
              <a:t>can import the Spring Boot Starters dependencies directly into </a:t>
            </a:r>
            <a:r>
              <a:rPr lang="en-US" altLang="zh-TW" b="1" dirty="0" err="1" smtClean="0"/>
              <a:t>build.gradle</a:t>
            </a:r>
            <a:r>
              <a:rPr lang="en-US" altLang="zh-TW" dirty="0" smtClean="0"/>
              <a:t> file. </a:t>
            </a:r>
            <a:endParaRPr lang="en-US" altLang="zh-TW" dirty="0" smtClean="0"/>
          </a:p>
          <a:p>
            <a:pPr marL="342900" indent="-342900" algn="l">
              <a:buClr>
                <a:srgbClr val="0070C0"/>
              </a:buClr>
              <a:buSzPct val="80000"/>
              <a:buFont typeface="Wingdings" pitchFamily="2" charset="2"/>
              <a:buChar char="u"/>
            </a:pPr>
            <a:r>
              <a:rPr lang="en-US" altLang="zh-TW" dirty="0" smtClean="0"/>
              <a:t>We </a:t>
            </a:r>
            <a:r>
              <a:rPr lang="en-US" altLang="zh-TW" dirty="0" smtClean="0"/>
              <a:t>do not need Spring Boot start Parent dependency </a:t>
            </a:r>
            <a:r>
              <a:rPr lang="en-US" altLang="zh-TW" dirty="0" smtClean="0"/>
              <a:t>(like Maven) in Gradle.</a:t>
            </a:r>
          </a:p>
          <a:p>
            <a:pPr marL="342900" indent="-342900" algn="l">
              <a:buClr>
                <a:srgbClr val="0070C0"/>
              </a:buClr>
              <a:buSzPct val="80000"/>
              <a:buFont typeface="Wingdings" pitchFamily="2" charset="2"/>
              <a:buChar char="u"/>
            </a:pPr>
            <a:r>
              <a:rPr lang="en-US" altLang="zh-TW" dirty="0" smtClean="0"/>
              <a:t>Observe </a:t>
            </a:r>
            <a:r>
              <a:rPr lang="en-US" altLang="zh-TW" dirty="0" smtClean="0"/>
              <a:t>the code given </a:t>
            </a:r>
            <a:r>
              <a:rPr lang="en-US" altLang="zh-TW" dirty="0" smtClean="0"/>
              <a:t>below.</a:t>
            </a:r>
            <a:endParaRPr lang="en-US" altLang="zh-TW" dirty="0"/>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smtClean="0">
                <a:latin typeface="+mj-lt"/>
                <a:ea typeface="+mj-ea"/>
                <a:cs typeface="+mj-cs"/>
              </a:rPr>
              <a:t>https://www.tutorialspoint.com/spring_boot/spring_boot_build_systems.htm</a:t>
            </a:r>
            <a:endParaRPr kumimoji="0" lang="zh-TW" altLang="en-US" sz="1600" b="0"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2018/10/14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9</a:t>
            </a:fld>
            <a:endParaRPr lang="zh-TW" altLang="en-US"/>
          </a:p>
        </p:txBody>
      </p:sp>
      <p:sp>
        <p:nvSpPr>
          <p:cNvPr id="7" name="副標題 2"/>
          <p:cNvSpPr txBox="1">
            <a:spLocks/>
          </p:cNvSpPr>
          <p:nvPr/>
        </p:nvSpPr>
        <p:spPr>
          <a:xfrm>
            <a:off x="611560" y="2420888"/>
            <a:ext cx="7848872" cy="3312368"/>
          </a:xfrm>
          <a:prstGeom prst="rect">
            <a:avLst/>
          </a:prstGeom>
          <a:ln>
            <a:solidFill>
              <a:srgbClr val="C00000"/>
            </a:solidFill>
          </a:ln>
        </p:spPr>
        <p:txBody>
          <a:bodyPr vert="horz" lIns="91440" tIns="45720" rIns="91440" bIns="45720" rtlCol="0">
            <a:noAutofit/>
          </a:bodyPr>
          <a:lstStyle/>
          <a:p>
            <a:pPr lvl="0">
              <a:spcBef>
                <a:spcPct val="20000"/>
              </a:spcBef>
              <a:buClr>
                <a:srgbClr val="0070C0"/>
              </a:buClr>
              <a:buSzPct val="80000"/>
            </a:pPr>
            <a:r>
              <a:rPr lang="en-US" altLang="zh-TW" sz="1600" dirty="0" err="1" smtClean="0"/>
              <a:t>buildscript</a:t>
            </a:r>
            <a:r>
              <a:rPr lang="en-US" altLang="zh-TW" sz="1600" dirty="0" smtClean="0"/>
              <a:t> { </a:t>
            </a:r>
            <a:endParaRPr lang="en-US" altLang="zh-TW" sz="1600" dirty="0" smtClean="0"/>
          </a:p>
          <a:p>
            <a:pPr lvl="0">
              <a:spcBef>
                <a:spcPct val="20000"/>
              </a:spcBef>
              <a:buClr>
                <a:srgbClr val="0070C0"/>
              </a:buClr>
              <a:buSzPct val="80000"/>
            </a:pPr>
            <a:r>
              <a:rPr lang="en-US" altLang="zh-TW" sz="1600" dirty="0" smtClean="0"/>
              <a:t> </a:t>
            </a:r>
            <a:r>
              <a:rPr lang="en-US" altLang="zh-TW" sz="1600" dirty="0" smtClean="0"/>
              <a:t>    ext </a:t>
            </a:r>
            <a:r>
              <a:rPr lang="en-US" altLang="zh-TW" sz="1600" dirty="0" smtClean="0"/>
              <a:t>{ </a:t>
            </a:r>
            <a:endParaRPr lang="en-US" altLang="zh-TW" sz="1600" dirty="0" smtClean="0"/>
          </a:p>
          <a:p>
            <a:pPr lvl="0">
              <a:spcBef>
                <a:spcPct val="20000"/>
              </a:spcBef>
              <a:buClr>
                <a:srgbClr val="0070C0"/>
              </a:buClr>
              <a:buSzPct val="80000"/>
            </a:pPr>
            <a:r>
              <a:rPr lang="en-US" altLang="zh-TW" sz="1600" dirty="0" smtClean="0"/>
              <a:t> </a:t>
            </a:r>
            <a:r>
              <a:rPr lang="en-US" altLang="zh-TW" sz="1600" dirty="0" smtClean="0"/>
              <a:t>        </a:t>
            </a:r>
            <a:r>
              <a:rPr lang="en-US" altLang="zh-TW" sz="1600" dirty="0" err="1" smtClean="0"/>
              <a:t>springBootVersion</a:t>
            </a:r>
            <a:r>
              <a:rPr lang="en-US" altLang="zh-TW" sz="1600" dirty="0" smtClean="0"/>
              <a:t> </a:t>
            </a:r>
            <a:r>
              <a:rPr lang="en-US" altLang="zh-TW" sz="1600" dirty="0" smtClean="0"/>
              <a:t>= '1.5.8.RELEASE' </a:t>
            </a:r>
            <a:endParaRPr lang="en-US" altLang="zh-TW" sz="1600" dirty="0" smtClean="0"/>
          </a:p>
          <a:p>
            <a:pPr lvl="0">
              <a:spcBef>
                <a:spcPct val="20000"/>
              </a:spcBef>
              <a:buClr>
                <a:srgbClr val="0070C0"/>
              </a:buClr>
              <a:buSzPct val="80000"/>
            </a:pPr>
            <a:r>
              <a:rPr lang="en-US" altLang="zh-TW" sz="1600" dirty="0" smtClean="0"/>
              <a:t>     } </a:t>
            </a:r>
          </a:p>
          <a:p>
            <a:pPr lvl="0">
              <a:spcBef>
                <a:spcPct val="20000"/>
              </a:spcBef>
              <a:buClr>
                <a:srgbClr val="0070C0"/>
              </a:buClr>
              <a:buSzPct val="80000"/>
            </a:pPr>
            <a:r>
              <a:rPr lang="en-US" altLang="zh-TW" sz="1600" dirty="0" smtClean="0"/>
              <a:t>     repositories </a:t>
            </a:r>
            <a:r>
              <a:rPr lang="en-US" altLang="zh-TW" sz="1600" dirty="0" smtClean="0"/>
              <a:t>{ </a:t>
            </a:r>
            <a:endParaRPr lang="en-US" altLang="zh-TW" sz="1600" dirty="0" smtClean="0"/>
          </a:p>
          <a:p>
            <a:pPr lvl="0">
              <a:spcBef>
                <a:spcPct val="20000"/>
              </a:spcBef>
              <a:buClr>
                <a:srgbClr val="0070C0"/>
              </a:buClr>
              <a:buSzPct val="80000"/>
            </a:pPr>
            <a:r>
              <a:rPr lang="en-US" altLang="zh-TW" sz="1600" dirty="0" smtClean="0"/>
              <a:t> </a:t>
            </a:r>
            <a:r>
              <a:rPr lang="en-US" altLang="zh-TW" sz="1600" dirty="0" smtClean="0"/>
              <a:t>         </a:t>
            </a:r>
            <a:r>
              <a:rPr lang="en-US" altLang="zh-TW" sz="1600" dirty="0" err="1" smtClean="0"/>
              <a:t>mavenCentral</a:t>
            </a:r>
            <a:r>
              <a:rPr lang="en-US" altLang="zh-TW" sz="1600" dirty="0" smtClean="0"/>
              <a:t>() </a:t>
            </a:r>
            <a:endParaRPr lang="en-US" altLang="zh-TW" sz="1600" dirty="0" smtClean="0"/>
          </a:p>
          <a:p>
            <a:pPr lvl="0">
              <a:spcBef>
                <a:spcPct val="20000"/>
              </a:spcBef>
              <a:buClr>
                <a:srgbClr val="0070C0"/>
              </a:buClr>
              <a:buSzPct val="80000"/>
            </a:pPr>
            <a:r>
              <a:rPr lang="en-US" altLang="zh-TW" sz="1600" dirty="0" smtClean="0"/>
              <a:t>     } </a:t>
            </a:r>
          </a:p>
          <a:p>
            <a:pPr lvl="0">
              <a:spcBef>
                <a:spcPct val="20000"/>
              </a:spcBef>
              <a:buClr>
                <a:srgbClr val="0070C0"/>
              </a:buClr>
              <a:buSzPct val="80000"/>
            </a:pPr>
            <a:r>
              <a:rPr lang="en-US" altLang="zh-TW" sz="1600" dirty="0" smtClean="0"/>
              <a:t>     dependencies </a:t>
            </a:r>
            <a:r>
              <a:rPr lang="en-US" altLang="zh-TW" sz="1600" dirty="0" smtClean="0"/>
              <a:t>{ </a:t>
            </a:r>
            <a:endParaRPr lang="en-US" altLang="zh-TW" sz="1600" dirty="0" smtClean="0"/>
          </a:p>
          <a:p>
            <a:pPr lvl="0">
              <a:spcBef>
                <a:spcPct val="20000"/>
              </a:spcBef>
              <a:buClr>
                <a:srgbClr val="0070C0"/>
              </a:buClr>
              <a:buSzPct val="80000"/>
            </a:pPr>
            <a:r>
              <a:rPr lang="en-US" altLang="zh-TW" sz="1600" dirty="0" smtClean="0"/>
              <a:t> </a:t>
            </a:r>
            <a:r>
              <a:rPr lang="en-US" altLang="zh-TW" sz="1600" dirty="0" smtClean="0"/>
              <a:t>         </a:t>
            </a:r>
            <a:r>
              <a:rPr lang="en-US" altLang="zh-TW" sz="1600" dirty="0" err="1" smtClean="0"/>
              <a:t>classpath</a:t>
            </a:r>
            <a:r>
              <a:rPr lang="en-US" altLang="zh-TW" sz="1600" dirty="0" smtClean="0"/>
              <a:t>("</a:t>
            </a:r>
            <a:r>
              <a:rPr lang="en-US" altLang="zh-TW" sz="1600" dirty="0" err="1" smtClean="0"/>
              <a:t>org.springframework.boot:spring</a:t>
            </a:r>
            <a:r>
              <a:rPr lang="en-US" altLang="zh-TW" sz="1600" dirty="0" smtClean="0"/>
              <a:t>-boot-</a:t>
            </a:r>
            <a:r>
              <a:rPr lang="en-US" altLang="zh-TW" sz="1600" dirty="0" err="1" smtClean="0"/>
              <a:t>gradle</a:t>
            </a:r>
            <a:r>
              <a:rPr lang="en-US" altLang="zh-TW" sz="1600" dirty="0" smtClean="0"/>
              <a:t>-plugin:${</a:t>
            </a:r>
            <a:r>
              <a:rPr lang="en-US" altLang="zh-TW" sz="1600" dirty="0" err="1" smtClean="0"/>
              <a:t>springBootVersion</a:t>
            </a:r>
            <a:r>
              <a:rPr lang="en-US" altLang="zh-TW" sz="1600" dirty="0" smtClean="0"/>
              <a:t>}") </a:t>
            </a:r>
            <a:endParaRPr lang="en-US" altLang="zh-TW" sz="1600" dirty="0" smtClean="0"/>
          </a:p>
          <a:p>
            <a:pPr lvl="0">
              <a:spcBef>
                <a:spcPct val="20000"/>
              </a:spcBef>
              <a:buClr>
                <a:srgbClr val="0070C0"/>
              </a:buClr>
              <a:buSzPct val="80000"/>
            </a:pPr>
            <a:r>
              <a:rPr lang="en-US" altLang="zh-TW" sz="1600" dirty="0" smtClean="0"/>
              <a:t> </a:t>
            </a:r>
            <a:r>
              <a:rPr lang="en-US" altLang="zh-TW" sz="1600" dirty="0" smtClean="0"/>
              <a:t>    }</a:t>
            </a:r>
          </a:p>
          <a:p>
            <a:pPr lvl="0">
              <a:spcBef>
                <a:spcPct val="20000"/>
              </a:spcBef>
              <a:buClr>
                <a:srgbClr val="0070C0"/>
              </a:buClr>
              <a:buSzPct val="80000"/>
            </a:pPr>
            <a:r>
              <a:rPr lang="en-US" altLang="zh-TW" sz="1600" dirty="0" smtClean="0"/>
              <a:t> </a:t>
            </a:r>
            <a:r>
              <a:rPr lang="en-US" altLang="zh-TW" sz="1600" dirty="0" smtClean="0"/>
              <a:t>}</a:t>
            </a:r>
            <a:endParaRPr kumimoji="0" lang="en-US" altLang="zh-TW" sz="1600" b="0" i="0" u="none" strike="noStrike" kern="1200" cap="none" spc="0" normalizeH="0" baseline="0" noProof="0" dirty="0">
              <a:ln>
                <a:noFill/>
              </a:ln>
              <a:solidFill>
                <a:schemeClr val="tx1"/>
              </a:solidFill>
              <a:effectLst/>
              <a:uLnTx/>
              <a:uFillTx/>
              <a:latin typeface="+mj-lt"/>
              <a:ea typeface="+mn-ea"/>
              <a:cs typeface="+mn-cs"/>
            </a:endParaRPr>
          </a:p>
        </p:txBody>
      </p:sp>
    </p:spTree>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358</TotalTime>
  <Words>424</Words>
  <Application>Microsoft Office PowerPoint</Application>
  <PresentationFormat>如螢幕大小 (4:3)</PresentationFormat>
  <Paragraphs>87</Paragraphs>
  <Slides>11</Slides>
  <Notes>0</Notes>
  <HiddenSlides>0</HiddenSlides>
  <MMClips>0</MMClips>
  <ScaleCrop>false</ScaleCrop>
  <HeadingPairs>
    <vt:vector size="4" baseType="variant">
      <vt:variant>
        <vt:lpstr>佈景主題</vt:lpstr>
      </vt:variant>
      <vt:variant>
        <vt:i4>1</vt:i4>
      </vt:variant>
      <vt:variant>
        <vt:lpstr>投影片標題</vt:lpstr>
      </vt:variant>
      <vt:variant>
        <vt:i4>11</vt:i4>
      </vt:variant>
    </vt:vector>
  </HeadingPairs>
  <TitlesOfParts>
    <vt:vector size="12" baseType="lpstr">
      <vt:lpstr>Office 佈景主題</vt:lpstr>
      <vt:lpstr>6 Build System</vt:lpstr>
      <vt:lpstr>6 Build System</vt:lpstr>
      <vt:lpstr>6.1 Dependence Management</vt:lpstr>
      <vt:lpstr>6.1 Dependence Management</vt:lpstr>
      <vt:lpstr>6.2 Maven Dependence</vt:lpstr>
      <vt:lpstr>6.2 Maven Dependence</vt:lpstr>
      <vt:lpstr>6.2 Maven Dependence</vt:lpstr>
      <vt:lpstr>6.3 Gradle Dependence</vt:lpstr>
      <vt:lpstr>6.3 Gradle Dependence</vt:lpstr>
      <vt:lpstr>6.3 Gradle Dependence</vt:lpstr>
      <vt:lpstr>End of Chapter</vt:lpstr>
    </vt:vector>
  </TitlesOfParts>
  <Company>HOME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 JS</dc:title>
  <dc:creator>USER</dc:creator>
  <cp:lastModifiedBy>USER</cp:lastModifiedBy>
  <cp:revision>221</cp:revision>
  <dcterms:created xsi:type="dcterms:W3CDTF">2018-09-28T16:40:41Z</dcterms:created>
  <dcterms:modified xsi:type="dcterms:W3CDTF">2018-10-14T23:21:12Z</dcterms:modified>
</cp:coreProperties>
</file>