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8" r:id="rId3"/>
    <p:sldId id="260" r:id="rId4"/>
    <p:sldId id="262" r:id="rId5"/>
    <p:sldId id="263" r:id="rId6"/>
    <p:sldId id="261" r:id="rId7"/>
    <p:sldId id="264" r:id="rId8"/>
    <p:sldId id="265" r:id="rId9"/>
    <p:sldId id="266" r:id="rId10"/>
    <p:sldId id="267" r:id="rId11"/>
    <p:sldId id="268" r:id="rId12"/>
    <p:sldId id="269" r:id="rId13"/>
    <p:sldId id="27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738" y="-42"/>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22AEAA-A254-4976-85E2-51652E861E8E}" type="datetimeFigureOut">
              <a:rPr lang="zh-TW" altLang="en-US" smtClean="0"/>
              <a:pPr/>
              <a:t>2018/10/13</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68C6B6-66FC-4419-BAFF-9ED63CBC3AC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B85509C-BD4F-47BF-9B1E-FC2E949B3621}" type="datetime1">
              <a:rPr lang="zh-TW" altLang="en-US" smtClean="0"/>
              <a:pPr/>
              <a:t>2018/10/13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normAutofit/>
          </a:bodyPr>
          <a:lstStyle>
            <a:lvl1pPr>
              <a:buClr>
                <a:srgbClr val="0070C0"/>
              </a:buClr>
              <a:buFont typeface="Wingdings" pitchFamily="2" charset="2"/>
              <a:buChar char="u"/>
              <a:defRPr sz="1800">
                <a:solidFill>
                  <a:schemeClr val="tx1"/>
                </a:solidFill>
                <a:latin typeface="+mj-lt"/>
              </a:defRPr>
            </a:lvl1pPr>
            <a:lvl2pPr>
              <a:buClr>
                <a:srgbClr val="0070C0"/>
              </a:buClr>
              <a:buFont typeface="Wingdings" pitchFamily="2" charset="2"/>
              <a:buChar char="u"/>
              <a:defRPr sz="1800">
                <a:solidFill>
                  <a:schemeClr val="tx1"/>
                </a:solidFill>
                <a:latin typeface="+mj-lt"/>
              </a:defRPr>
            </a:lvl2pPr>
            <a:lvl3pPr>
              <a:buClr>
                <a:srgbClr val="0070C0"/>
              </a:buClr>
              <a:buFont typeface="Wingdings" pitchFamily="2" charset="2"/>
              <a:buChar char="u"/>
              <a:defRPr sz="1800">
                <a:solidFill>
                  <a:schemeClr val="tx1"/>
                </a:solidFill>
                <a:latin typeface="+mj-lt"/>
              </a:defRPr>
            </a:lvl3pPr>
            <a:lvl4pPr>
              <a:buClr>
                <a:srgbClr val="0070C0"/>
              </a:buClr>
              <a:buFont typeface="Wingdings" pitchFamily="2" charset="2"/>
              <a:buChar char="u"/>
              <a:defRPr sz="1800">
                <a:solidFill>
                  <a:schemeClr val="tx1"/>
                </a:solidFill>
                <a:latin typeface="+mj-lt"/>
              </a:defRPr>
            </a:lvl4pPr>
            <a:lvl5pPr>
              <a:buClr>
                <a:srgbClr val="0070C0"/>
              </a:buClr>
              <a:buFont typeface="Wingdings" pitchFamily="2" charset="2"/>
              <a:buChar char="u"/>
              <a:defRPr sz="1800">
                <a:solidFill>
                  <a:schemeClr val="tx1"/>
                </a:solidFill>
                <a:latin typeface="+mj-lt"/>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50B99440-D9EF-40CC-9B52-F6428D9B2C76}" type="datetime1">
              <a:rPr lang="zh-TW" altLang="en-US" smtClean="0"/>
              <a:pPr/>
              <a:t>2018/10/13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06197F35-AD6F-4594-8B50-334492D2E7E8}" type="datetime1">
              <a:rPr lang="zh-TW" altLang="en-US" smtClean="0"/>
              <a:pPr/>
              <a:t>2018/10/13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4800" b="1" smtClean="0">
                <a:solidFill>
                  <a:srgbClr val="FFFF00"/>
                </a:solidFill>
              </a:rPr>
              <a:t>2 </a:t>
            </a:r>
            <a:r>
              <a:rPr lang="en-US" altLang="zh-TW" sz="4800" b="1" dirty="0" smtClean="0">
                <a:solidFill>
                  <a:srgbClr val="FFFF00"/>
                </a:solidFill>
              </a:rPr>
              <a:t>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pPr algn="ctr"/>
            <a:r>
              <a:rPr lang="en-US" altLang="zh-TW" dirty="0" smtClean="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3995936" y="3717032"/>
            <a:ext cx="792088" cy="70482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Spring Boot Starter Security dependency</a:t>
            </a:r>
            <a:r>
              <a:rPr lang="en-US" altLang="zh-TW" dirty="0" smtClean="0">
                <a:solidFill>
                  <a:schemeClr val="tx1"/>
                </a:solidFill>
              </a:rPr>
              <a:t> is used for Spring Security. Its code is shown below </a:t>
            </a: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副標題 2"/>
          <p:cNvSpPr txBox="1">
            <a:spLocks/>
          </p:cNvSpPr>
          <p:nvPr/>
        </p:nvSpPr>
        <p:spPr>
          <a:xfrm>
            <a:off x="971600" y="2060848"/>
            <a:ext cx="6480720" cy="1296144"/>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dirty="0" smtClean="0"/>
              <a:t>&lt;dependency&gt; </a:t>
            </a:r>
          </a:p>
          <a:p>
            <a:pPr marL="0" lvl="1">
              <a:spcBef>
                <a:spcPct val="20000"/>
              </a:spcBef>
              <a:buClr>
                <a:srgbClr val="0070C0"/>
              </a:buClr>
              <a:buSzPct val="80000"/>
            </a:pPr>
            <a:r>
              <a:rPr lang="en-US" altLang="zh-TW" dirty="0" smtClean="0"/>
              <a:t>    &lt;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 </a:t>
            </a:r>
          </a:p>
          <a:p>
            <a:pPr marL="0" lvl="1">
              <a:spcBef>
                <a:spcPct val="20000"/>
              </a:spcBef>
              <a:buClr>
                <a:srgbClr val="0070C0"/>
              </a:buClr>
              <a:buSzPct val="80000"/>
            </a:pPr>
            <a:r>
              <a:rPr lang="en-US" altLang="zh-TW" dirty="0" smtClean="0"/>
              <a:t>    &lt;</a:t>
            </a:r>
            <a:r>
              <a:rPr lang="en-US" altLang="zh-TW" dirty="0" err="1" smtClean="0"/>
              <a:t>artifactId</a:t>
            </a:r>
            <a:r>
              <a:rPr lang="en-US" altLang="zh-TW" dirty="0" smtClean="0"/>
              <a:t>&gt;spring-boot-starter-security&lt;/</a:t>
            </a:r>
            <a:r>
              <a:rPr lang="en-US" altLang="zh-TW" dirty="0" err="1" smtClean="0"/>
              <a:t>artifactId</a:t>
            </a:r>
            <a:r>
              <a:rPr lang="en-US" altLang="zh-TW" dirty="0" smtClean="0"/>
              <a:t>&gt; &lt;/dependency&gt;</a:t>
            </a: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
        <p:nvSpPr>
          <p:cNvPr id="8" name="副標題 2"/>
          <p:cNvSpPr txBox="1">
            <a:spLocks/>
          </p:cNvSpPr>
          <p:nvPr/>
        </p:nvSpPr>
        <p:spPr>
          <a:xfrm>
            <a:off x="467544" y="3501008"/>
            <a:ext cx="8352928" cy="648072"/>
          </a:xfrm>
          <a:prstGeom prst="rect">
            <a:avLst/>
          </a:prstGeom>
          <a:ln>
            <a:solidFill>
              <a:srgbClr val="C00000"/>
            </a:solidFill>
          </a:ln>
        </p:spPr>
        <p:txBody>
          <a:bodyPr vert="horz" lIns="91440" tIns="45720" rIns="91440" bIns="45720" rtlCol="0">
            <a:noAutofit/>
          </a:bodyPr>
          <a:lstStyle/>
          <a:p>
            <a:pPr marL="365125" marR="0" lvl="1" indent="-365125"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lang="en-US" altLang="zh-TW" b="1" dirty="0" smtClean="0"/>
              <a:t>Spring Boot Starter web dependency</a:t>
            </a:r>
            <a:r>
              <a:rPr lang="en-US" altLang="zh-TW" dirty="0" smtClean="0"/>
              <a:t> is used to write a Rest Endpoints. Its code is shown below</a:t>
            </a: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
        <p:nvSpPr>
          <p:cNvPr id="9" name="副標題 2"/>
          <p:cNvSpPr txBox="1">
            <a:spLocks/>
          </p:cNvSpPr>
          <p:nvPr/>
        </p:nvSpPr>
        <p:spPr>
          <a:xfrm>
            <a:off x="971600" y="4293096"/>
            <a:ext cx="6480720" cy="1296144"/>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dirty="0" smtClean="0"/>
              <a:t>&lt;dependency&gt; </a:t>
            </a:r>
          </a:p>
          <a:p>
            <a:pPr marL="0" lvl="1">
              <a:spcBef>
                <a:spcPct val="20000"/>
              </a:spcBef>
              <a:buClr>
                <a:srgbClr val="0070C0"/>
              </a:buClr>
              <a:buSzPct val="80000"/>
            </a:pPr>
            <a:r>
              <a:rPr lang="en-US" altLang="zh-TW" dirty="0" smtClean="0"/>
              <a:t>    &lt;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    </a:t>
            </a:r>
          </a:p>
          <a:p>
            <a:pPr marL="0" lvl="1">
              <a:spcBef>
                <a:spcPct val="20000"/>
              </a:spcBef>
              <a:buClr>
                <a:srgbClr val="0070C0"/>
              </a:buClr>
              <a:buSzPct val="80000"/>
            </a:pPr>
            <a:r>
              <a:rPr lang="en-US" altLang="zh-TW" dirty="0" smtClean="0"/>
              <a:t>    &lt;</a:t>
            </a:r>
            <a:r>
              <a:rPr lang="en-US" altLang="zh-TW" dirty="0" err="1" smtClean="0"/>
              <a:t>artifactId</a:t>
            </a:r>
            <a:r>
              <a:rPr lang="en-US" altLang="zh-TW" dirty="0" smtClean="0"/>
              <a:t>&gt;spring-boot-starter-web&lt;/</a:t>
            </a:r>
            <a:r>
              <a:rPr lang="en-US" altLang="zh-TW" dirty="0" err="1" smtClean="0"/>
              <a:t>artifactId</a:t>
            </a:r>
            <a:r>
              <a:rPr lang="en-US" altLang="zh-TW" dirty="0" smtClean="0"/>
              <a:t>&gt; </a:t>
            </a:r>
          </a:p>
          <a:p>
            <a:pPr marL="0" lvl="1">
              <a:spcBef>
                <a:spcPct val="20000"/>
              </a:spcBef>
              <a:buClr>
                <a:srgbClr val="0070C0"/>
              </a:buClr>
              <a:buSzPct val="80000"/>
            </a:pPr>
            <a:r>
              <a:rPr lang="en-US" altLang="zh-TW" dirty="0" smtClean="0"/>
              <a:t>&lt;/dependency&gt;</a:t>
            </a: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Spring Boot Starter Thyme Leaf dependency</a:t>
            </a:r>
            <a:r>
              <a:rPr lang="en-US" altLang="zh-TW" dirty="0" smtClean="0">
                <a:solidFill>
                  <a:schemeClr val="tx1"/>
                </a:solidFill>
              </a:rPr>
              <a:t> is used to create a web application. Its code is shown below </a:t>
            </a: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7" name="副標題 2"/>
          <p:cNvSpPr txBox="1">
            <a:spLocks/>
          </p:cNvSpPr>
          <p:nvPr/>
        </p:nvSpPr>
        <p:spPr>
          <a:xfrm>
            <a:off x="971600" y="2060848"/>
            <a:ext cx="6480720" cy="1296144"/>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dirty="0" smtClean="0"/>
              <a:t>&lt;dependency&gt; </a:t>
            </a:r>
          </a:p>
          <a:p>
            <a:pPr marL="0" lvl="1">
              <a:spcBef>
                <a:spcPct val="20000"/>
              </a:spcBef>
              <a:buClr>
                <a:srgbClr val="0070C0"/>
              </a:buClr>
              <a:buSzPct val="80000"/>
            </a:pPr>
            <a:r>
              <a:rPr lang="en-US" altLang="zh-TW" dirty="0" smtClean="0"/>
              <a:t>    &lt;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 </a:t>
            </a:r>
          </a:p>
          <a:p>
            <a:pPr marL="0" lvl="1">
              <a:spcBef>
                <a:spcPct val="20000"/>
              </a:spcBef>
              <a:buClr>
                <a:srgbClr val="0070C0"/>
              </a:buClr>
              <a:buSzPct val="80000"/>
            </a:pPr>
            <a:r>
              <a:rPr lang="en-US" altLang="zh-TW" dirty="0" smtClean="0"/>
              <a:t>    &lt;</a:t>
            </a:r>
            <a:r>
              <a:rPr lang="en-US" altLang="zh-TW" dirty="0" err="1" smtClean="0"/>
              <a:t>artifactId</a:t>
            </a:r>
            <a:r>
              <a:rPr lang="en-US" altLang="zh-TW" dirty="0" smtClean="0"/>
              <a:t>&gt;spring-boot-starter-</a:t>
            </a:r>
            <a:r>
              <a:rPr lang="en-US" altLang="zh-TW" dirty="0" err="1" smtClean="0"/>
              <a:t>thymeleaf</a:t>
            </a:r>
            <a:r>
              <a:rPr lang="en-US" altLang="zh-TW" dirty="0" smtClean="0"/>
              <a:t>&lt;/</a:t>
            </a:r>
            <a:r>
              <a:rPr lang="en-US" altLang="zh-TW" dirty="0" err="1" smtClean="0"/>
              <a:t>artifactId</a:t>
            </a:r>
            <a:r>
              <a:rPr lang="en-US" altLang="zh-TW" dirty="0" smtClean="0"/>
              <a:t>&gt; &lt;/dependency&gt;</a:t>
            </a: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
        <p:nvSpPr>
          <p:cNvPr id="8" name="副標題 2"/>
          <p:cNvSpPr txBox="1">
            <a:spLocks/>
          </p:cNvSpPr>
          <p:nvPr/>
        </p:nvSpPr>
        <p:spPr>
          <a:xfrm>
            <a:off x="467544" y="3501008"/>
            <a:ext cx="8352928" cy="648072"/>
          </a:xfrm>
          <a:prstGeom prst="rect">
            <a:avLst/>
          </a:prstGeom>
          <a:ln>
            <a:solidFill>
              <a:srgbClr val="C00000"/>
            </a:solidFill>
          </a:ln>
        </p:spPr>
        <p:txBody>
          <a:bodyPr vert="horz" lIns="91440" tIns="45720" rIns="91440" bIns="45720" rtlCol="0">
            <a:noAutofit/>
          </a:bodyPr>
          <a:lstStyle/>
          <a:p>
            <a:pPr marL="365125" lvl="1" indent="-365125">
              <a:spcBef>
                <a:spcPct val="20000"/>
              </a:spcBef>
              <a:buClr>
                <a:srgbClr val="0070C0"/>
              </a:buClr>
              <a:buSzPct val="80000"/>
              <a:buFont typeface="Wingdings" pitchFamily="2" charset="2"/>
              <a:buChar char="u"/>
            </a:pPr>
            <a:r>
              <a:rPr lang="en-US" altLang="zh-TW" b="1" dirty="0" smtClean="0"/>
              <a:t>Spring Boot Starter Test dependency</a:t>
            </a:r>
            <a:r>
              <a:rPr lang="en-US" altLang="zh-TW" dirty="0" smtClean="0"/>
              <a:t> is used for writing Test cases. Its code is shown below</a:t>
            </a: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
        <p:nvSpPr>
          <p:cNvPr id="9" name="副標題 2"/>
          <p:cNvSpPr txBox="1">
            <a:spLocks/>
          </p:cNvSpPr>
          <p:nvPr/>
        </p:nvSpPr>
        <p:spPr>
          <a:xfrm>
            <a:off x="971600" y="4293096"/>
            <a:ext cx="6480720" cy="1296144"/>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dirty="0" smtClean="0"/>
              <a:t>&lt;dependency&gt; </a:t>
            </a:r>
          </a:p>
          <a:p>
            <a:pPr marL="0" lvl="1">
              <a:spcBef>
                <a:spcPct val="20000"/>
              </a:spcBef>
              <a:buClr>
                <a:srgbClr val="0070C0"/>
              </a:buClr>
              <a:buSzPct val="80000"/>
            </a:pPr>
            <a:r>
              <a:rPr lang="en-US" altLang="zh-TW" dirty="0" smtClean="0"/>
              <a:t>    &lt;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 </a:t>
            </a:r>
          </a:p>
          <a:p>
            <a:pPr marL="0" lvl="1">
              <a:spcBef>
                <a:spcPct val="20000"/>
              </a:spcBef>
              <a:buClr>
                <a:srgbClr val="0070C0"/>
              </a:buClr>
              <a:buSzPct val="80000"/>
            </a:pPr>
            <a:r>
              <a:rPr lang="en-US" altLang="zh-TW" dirty="0" smtClean="0"/>
              <a:t>    &lt;</a:t>
            </a:r>
            <a:r>
              <a:rPr lang="en-US" altLang="zh-TW" dirty="0" err="1" smtClean="0"/>
              <a:t>artifactId</a:t>
            </a:r>
            <a:r>
              <a:rPr lang="en-US" altLang="zh-TW" dirty="0" smtClean="0"/>
              <a:t>&gt;spring-boot-starter-test&lt;</a:t>
            </a:r>
            <a:r>
              <a:rPr lang="en-US" altLang="zh-TW" dirty="0" err="1" smtClean="0"/>
              <a:t>artifactId</a:t>
            </a:r>
            <a:r>
              <a:rPr lang="en-US" altLang="zh-TW" dirty="0" smtClean="0"/>
              <a:t>&gt; </a:t>
            </a:r>
          </a:p>
          <a:p>
            <a:pPr marL="0" lvl="1">
              <a:spcBef>
                <a:spcPct val="20000"/>
              </a:spcBef>
              <a:buClr>
                <a:srgbClr val="0070C0"/>
              </a:buClr>
              <a:buSzPct val="80000"/>
            </a:pPr>
            <a:r>
              <a:rPr lang="en-US" altLang="zh-TW" dirty="0" smtClean="0"/>
              <a:t>&lt;/dependency&gt;</a:t>
            </a: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24336"/>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Auto Configuration</a:t>
            </a:r>
          </a:p>
          <a:p>
            <a:pPr marL="822325" lvl="2" indent="-365125" algn="l">
              <a:buSzPct val="80000"/>
              <a:buFont typeface="Wingdings" pitchFamily="2" charset="2"/>
              <a:buChar char="u"/>
            </a:pPr>
            <a:r>
              <a:rPr lang="en-US" altLang="zh-TW" dirty="0" smtClean="0">
                <a:solidFill>
                  <a:schemeClr val="tx1"/>
                </a:solidFill>
              </a:rPr>
              <a:t>Spring Boot Auto Configuration automatically configures your Spring application based on the JAR dependencies you added in the project. For example, if MySQL database is on your class path, but you have not configured any database connection, then Spring Boot auto configures an in-memory database.</a:t>
            </a:r>
          </a:p>
          <a:p>
            <a:pPr marL="822325" lvl="2" indent="-365125" algn="l">
              <a:buSzPct val="80000"/>
              <a:buFont typeface="Wingdings" pitchFamily="2" charset="2"/>
              <a:buChar char="u"/>
            </a:pPr>
            <a:r>
              <a:rPr lang="en-US" altLang="zh-TW" dirty="0" smtClean="0">
                <a:solidFill>
                  <a:schemeClr val="tx1"/>
                </a:solidFill>
              </a:rPr>
              <a:t>For this purpose, you need to add </a:t>
            </a:r>
            <a:r>
              <a:rPr lang="en-US" altLang="zh-TW" b="1" dirty="0" smtClean="0">
                <a:solidFill>
                  <a:schemeClr val="tx1"/>
                </a:solidFill>
              </a:rPr>
              <a:t>@</a:t>
            </a:r>
            <a:r>
              <a:rPr lang="en-US" altLang="zh-TW" b="1" dirty="0" err="1" smtClean="0">
                <a:solidFill>
                  <a:schemeClr val="tx1"/>
                </a:solidFill>
              </a:rPr>
              <a:t>EnableAutoConfiguration</a:t>
            </a:r>
            <a:r>
              <a:rPr lang="en-US" altLang="zh-TW" dirty="0" err="1" smtClean="0">
                <a:solidFill>
                  <a:schemeClr val="tx1"/>
                </a:solidFill>
              </a:rPr>
              <a:t>annotation</a:t>
            </a:r>
            <a:r>
              <a:rPr lang="en-US" altLang="zh-TW" dirty="0" smtClean="0">
                <a:solidFill>
                  <a:schemeClr val="tx1"/>
                </a:solidFill>
              </a:rPr>
              <a:t> or </a:t>
            </a:r>
            <a:r>
              <a:rPr lang="en-US" altLang="zh-TW" b="1" dirty="0" smtClean="0">
                <a:solidFill>
                  <a:schemeClr val="tx1"/>
                </a:solidFill>
              </a:rPr>
              <a:t>@</a:t>
            </a:r>
            <a:r>
              <a:rPr lang="en-US" altLang="zh-TW" b="1" dirty="0" err="1" smtClean="0">
                <a:solidFill>
                  <a:schemeClr val="tx1"/>
                </a:solidFill>
              </a:rPr>
              <a:t>SpringBootApplication</a:t>
            </a:r>
            <a:r>
              <a:rPr lang="en-US" altLang="zh-TW" dirty="0" smtClean="0">
                <a:solidFill>
                  <a:schemeClr val="tx1"/>
                </a:solidFill>
              </a:rPr>
              <a:t> annotation to your main class file. Then, your Spring Boot application will be automatically configured.</a:t>
            </a:r>
          </a:p>
          <a:p>
            <a:pPr marL="822325" lvl="2" indent="-365125" algn="l">
              <a:buSzPct val="80000"/>
              <a:buFont typeface="Wingdings" pitchFamily="2" charset="2"/>
              <a:buChar char="u"/>
            </a:pPr>
            <a:r>
              <a:rPr lang="en-US" altLang="zh-TW" dirty="0" smtClean="0">
                <a:solidFill>
                  <a:schemeClr val="tx1"/>
                </a:solidFill>
              </a:rPr>
              <a:t>Observe the following code for a better understanding</a:t>
            </a:r>
          </a:p>
          <a:p>
            <a:pPr marL="365125" lvl="1" indent="-365125" algn="l">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副標題 2"/>
          <p:cNvSpPr txBox="1">
            <a:spLocks/>
          </p:cNvSpPr>
          <p:nvPr/>
        </p:nvSpPr>
        <p:spPr>
          <a:xfrm>
            <a:off x="1331640" y="4437112"/>
            <a:ext cx="6912768" cy="1872208"/>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sz="1400" dirty="0" smtClean="0"/>
              <a:t>import </a:t>
            </a:r>
            <a:r>
              <a:rPr lang="en-US" altLang="zh-TW" sz="1400" dirty="0" err="1" smtClean="0"/>
              <a:t>org.springframework.boot.SpringApplication</a:t>
            </a:r>
            <a:r>
              <a:rPr lang="en-US" altLang="zh-TW" sz="1400" dirty="0" smtClean="0"/>
              <a:t>; </a:t>
            </a:r>
          </a:p>
          <a:p>
            <a:pPr marL="0" lvl="1">
              <a:spcBef>
                <a:spcPct val="20000"/>
              </a:spcBef>
              <a:buClr>
                <a:srgbClr val="0070C0"/>
              </a:buClr>
              <a:buSzPct val="80000"/>
            </a:pPr>
            <a:r>
              <a:rPr lang="en-US" altLang="zh-TW" sz="1400" dirty="0" smtClean="0"/>
              <a:t>import </a:t>
            </a:r>
            <a:r>
              <a:rPr lang="en-US" altLang="zh-TW" sz="1400" dirty="0" err="1" smtClean="0"/>
              <a:t>org.springframework.boot.autoconfigure.SpringBootApplication</a:t>
            </a:r>
            <a:r>
              <a:rPr lang="en-US" altLang="zh-TW" sz="1400" dirty="0" smtClean="0"/>
              <a:t>; </a:t>
            </a:r>
          </a:p>
          <a:p>
            <a:pPr marL="0" lvl="1">
              <a:spcBef>
                <a:spcPct val="20000"/>
              </a:spcBef>
              <a:buClr>
                <a:srgbClr val="0070C0"/>
              </a:buClr>
              <a:buSzPct val="80000"/>
            </a:pPr>
            <a:r>
              <a:rPr lang="en-US" altLang="zh-TW" sz="1400" dirty="0" smtClean="0"/>
              <a:t>@</a:t>
            </a:r>
            <a:r>
              <a:rPr lang="en-US" altLang="zh-TW" sz="1400" dirty="0" err="1" smtClean="0"/>
              <a:t>SpringBootApplication</a:t>
            </a:r>
            <a:r>
              <a:rPr lang="en-US" altLang="zh-TW" sz="1400" dirty="0" smtClean="0"/>
              <a:t> public class </a:t>
            </a:r>
            <a:r>
              <a:rPr lang="en-US" altLang="zh-TW" sz="1400" dirty="0" err="1" smtClean="0"/>
              <a:t>DemoApplication</a:t>
            </a:r>
            <a:r>
              <a:rPr lang="en-US" altLang="zh-TW" sz="1400" dirty="0" smtClean="0"/>
              <a:t> { </a:t>
            </a:r>
          </a:p>
          <a:p>
            <a:pPr marL="0" lvl="1">
              <a:spcBef>
                <a:spcPct val="20000"/>
              </a:spcBef>
              <a:buClr>
                <a:srgbClr val="0070C0"/>
              </a:buClr>
              <a:buSzPct val="80000"/>
            </a:pPr>
            <a:r>
              <a:rPr lang="en-US" altLang="zh-TW" sz="1400" dirty="0" smtClean="0"/>
              <a:t>    public static void main(String[] </a:t>
            </a:r>
            <a:r>
              <a:rPr lang="en-US" altLang="zh-TW" sz="1400" dirty="0" err="1" smtClean="0"/>
              <a:t>args</a:t>
            </a:r>
            <a:r>
              <a:rPr lang="en-US" altLang="zh-TW" sz="1400" dirty="0" smtClean="0"/>
              <a:t>) { </a:t>
            </a:r>
          </a:p>
          <a:p>
            <a:pPr marL="0" lvl="1">
              <a:spcBef>
                <a:spcPct val="20000"/>
              </a:spcBef>
              <a:buClr>
                <a:srgbClr val="0070C0"/>
              </a:buClr>
              <a:buSzPct val="80000"/>
            </a:pPr>
            <a:r>
              <a:rPr lang="en-US" altLang="zh-TW" sz="1400" dirty="0" smtClean="0"/>
              <a:t>        </a:t>
            </a:r>
            <a:r>
              <a:rPr lang="en-US" altLang="zh-TW" sz="1400" dirty="0" err="1" smtClean="0"/>
              <a:t>SpringApplication.run</a:t>
            </a:r>
            <a:r>
              <a:rPr lang="en-US" altLang="zh-TW" sz="1400" dirty="0" smtClean="0"/>
              <a:t>(</a:t>
            </a:r>
            <a:r>
              <a:rPr lang="en-US" altLang="zh-TW" sz="1400" dirty="0" err="1" smtClean="0"/>
              <a:t>DemoApplication.class</a:t>
            </a:r>
            <a:r>
              <a:rPr lang="en-US" altLang="zh-TW" sz="1400" dirty="0" smtClean="0"/>
              <a:t>, </a:t>
            </a:r>
            <a:r>
              <a:rPr lang="en-US" altLang="zh-TW" sz="1400" dirty="0" err="1" smtClean="0"/>
              <a:t>args</a:t>
            </a:r>
            <a:r>
              <a:rPr lang="en-US" altLang="zh-TW" sz="1400" dirty="0" smtClean="0"/>
              <a:t>); </a:t>
            </a:r>
          </a:p>
          <a:p>
            <a:pPr marL="0" lvl="1">
              <a:spcBef>
                <a:spcPct val="20000"/>
              </a:spcBef>
              <a:buClr>
                <a:srgbClr val="0070C0"/>
              </a:buClr>
              <a:buSzPct val="80000"/>
            </a:pPr>
            <a:r>
              <a:rPr lang="en-US" altLang="zh-TW" sz="1400" dirty="0" smtClean="0"/>
              <a:t>    } </a:t>
            </a:r>
          </a:p>
          <a:p>
            <a:pPr marL="0" lvl="1">
              <a:spcBef>
                <a:spcPct val="20000"/>
              </a:spcBef>
              <a:buClr>
                <a:srgbClr val="0070C0"/>
              </a:buClr>
              <a:buSzPct val="80000"/>
            </a:pPr>
            <a:r>
              <a:rPr lang="en-US" altLang="zh-TW" sz="1400" dirty="0" smtClean="0"/>
              <a:t>}</a:t>
            </a:r>
            <a:endParaRPr kumimoji="0" lang="zh-TW" altLang="en-US" sz="14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584176"/>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Component Scan</a:t>
            </a:r>
          </a:p>
          <a:p>
            <a:pPr marL="822325" lvl="2" indent="-365125" algn="l">
              <a:buSzPct val="80000"/>
              <a:buFont typeface="Wingdings" pitchFamily="2" charset="2"/>
              <a:buChar char="u"/>
            </a:pPr>
            <a:r>
              <a:rPr lang="en-US" altLang="zh-TW" dirty="0" smtClean="0">
                <a:solidFill>
                  <a:schemeClr val="tx1"/>
                </a:solidFill>
              </a:rPr>
              <a:t>Spring Boot application scans all the beans and package declarations when the application initializes. You need to add the </a:t>
            </a:r>
            <a:r>
              <a:rPr lang="en-US" altLang="zh-TW" b="1" dirty="0" smtClean="0">
                <a:solidFill>
                  <a:schemeClr val="tx1"/>
                </a:solidFill>
              </a:rPr>
              <a:t>@</a:t>
            </a:r>
            <a:r>
              <a:rPr lang="en-US" altLang="zh-TW" b="1" dirty="0" err="1" smtClean="0">
                <a:solidFill>
                  <a:schemeClr val="tx1"/>
                </a:solidFill>
              </a:rPr>
              <a:t>ComponentScan</a:t>
            </a:r>
            <a:r>
              <a:rPr lang="en-US" altLang="zh-TW" dirty="0" smtClean="0">
                <a:solidFill>
                  <a:schemeClr val="tx1"/>
                </a:solidFill>
              </a:rPr>
              <a:t> annotation for your class file to scan your components added in your project.</a:t>
            </a:r>
          </a:p>
          <a:p>
            <a:pPr marL="822325" lvl="2" indent="-365125" algn="l">
              <a:buSzPct val="80000"/>
              <a:buFont typeface="Wingdings" pitchFamily="2" charset="2"/>
              <a:buChar char="u"/>
            </a:pPr>
            <a:r>
              <a:rPr lang="en-US" altLang="zh-TW" dirty="0" smtClean="0">
                <a:solidFill>
                  <a:schemeClr val="tx1"/>
                </a:solidFill>
              </a:rPr>
              <a:t>Observe the following code for a better understanding</a:t>
            </a: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9" name="副標題 2"/>
          <p:cNvSpPr txBox="1">
            <a:spLocks/>
          </p:cNvSpPr>
          <p:nvPr/>
        </p:nvSpPr>
        <p:spPr>
          <a:xfrm>
            <a:off x="1187624" y="3068960"/>
            <a:ext cx="6912768" cy="2088232"/>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sz="1400" dirty="0" smtClean="0"/>
              <a:t>import </a:t>
            </a:r>
            <a:r>
              <a:rPr lang="en-US" altLang="zh-TW" sz="1400" dirty="0" err="1" smtClean="0"/>
              <a:t>org.springframework.boot.SpringApplication</a:t>
            </a:r>
            <a:r>
              <a:rPr lang="en-US" altLang="zh-TW" sz="1400" dirty="0" smtClean="0"/>
              <a:t>; </a:t>
            </a:r>
          </a:p>
          <a:p>
            <a:pPr marL="0" lvl="1">
              <a:spcBef>
                <a:spcPct val="20000"/>
              </a:spcBef>
              <a:buClr>
                <a:srgbClr val="0070C0"/>
              </a:buClr>
              <a:buSzPct val="80000"/>
            </a:pPr>
            <a:r>
              <a:rPr lang="en-US" altLang="zh-TW" sz="1400" dirty="0" smtClean="0"/>
              <a:t>import </a:t>
            </a:r>
            <a:r>
              <a:rPr lang="en-US" altLang="zh-TW" sz="1400" dirty="0" err="1" smtClean="0"/>
              <a:t>org.springframework.context.annotation.ComponentScan</a:t>
            </a:r>
            <a:r>
              <a:rPr lang="en-US" altLang="zh-TW" sz="1400" dirty="0" smtClean="0"/>
              <a:t>; </a:t>
            </a:r>
          </a:p>
          <a:p>
            <a:pPr marL="0" lvl="1">
              <a:spcBef>
                <a:spcPct val="20000"/>
              </a:spcBef>
              <a:buClr>
                <a:srgbClr val="0070C0"/>
              </a:buClr>
              <a:buSzPct val="80000"/>
            </a:pPr>
            <a:endParaRPr lang="en-US" altLang="zh-TW" sz="1400" dirty="0" smtClean="0"/>
          </a:p>
          <a:p>
            <a:pPr marL="0" lvl="1">
              <a:spcBef>
                <a:spcPct val="20000"/>
              </a:spcBef>
              <a:buClr>
                <a:srgbClr val="0070C0"/>
              </a:buClr>
              <a:buSzPct val="80000"/>
            </a:pPr>
            <a:r>
              <a:rPr lang="en-US" altLang="zh-TW" sz="1400" dirty="0" smtClean="0"/>
              <a:t>@</a:t>
            </a:r>
            <a:r>
              <a:rPr lang="en-US" altLang="zh-TW" sz="1400" dirty="0" err="1" smtClean="0"/>
              <a:t>ComponentScan</a:t>
            </a:r>
            <a:r>
              <a:rPr lang="en-US" altLang="zh-TW" sz="1400" dirty="0" smtClean="0"/>
              <a:t> public class </a:t>
            </a:r>
            <a:r>
              <a:rPr lang="en-US" altLang="zh-TW" sz="1400" dirty="0" err="1" smtClean="0"/>
              <a:t>DemoApplication</a:t>
            </a:r>
            <a:r>
              <a:rPr lang="en-US" altLang="zh-TW" sz="1400" dirty="0" smtClean="0"/>
              <a:t> { </a:t>
            </a:r>
          </a:p>
          <a:p>
            <a:pPr marL="0" lvl="1">
              <a:spcBef>
                <a:spcPct val="20000"/>
              </a:spcBef>
              <a:buClr>
                <a:srgbClr val="0070C0"/>
              </a:buClr>
              <a:buSzPct val="80000"/>
            </a:pPr>
            <a:r>
              <a:rPr lang="en-US" altLang="zh-TW" sz="1400" dirty="0" smtClean="0"/>
              <a:t>    public static void main(String[] </a:t>
            </a:r>
            <a:r>
              <a:rPr lang="en-US" altLang="zh-TW" sz="1400" dirty="0" err="1" smtClean="0"/>
              <a:t>args</a:t>
            </a:r>
            <a:r>
              <a:rPr lang="en-US" altLang="zh-TW" sz="1400" dirty="0" smtClean="0"/>
              <a:t>) { </a:t>
            </a:r>
          </a:p>
          <a:p>
            <a:pPr marL="0" lvl="1">
              <a:spcBef>
                <a:spcPct val="20000"/>
              </a:spcBef>
              <a:buClr>
                <a:srgbClr val="0070C0"/>
              </a:buClr>
              <a:buSzPct val="80000"/>
            </a:pPr>
            <a:r>
              <a:rPr lang="en-US" altLang="zh-TW" sz="1400" dirty="0" smtClean="0"/>
              <a:t>        </a:t>
            </a:r>
            <a:r>
              <a:rPr lang="en-US" altLang="zh-TW" sz="1400" dirty="0" err="1" smtClean="0"/>
              <a:t>SpringApplication.run</a:t>
            </a:r>
            <a:r>
              <a:rPr lang="en-US" altLang="zh-TW" sz="1400" dirty="0" smtClean="0"/>
              <a:t>(</a:t>
            </a:r>
            <a:r>
              <a:rPr lang="en-US" altLang="zh-TW" sz="1400" dirty="0" err="1" smtClean="0"/>
              <a:t>DemoApplication.class</a:t>
            </a:r>
            <a:r>
              <a:rPr lang="en-US" altLang="zh-TW" sz="1400" dirty="0" smtClean="0"/>
              <a:t>, </a:t>
            </a:r>
            <a:r>
              <a:rPr lang="en-US" altLang="zh-TW" sz="1400" dirty="0" err="1" smtClean="0"/>
              <a:t>args</a:t>
            </a:r>
            <a:r>
              <a:rPr lang="en-US" altLang="zh-TW" sz="1400" dirty="0" smtClean="0"/>
              <a:t>); </a:t>
            </a:r>
          </a:p>
          <a:p>
            <a:pPr marL="0" lvl="1">
              <a:spcBef>
                <a:spcPct val="20000"/>
              </a:spcBef>
              <a:buClr>
                <a:srgbClr val="0070C0"/>
              </a:buClr>
              <a:buSzPct val="80000"/>
            </a:pPr>
            <a:r>
              <a:rPr lang="en-US" altLang="zh-TW" sz="1400" dirty="0" smtClean="0"/>
              <a:t>    } </a:t>
            </a:r>
          </a:p>
          <a:p>
            <a:pPr marL="0" lvl="1">
              <a:spcBef>
                <a:spcPct val="20000"/>
              </a:spcBef>
              <a:buClr>
                <a:srgbClr val="0070C0"/>
              </a:buClr>
              <a:buSzPct val="80000"/>
            </a:pPr>
            <a:r>
              <a:rPr lang="en-US" altLang="zh-TW" sz="1400" dirty="0" smtClean="0"/>
              <a:t>}</a:t>
            </a:r>
            <a:endParaRPr kumimoji="0" lang="zh-TW" altLang="en-US" sz="14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dirty="0" smtClean="0"/>
              <a:t>Spring Boot is an open source Java-based framework used to create a micro Service. </a:t>
            </a:r>
          </a:p>
          <a:p>
            <a:pPr marL="342900" indent="-342900" algn="l">
              <a:buClr>
                <a:srgbClr val="0070C0"/>
              </a:buClr>
              <a:buSzPct val="80000"/>
              <a:buFont typeface="Wingdings" pitchFamily="2" charset="2"/>
              <a:buChar char="u"/>
            </a:pPr>
            <a:r>
              <a:rPr lang="en-US" altLang="zh-TW" dirty="0" smtClean="0"/>
              <a:t>It is developed by Pivotal Team and is used to build stand-alone and production ready spring applications. </a:t>
            </a:r>
          </a:p>
          <a:p>
            <a:pPr marL="342900" indent="-342900" algn="l">
              <a:buClr>
                <a:srgbClr val="0070C0"/>
              </a:buClr>
              <a:buSzPct val="80000"/>
              <a:buFont typeface="Wingdings" pitchFamily="2" charset="2"/>
              <a:buChar char="u"/>
            </a:pPr>
            <a:r>
              <a:rPr lang="en-US" altLang="zh-TW" dirty="0" smtClean="0"/>
              <a:t>This chapter will give you an introduction to Spring Boot and familiarizes you with its basic concepts.</a:t>
            </a:r>
          </a:p>
          <a:p>
            <a:pPr marL="342900" indent="-342900" algn="l">
              <a:buClr>
                <a:srgbClr val="0070C0"/>
              </a:buClr>
              <a:buSzPct val="80000"/>
              <a:buFont typeface="Wingdings" pitchFamily="2" charset="2"/>
              <a:buChar char="u"/>
            </a:pPr>
            <a:r>
              <a:rPr lang="en-US" altLang="zh-TW" b="1" dirty="0" smtClean="0"/>
              <a:t>What is Micro Service?</a:t>
            </a:r>
          </a:p>
          <a:p>
            <a:pPr marL="342900" indent="-342900" algn="l">
              <a:buClr>
                <a:srgbClr val="0070C0"/>
              </a:buClr>
              <a:buSzPct val="80000"/>
              <a:buFont typeface="Wingdings" pitchFamily="2" charset="2"/>
              <a:buChar char="u"/>
            </a:pPr>
            <a:r>
              <a:rPr lang="en-US" altLang="zh-TW" dirty="0" smtClean="0"/>
              <a:t>Micro Service is an architecture that allows the developers to develop and deploy services independently. Each service running has its own process and this achieves the lightweight model to support business applications.</a:t>
            </a:r>
          </a:p>
          <a:p>
            <a:pPr marL="342900" indent="-342900" algn="l">
              <a:buClr>
                <a:srgbClr val="0070C0"/>
              </a:buClr>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zh-TW" altLang="en-US"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525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b="1" dirty="0" smtClean="0"/>
              <a:t>Advantages</a:t>
            </a:r>
          </a:p>
          <a:p>
            <a:pPr marL="800100" lvl="1" indent="-342900" algn="l">
              <a:buSzPct val="80000"/>
              <a:buFont typeface="Wingdings" pitchFamily="2" charset="2"/>
              <a:buChar char="u"/>
            </a:pPr>
            <a:r>
              <a:rPr lang="en-US" altLang="zh-TW" dirty="0" smtClean="0">
                <a:solidFill>
                  <a:schemeClr val="tx1"/>
                </a:solidFill>
              </a:rPr>
              <a:t>Micro services offers the following advantages to its developers −</a:t>
            </a:r>
          </a:p>
          <a:p>
            <a:pPr marL="800100" lvl="1" indent="-342900" algn="l">
              <a:buSzPct val="80000"/>
              <a:buFont typeface="Wingdings" pitchFamily="2" charset="2"/>
              <a:buChar char="u"/>
            </a:pPr>
            <a:r>
              <a:rPr lang="en-US" altLang="zh-TW" dirty="0" smtClean="0">
                <a:solidFill>
                  <a:schemeClr val="tx1"/>
                </a:solidFill>
              </a:rPr>
              <a:t>Easy deployment</a:t>
            </a:r>
          </a:p>
          <a:p>
            <a:pPr marL="800100" lvl="1" indent="-342900" algn="l">
              <a:buSzPct val="80000"/>
              <a:buFont typeface="Wingdings" pitchFamily="2" charset="2"/>
              <a:buChar char="u"/>
            </a:pPr>
            <a:r>
              <a:rPr lang="en-US" altLang="zh-TW" dirty="0" smtClean="0">
                <a:solidFill>
                  <a:schemeClr val="tx1"/>
                </a:solidFill>
              </a:rPr>
              <a:t>Simple scalability</a:t>
            </a:r>
          </a:p>
          <a:p>
            <a:pPr marL="800100" lvl="1" indent="-342900" algn="l">
              <a:buSzPct val="80000"/>
              <a:buFont typeface="Wingdings" pitchFamily="2" charset="2"/>
              <a:buChar char="u"/>
            </a:pPr>
            <a:r>
              <a:rPr lang="en-US" altLang="zh-TW" dirty="0" smtClean="0">
                <a:solidFill>
                  <a:schemeClr val="tx1"/>
                </a:solidFill>
              </a:rPr>
              <a:t>Compatible with Containers</a:t>
            </a:r>
          </a:p>
          <a:p>
            <a:pPr marL="800100" lvl="1" indent="-342900" algn="l">
              <a:buSzPct val="80000"/>
              <a:buFont typeface="Wingdings" pitchFamily="2" charset="2"/>
              <a:buChar char="u"/>
            </a:pPr>
            <a:r>
              <a:rPr lang="en-US" altLang="zh-TW" dirty="0" smtClean="0">
                <a:solidFill>
                  <a:schemeClr val="tx1"/>
                </a:solidFill>
              </a:rPr>
              <a:t>Minimum configuration</a:t>
            </a:r>
          </a:p>
          <a:p>
            <a:pPr marL="800100" lvl="1" indent="-342900" algn="l">
              <a:buSzPct val="80000"/>
              <a:buFont typeface="Wingdings" pitchFamily="2" charset="2"/>
              <a:buChar char="u"/>
            </a:pPr>
            <a:r>
              <a:rPr lang="en-US" altLang="zh-TW" dirty="0" smtClean="0">
                <a:solidFill>
                  <a:schemeClr val="tx1"/>
                </a:solidFill>
              </a:rPr>
              <a:t>Lesser production time</a:t>
            </a: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68352"/>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What is Spring Boot?</a:t>
            </a:r>
          </a:p>
          <a:p>
            <a:pPr marL="822325" lvl="2" indent="-365125" algn="l">
              <a:buSzPct val="80000"/>
              <a:buFont typeface="Wingdings" pitchFamily="2" charset="2"/>
              <a:buChar char="u"/>
            </a:pPr>
            <a:r>
              <a:rPr lang="en-US" altLang="zh-TW" dirty="0" smtClean="0">
                <a:solidFill>
                  <a:schemeClr val="tx1"/>
                </a:solidFill>
              </a:rPr>
              <a:t>Spring Boot provides a good platform for Java developers to develop a stand-alone and production-grade spring application that you can </a:t>
            </a:r>
            <a:r>
              <a:rPr lang="en-US" altLang="zh-TW" b="1" dirty="0" smtClean="0">
                <a:solidFill>
                  <a:schemeClr val="tx1"/>
                </a:solidFill>
              </a:rPr>
              <a:t>just run</a:t>
            </a:r>
            <a:r>
              <a:rPr lang="en-US" altLang="zh-TW" dirty="0" smtClean="0">
                <a:solidFill>
                  <a:schemeClr val="tx1"/>
                </a:solidFill>
              </a:rPr>
              <a:t>. </a:t>
            </a:r>
          </a:p>
          <a:p>
            <a:pPr marL="822325" lvl="2" indent="-365125" algn="l">
              <a:buSzPct val="80000"/>
              <a:buFont typeface="Wingdings" pitchFamily="2" charset="2"/>
              <a:buChar char="u"/>
            </a:pPr>
            <a:r>
              <a:rPr lang="en-US" altLang="zh-TW" dirty="0" smtClean="0">
                <a:solidFill>
                  <a:schemeClr val="tx1"/>
                </a:solidFill>
              </a:rPr>
              <a:t>You can get started with minimum configurations without the need for an entire Spring configuration setup.</a:t>
            </a:r>
          </a:p>
          <a:p>
            <a:pPr marL="365125" lvl="1" indent="-365125" algn="l">
              <a:buSzPct val="80000"/>
              <a:buFont typeface="Wingdings" pitchFamily="2" charset="2"/>
              <a:buChar char="u"/>
            </a:pPr>
            <a:r>
              <a:rPr lang="en-US" altLang="zh-TW" b="1" dirty="0" smtClean="0">
                <a:solidFill>
                  <a:schemeClr val="tx1"/>
                </a:solidFill>
              </a:rPr>
              <a:t>Advantages</a:t>
            </a:r>
          </a:p>
          <a:p>
            <a:pPr marL="822325" lvl="2" indent="-365125" algn="l">
              <a:buSzPct val="80000"/>
              <a:buFont typeface="Wingdings" pitchFamily="2" charset="2"/>
              <a:buChar char="u"/>
            </a:pPr>
            <a:r>
              <a:rPr lang="en-US" altLang="zh-TW" dirty="0" smtClean="0">
                <a:solidFill>
                  <a:schemeClr val="tx1"/>
                </a:solidFill>
              </a:rPr>
              <a:t>Spring Boot offers the following advantages to its developers −</a:t>
            </a:r>
          </a:p>
          <a:p>
            <a:pPr marL="822325" lvl="2" indent="-365125" algn="l">
              <a:buSzPct val="80000"/>
              <a:buFont typeface="Wingdings" pitchFamily="2" charset="2"/>
              <a:buChar char="u"/>
            </a:pPr>
            <a:r>
              <a:rPr lang="en-US" altLang="zh-TW" dirty="0" smtClean="0">
                <a:solidFill>
                  <a:schemeClr val="tx1"/>
                </a:solidFill>
              </a:rPr>
              <a:t>Easy to understand and develop spring applications</a:t>
            </a:r>
          </a:p>
          <a:p>
            <a:pPr marL="822325" lvl="2" indent="-365125" algn="l">
              <a:buSzPct val="80000"/>
              <a:buFont typeface="Wingdings" pitchFamily="2" charset="2"/>
              <a:buChar char="u"/>
            </a:pPr>
            <a:r>
              <a:rPr lang="en-US" altLang="zh-TW" dirty="0" smtClean="0">
                <a:solidFill>
                  <a:schemeClr val="tx1"/>
                </a:solidFill>
              </a:rPr>
              <a:t>Increases productivity</a:t>
            </a:r>
          </a:p>
          <a:p>
            <a:pPr marL="822325" lvl="2" indent="-365125" algn="l">
              <a:buSzPct val="80000"/>
              <a:buFont typeface="Wingdings" pitchFamily="2" charset="2"/>
              <a:buChar char="u"/>
            </a:pPr>
            <a:r>
              <a:rPr lang="en-US" altLang="zh-TW" dirty="0" smtClean="0">
                <a:solidFill>
                  <a:schemeClr val="tx1"/>
                </a:solidFill>
              </a:rPr>
              <a:t>Reduces the development time</a:t>
            </a:r>
          </a:p>
          <a:p>
            <a:pPr marL="800100" lvl="1" indent="-342900" algn="l">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88232"/>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Goals</a:t>
            </a:r>
          </a:p>
          <a:p>
            <a:pPr marL="822325" lvl="2" indent="-365125" algn="l">
              <a:buSzPct val="80000"/>
              <a:buFont typeface="Wingdings" pitchFamily="2" charset="2"/>
              <a:buChar char="u"/>
            </a:pPr>
            <a:r>
              <a:rPr lang="en-US" altLang="zh-TW" dirty="0" smtClean="0">
                <a:solidFill>
                  <a:schemeClr val="tx1"/>
                </a:solidFill>
              </a:rPr>
              <a:t>Spring Boot is designed with the following goals −</a:t>
            </a:r>
          </a:p>
          <a:p>
            <a:pPr marL="822325" lvl="2" indent="-365125" algn="l">
              <a:buSzPct val="80000"/>
              <a:buFont typeface="Wingdings" pitchFamily="2" charset="2"/>
              <a:buChar char="u"/>
            </a:pPr>
            <a:r>
              <a:rPr lang="en-US" altLang="zh-TW" dirty="0" smtClean="0">
                <a:solidFill>
                  <a:schemeClr val="tx1"/>
                </a:solidFill>
              </a:rPr>
              <a:t>To avoid complex XML configuration in Spring</a:t>
            </a:r>
          </a:p>
          <a:p>
            <a:pPr marL="822325" lvl="2" indent="-365125" algn="l">
              <a:buSzPct val="80000"/>
              <a:buFont typeface="Wingdings" pitchFamily="2" charset="2"/>
              <a:buChar char="u"/>
            </a:pPr>
            <a:r>
              <a:rPr lang="en-US" altLang="zh-TW" dirty="0" smtClean="0">
                <a:solidFill>
                  <a:schemeClr val="tx1"/>
                </a:solidFill>
              </a:rPr>
              <a:t>To develop a production ready Spring applications in an easier way</a:t>
            </a:r>
          </a:p>
          <a:p>
            <a:pPr marL="822325" lvl="2" indent="-365125" algn="l">
              <a:buSzPct val="80000"/>
              <a:buFont typeface="Wingdings" pitchFamily="2" charset="2"/>
              <a:buChar char="u"/>
            </a:pPr>
            <a:r>
              <a:rPr lang="en-US" altLang="zh-TW" dirty="0" smtClean="0">
                <a:solidFill>
                  <a:schemeClr val="tx1"/>
                </a:solidFill>
              </a:rPr>
              <a:t>To reduce the development time and run the application independently</a:t>
            </a:r>
          </a:p>
          <a:p>
            <a:pPr marL="822325" lvl="2" indent="-365125" algn="l">
              <a:buSzPct val="80000"/>
              <a:buFont typeface="Wingdings" pitchFamily="2" charset="2"/>
              <a:buChar char="u"/>
            </a:pPr>
            <a:r>
              <a:rPr lang="en-US" altLang="zh-TW" dirty="0" smtClean="0">
                <a:solidFill>
                  <a:schemeClr val="tx1"/>
                </a:solidFill>
              </a:rPr>
              <a:t>Offer an easier way of getting started with the application</a:t>
            </a:r>
          </a:p>
          <a:p>
            <a:pPr marL="800100" lvl="1" indent="-342900" algn="l">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456384"/>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Why Spring Boot?</a:t>
            </a:r>
          </a:p>
          <a:p>
            <a:pPr marL="365125" lvl="1" indent="-365125" algn="l">
              <a:buSzPct val="80000"/>
              <a:buFont typeface="Wingdings" pitchFamily="2" charset="2"/>
              <a:buChar char="u"/>
            </a:pPr>
            <a:r>
              <a:rPr lang="en-US" altLang="zh-TW" dirty="0" smtClean="0">
                <a:solidFill>
                  <a:schemeClr val="tx1"/>
                </a:solidFill>
              </a:rPr>
              <a:t>You can choose Spring Boot because of the features and benefits it offers as given here −</a:t>
            </a:r>
          </a:p>
          <a:p>
            <a:pPr marL="822325" lvl="2" indent="-365125" algn="l">
              <a:buSzPct val="80000"/>
              <a:buFont typeface="Wingdings" pitchFamily="2" charset="2"/>
              <a:buChar char="u"/>
            </a:pPr>
            <a:r>
              <a:rPr lang="en-US" altLang="zh-TW" dirty="0" smtClean="0">
                <a:solidFill>
                  <a:schemeClr val="tx1"/>
                </a:solidFill>
              </a:rPr>
              <a:t>It provides a flexible way to configure </a:t>
            </a:r>
            <a:r>
              <a:rPr lang="en-US" altLang="zh-TW" b="1" dirty="0" smtClean="0">
                <a:solidFill>
                  <a:schemeClr val="tx1"/>
                </a:solidFill>
              </a:rPr>
              <a:t>Java Beans, XML configurations</a:t>
            </a:r>
            <a:r>
              <a:rPr lang="en-US" altLang="zh-TW" dirty="0" smtClean="0">
                <a:solidFill>
                  <a:schemeClr val="tx1"/>
                </a:solidFill>
              </a:rPr>
              <a:t>, and </a:t>
            </a:r>
            <a:r>
              <a:rPr lang="en-US" altLang="zh-TW" b="1" dirty="0" smtClean="0">
                <a:solidFill>
                  <a:schemeClr val="tx1"/>
                </a:solidFill>
              </a:rPr>
              <a:t>Database Transactions</a:t>
            </a:r>
            <a:r>
              <a:rPr lang="en-US" altLang="zh-TW" dirty="0" smtClean="0">
                <a:solidFill>
                  <a:schemeClr val="tx1"/>
                </a:solidFill>
              </a:rPr>
              <a:t>.</a:t>
            </a:r>
          </a:p>
          <a:p>
            <a:pPr marL="822325" lvl="2" indent="-365125" algn="l">
              <a:buSzPct val="80000"/>
              <a:buFont typeface="Wingdings" pitchFamily="2" charset="2"/>
              <a:buChar char="u"/>
            </a:pPr>
            <a:r>
              <a:rPr lang="en-US" altLang="zh-TW" dirty="0" smtClean="0">
                <a:solidFill>
                  <a:schemeClr val="tx1"/>
                </a:solidFill>
              </a:rPr>
              <a:t>It provides a powerful batch processing and manages REST endpoints.</a:t>
            </a:r>
          </a:p>
          <a:p>
            <a:pPr marL="822325" lvl="2" indent="-365125" algn="l">
              <a:buSzPct val="80000"/>
              <a:buFont typeface="Wingdings" pitchFamily="2" charset="2"/>
              <a:buChar char="u"/>
            </a:pPr>
            <a:r>
              <a:rPr lang="en-US" altLang="zh-TW" dirty="0" smtClean="0">
                <a:solidFill>
                  <a:schemeClr val="tx1"/>
                </a:solidFill>
              </a:rPr>
              <a:t>In Spring Boot, everything is auto configured; no manual configurations are needed.</a:t>
            </a:r>
          </a:p>
          <a:p>
            <a:pPr marL="822325" lvl="2" indent="-365125" algn="l">
              <a:buSzPct val="80000"/>
              <a:buFont typeface="Wingdings" pitchFamily="2" charset="2"/>
              <a:buChar char="u"/>
            </a:pPr>
            <a:r>
              <a:rPr lang="en-US" altLang="zh-TW" dirty="0" smtClean="0">
                <a:solidFill>
                  <a:schemeClr val="tx1"/>
                </a:solidFill>
              </a:rPr>
              <a:t>It offers </a:t>
            </a:r>
            <a:r>
              <a:rPr lang="en-US" altLang="zh-TW" b="1" dirty="0" smtClean="0">
                <a:solidFill>
                  <a:schemeClr val="tx1"/>
                </a:solidFill>
              </a:rPr>
              <a:t>annotation-based </a:t>
            </a:r>
            <a:r>
              <a:rPr lang="en-US" altLang="zh-TW" dirty="0" smtClean="0">
                <a:solidFill>
                  <a:schemeClr val="tx1"/>
                </a:solidFill>
              </a:rPr>
              <a:t>spring application</a:t>
            </a:r>
          </a:p>
          <a:p>
            <a:pPr marL="822325" lvl="2" indent="-365125" algn="l">
              <a:buSzPct val="80000"/>
              <a:buFont typeface="Wingdings" pitchFamily="2" charset="2"/>
              <a:buChar char="u"/>
            </a:pPr>
            <a:r>
              <a:rPr lang="en-US" altLang="zh-TW" dirty="0" smtClean="0">
                <a:solidFill>
                  <a:schemeClr val="tx1"/>
                </a:solidFill>
              </a:rPr>
              <a:t>Eases dependency management</a:t>
            </a:r>
          </a:p>
          <a:p>
            <a:pPr marL="822325" lvl="2" indent="-365125" algn="l">
              <a:buSzPct val="80000"/>
              <a:buFont typeface="Wingdings" pitchFamily="2" charset="2"/>
              <a:buChar char="u"/>
            </a:pPr>
            <a:r>
              <a:rPr lang="en-US" altLang="zh-TW" dirty="0" smtClean="0">
                <a:solidFill>
                  <a:schemeClr val="tx1"/>
                </a:solidFill>
              </a:rPr>
              <a:t>It includes Embedded Servlet Container</a:t>
            </a:r>
          </a:p>
          <a:p>
            <a:pPr marL="800100" lvl="1" indent="-342900" algn="l">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736304"/>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Spring Boot Starters</a:t>
            </a:r>
          </a:p>
          <a:p>
            <a:pPr marL="822325" lvl="2" indent="-365125" algn="l">
              <a:buSzPct val="80000"/>
              <a:buFont typeface="Wingdings" pitchFamily="2" charset="2"/>
              <a:buChar char="u"/>
            </a:pPr>
            <a:r>
              <a:rPr lang="en-US" altLang="zh-TW" dirty="0" smtClean="0">
                <a:solidFill>
                  <a:schemeClr val="tx1"/>
                </a:solidFill>
              </a:rPr>
              <a:t>Handling dependency management is a difficult task for big projects. Spring Boot resolves this problem by providing a set of dependencies for developers convenience.</a:t>
            </a:r>
          </a:p>
          <a:p>
            <a:pPr marL="822325" lvl="2" indent="-365125" algn="l">
              <a:buSzPct val="80000"/>
              <a:buFont typeface="Wingdings" pitchFamily="2" charset="2"/>
              <a:buChar char="u"/>
            </a:pPr>
            <a:r>
              <a:rPr lang="en-US" altLang="zh-TW" dirty="0" smtClean="0">
                <a:solidFill>
                  <a:schemeClr val="tx1"/>
                </a:solidFill>
              </a:rPr>
              <a:t>For example, if you want to use Spring and JPA for database access, it is sufficient if you include </a:t>
            </a:r>
            <a:r>
              <a:rPr lang="en-US" altLang="zh-TW" b="1" dirty="0" smtClean="0">
                <a:solidFill>
                  <a:schemeClr val="tx1"/>
                </a:solidFill>
              </a:rPr>
              <a:t>spring-boot-starter-data-</a:t>
            </a:r>
            <a:r>
              <a:rPr lang="en-US" altLang="zh-TW" b="1" dirty="0" err="1" smtClean="0">
                <a:solidFill>
                  <a:schemeClr val="tx1"/>
                </a:solidFill>
              </a:rPr>
              <a:t>jpa</a:t>
            </a:r>
            <a:r>
              <a:rPr lang="en-US" altLang="zh-TW" dirty="0" smtClean="0">
                <a:solidFill>
                  <a:schemeClr val="tx1"/>
                </a:solidFill>
              </a:rPr>
              <a:t> dependency in your project.</a:t>
            </a:r>
          </a:p>
          <a:p>
            <a:pPr marL="822325" lvl="2" indent="-365125" algn="l">
              <a:buSzPct val="80000"/>
              <a:buFont typeface="Wingdings" pitchFamily="2" charset="2"/>
              <a:buChar char="u"/>
            </a:pPr>
            <a:r>
              <a:rPr lang="en-US" altLang="zh-TW" dirty="0" smtClean="0">
                <a:solidFill>
                  <a:schemeClr val="tx1"/>
                </a:solidFill>
              </a:rPr>
              <a:t>Note that all Spring Boot starters follow the same naming pattern </a:t>
            </a:r>
            <a:r>
              <a:rPr lang="en-US" altLang="zh-TW" b="1" dirty="0" smtClean="0">
                <a:solidFill>
                  <a:schemeClr val="tx1"/>
                </a:solidFill>
              </a:rPr>
              <a:t>spring-boot-starter-</a:t>
            </a:r>
            <a:r>
              <a:rPr lang="en-US" altLang="zh-TW" dirty="0" smtClean="0">
                <a:solidFill>
                  <a:schemeClr val="tx1"/>
                </a:solidFill>
              </a:rPr>
              <a:t> *, where * indicates that it is a type of the application.</a:t>
            </a: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24336"/>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How does it work?</a:t>
            </a:r>
          </a:p>
          <a:p>
            <a:pPr marL="822325" lvl="2" indent="-365125" algn="l">
              <a:buSzPct val="80000"/>
              <a:buFont typeface="Wingdings" pitchFamily="2" charset="2"/>
              <a:buChar char="u"/>
            </a:pPr>
            <a:r>
              <a:rPr lang="en-US" altLang="zh-TW" dirty="0" smtClean="0">
                <a:solidFill>
                  <a:schemeClr val="tx1"/>
                </a:solidFill>
              </a:rPr>
              <a:t>Spring Boot automatically configures your application based on the dependencies you have added to the project by using </a:t>
            </a:r>
            <a:r>
              <a:rPr lang="en-US" altLang="zh-TW" b="1" dirty="0" smtClean="0">
                <a:solidFill>
                  <a:schemeClr val="tx1"/>
                </a:solidFill>
              </a:rPr>
              <a:t>@</a:t>
            </a:r>
            <a:r>
              <a:rPr lang="en-US" altLang="zh-TW" b="1" dirty="0" err="1" smtClean="0">
                <a:solidFill>
                  <a:schemeClr val="tx1"/>
                </a:solidFill>
              </a:rPr>
              <a:t>EnableAutoConfiguration</a:t>
            </a:r>
            <a:r>
              <a:rPr lang="en-US" altLang="zh-TW" dirty="0" smtClean="0">
                <a:solidFill>
                  <a:schemeClr val="tx1"/>
                </a:solidFill>
              </a:rPr>
              <a:t> annotation. For example, if MySQL database is on your </a:t>
            </a:r>
            <a:r>
              <a:rPr lang="en-US" altLang="zh-TW" dirty="0" err="1" smtClean="0">
                <a:solidFill>
                  <a:schemeClr val="tx1"/>
                </a:solidFill>
              </a:rPr>
              <a:t>classpath</a:t>
            </a:r>
            <a:r>
              <a:rPr lang="en-US" altLang="zh-TW" dirty="0" smtClean="0">
                <a:solidFill>
                  <a:schemeClr val="tx1"/>
                </a:solidFill>
              </a:rPr>
              <a:t>, but you have not configured any database connection, then Spring Boot auto-configures an in-memory database.</a:t>
            </a:r>
          </a:p>
          <a:p>
            <a:pPr marL="822325" lvl="2" indent="-365125" algn="l">
              <a:buSzPct val="80000"/>
              <a:buFont typeface="Wingdings" pitchFamily="2" charset="2"/>
              <a:buChar char="u"/>
            </a:pPr>
            <a:r>
              <a:rPr lang="en-US" altLang="zh-TW" dirty="0" smtClean="0">
                <a:solidFill>
                  <a:schemeClr val="tx1"/>
                </a:solidFill>
              </a:rPr>
              <a:t>The entry point of the spring boot application is the class contains </a:t>
            </a:r>
            <a:r>
              <a:rPr lang="en-US" altLang="zh-TW" b="1" dirty="0" smtClean="0">
                <a:solidFill>
                  <a:schemeClr val="tx1"/>
                </a:solidFill>
              </a:rPr>
              <a:t>@</a:t>
            </a:r>
            <a:r>
              <a:rPr lang="en-US" altLang="zh-TW" b="1" dirty="0" err="1" smtClean="0">
                <a:solidFill>
                  <a:schemeClr val="tx1"/>
                </a:solidFill>
              </a:rPr>
              <a:t>SpringBootApplication</a:t>
            </a:r>
            <a:r>
              <a:rPr lang="en-US" altLang="zh-TW" dirty="0" smtClean="0">
                <a:solidFill>
                  <a:schemeClr val="tx1"/>
                </a:solidFill>
              </a:rPr>
              <a:t> annotation and the main method.</a:t>
            </a:r>
          </a:p>
          <a:p>
            <a:pPr marL="822325" lvl="2" indent="-365125" algn="l">
              <a:buSzPct val="80000"/>
              <a:buFont typeface="Wingdings" pitchFamily="2" charset="2"/>
              <a:buChar char="u"/>
            </a:pPr>
            <a:r>
              <a:rPr lang="en-US" altLang="zh-TW" dirty="0" smtClean="0">
                <a:solidFill>
                  <a:schemeClr val="tx1"/>
                </a:solidFill>
              </a:rPr>
              <a:t>Spring Boot automatically scans all the components included in the project by using </a:t>
            </a:r>
            <a:r>
              <a:rPr lang="en-US" altLang="zh-TW" b="1" dirty="0" smtClean="0">
                <a:solidFill>
                  <a:schemeClr val="tx1"/>
                </a:solidFill>
              </a:rPr>
              <a:t>@</a:t>
            </a:r>
            <a:r>
              <a:rPr lang="en-US" altLang="zh-TW" b="1" dirty="0" err="1" smtClean="0">
                <a:solidFill>
                  <a:schemeClr val="tx1"/>
                </a:solidFill>
              </a:rPr>
              <a:t>ComponentScan</a:t>
            </a:r>
            <a:r>
              <a:rPr lang="en-US" altLang="zh-TW" dirty="0" smtClean="0">
                <a:solidFill>
                  <a:schemeClr val="tx1"/>
                </a:solidFill>
              </a:rPr>
              <a:t> annotation</a:t>
            </a:r>
          </a:p>
          <a:p>
            <a:pPr marL="800100" lvl="1" indent="-342900" algn="l">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65125" lvl="1" indent="-365125" algn="l">
              <a:buSzPct val="80000"/>
              <a:buFont typeface="Wingdings" pitchFamily="2" charset="2"/>
              <a:buChar char="u"/>
            </a:pPr>
            <a:r>
              <a:rPr lang="en-US" altLang="zh-TW" b="1" dirty="0" smtClean="0">
                <a:solidFill>
                  <a:schemeClr val="tx1"/>
                </a:solidFill>
              </a:rPr>
              <a:t>Examples</a:t>
            </a:r>
          </a:p>
          <a:p>
            <a:pPr marL="822325" lvl="2" indent="-365125" algn="l">
              <a:buSzPct val="80000"/>
              <a:buFont typeface="Wingdings" pitchFamily="2" charset="2"/>
              <a:buChar char="u"/>
            </a:pPr>
            <a:r>
              <a:rPr lang="en-US" altLang="zh-TW" dirty="0" smtClean="0">
                <a:solidFill>
                  <a:schemeClr val="tx1"/>
                </a:solidFill>
              </a:rPr>
              <a:t>Look at the following Spring Boot starters explained below for a better understanding −</a:t>
            </a:r>
          </a:p>
          <a:p>
            <a:pPr marL="365125" lvl="1" indent="-365125" algn="l">
              <a:buSzPct val="80000"/>
              <a:buFont typeface="Wingdings" pitchFamily="2" charset="2"/>
              <a:buChar char="u"/>
            </a:pPr>
            <a:r>
              <a:rPr lang="en-US" altLang="zh-TW" b="1" dirty="0" smtClean="0">
                <a:solidFill>
                  <a:schemeClr val="tx1"/>
                </a:solidFill>
              </a:rPr>
              <a:t>Spring Boot Starter Actuator dependency</a:t>
            </a:r>
            <a:r>
              <a:rPr lang="en-US" altLang="zh-TW" dirty="0" smtClean="0">
                <a:solidFill>
                  <a:schemeClr val="tx1"/>
                </a:solidFill>
              </a:rPr>
              <a:t> is used to monitor and manage your application. Its code is shown below </a:t>
            </a:r>
          </a:p>
          <a:p>
            <a:pPr marL="800100" lvl="1" indent="-342900" algn="l">
              <a:buSzPct val="80000"/>
              <a:buFont typeface="Wingdings" pitchFamily="2" charset="2"/>
              <a:buChar char="u"/>
            </a:pPr>
            <a:endParaRPr lang="en-US" altLang="zh-TW" dirty="0" smtClean="0">
              <a:solidFill>
                <a:schemeClr val="tx1"/>
              </a:solidFill>
            </a:endParaRPr>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en-US" altLang="zh-TW" dirty="0" smtClean="0"/>
          </a:p>
          <a:p>
            <a:pPr marL="342900" indent="-342900" algn="l">
              <a:buClr>
                <a:srgbClr val="0070C0"/>
              </a:buClr>
              <a:buSzPct val="80000"/>
              <a:buFont typeface="Wingdings" pitchFamily="2" charset="2"/>
              <a:buChar char="u"/>
            </a:pPr>
            <a:endParaRPr lang="zh-TW" alt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https://www.tutorialspoint.com/spring_boot/spring_boot_introduction.htm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副標題 2"/>
          <p:cNvSpPr txBox="1">
            <a:spLocks/>
          </p:cNvSpPr>
          <p:nvPr/>
        </p:nvSpPr>
        <p:spPr>
          <a:xfrm>
            <a:off x="971600" y="3068960"/>
            <a:ext cx="6480720" cy="1296144"/>
          </a:xfrm>
          <a:prstGeom prst="rect">
            <a:avLst/>
          </a:prstGeom>
          <a:ln>
            <a:solidFill>
              <a:srgbClr val="C00000"/>
            </a:solidFill>
          </a:ln>
        </p:spPr>
        <p:txBody>
          <a:bodyPr vert="horz" lIns="91440" tIns="45720" rIns="91440" bIns="45720" rtlCol="0">
            <a:noAutofit/>
          </a:bodyPr>
          <a:lstStyle/>
          <a:p>
            <a:pPr marL="0" lvl="1">
              <a:spcBef>
                <a:spcPct val="20000"/>
              </a:spcBef>
              <a:buClr>
                <a:srgbClr val="0070C0"/>
              </a:buClr>
              <a:buSzPct val="80000"/>
            </a:pPr>
            <a:r>
              <a:rPr lang="en-US" altLang="zh-TW" dirty="0" smtClean="0"/>
              <a:t>&lt;dependency&gt; </a:t>
            </a:r>
          </a:p>
          <a:p>
            <a:pPr marL="0" lvl="1">
              <a:spcBef>
                <a:spcPct val="20000"/>
              </a:spcBef>
              <a:buClr>
                <a:srgbClr val="0070C0"/>
              </a:buClr>
              <a:buSzPct val="80000"/>
            </a:pPr>
            <a:r>
              <a:rPr lang="en-US" altLang="zh-TW" dirty="0" smtClean="0"/>
              <a:t>        &lt;</a:t>
            </a:r>
            <a:r>
              <a:rPr lang="en-US" altLang="zh-TW" dirty="0" err="1" smtClean="0"/>
              <a:t>groupId</a:t>
            </a:r>
            <a:r>
              <a:rPr lang="en-US" altLang="zh-TW" dirty="0" smtClean="0"/>
              <a:t>&gt;</a:t>
            </a:r>
            <a:r>
              <a:rPr lang="en-US" altLang="zh-TW" dirty="0" err="1" smtClean="0"/>
              <a:t>org.springframework.boot</a:t>
            </a:r>
            <a:r>
              <a:rPr lang="en-US" altLang="zh-TW" dirty="0" smtClean="0"/>
              <a:t>&lt;/</a:t>
            </a:r>
            <a:r>
              <a:rPr lang="en-US" altLang="zh-TW" dirty="0" err="1" smtClean="0"/>
              <a:t>groupId</a:t>
            </a:r>
            <a:r>
              <a:rPr lang="en-US" altLang="zh-TW" dirty="0" smtClean="0"/>
              <a:t>&gt; </a:t>
            </a:r>
          </a:p>
          <a:p>
            <a:pPr marL="0" lvl="1">
              <a:spcBef>
                <a:spcPct val="20000"/>
              </a:spcBef>
              <a:buClr>
                <a:srgbClr val="0070C0"/>
              </a:buClr>
              <a:buSzPct val="80000"/>
            </a:pPr>
            <a:r>
              <a:rPr lang="en-US" altLang="zh-TW" dirty="0" smtClean="0"/>
              <a:t>        &lt;</a:t>
            </a:r>
            <a:r>
              <a:rPr lang="en-US" altLang="zh-TW" dirty="0" err="1" smtClean="0"/>
              <a:t>artifactId</a:t>
            </a:r>
            <a:r>
              <a:rPr lang="en-US" altLang="zh-TW" dirty="0" smtClean="0"/>
              <a:t>&gt;spring-boot-starter-actuator&lt;/</a:t>
            </a:r>
            <a:r>
              <a:rPr lang="en-US" altLang="zh-TW" dirty="0" err="1" smtClean="0"/>
              <a:t>artifactId</a:t>
            </a:r>
            <a:r>
              <a:rPr lang="en-US" altLang="zh-TW" dirty="0" smtClean="0"/>
              <a:t>&gt; </a:t>
            </a:r>
          </a:p>
          <a:p>
            <a:pPr marL="0" lvl="1">
              <a:spcBef>
                <a:spcPct val="20000"/>
              </a:spcBef>
              <a:buClr>
                <a:srgbClr val="0070C0"/>
              </a:buClr>
              <a:buSzPct val="80000"/>
            </a:pPr>
            <a:r>
              <a:rPr lang="en-US" altLang="zh-TW" dirty="0" smtClean="0"/>
              <a:t>&lt;/dependency&gt;</a:t>
            </a: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en-US" altLang="zh-TW" sz="18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defTabSz="914400" rtl="0" eaLnBrk="1" fontAlgn="auto" latinLnBrk="0" hangingPunct="1">
              <a:lnSpc>
                <a:spcPct val="100000"/>
              </a:lnSpc>
              <a:spcBef>
                <a:spcPct val="20000"/>
              </a:spcBef>
              <a:spcAft>
                <a:spcPts val="0"/>
              </a:spcAft>
              <a:buClr>
                <a:srgbClr val="0070C0"/>
              </a:buClr>
              <a:buSzPct val="80000"/>
              <a:tabLst/>
              <a:defRPr/>
            </a:pPr>
            <a:endParaRPr kumimoji="0" lang="zh-TW" altLang="en-US" sz="18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767</Words>
  <Application>Microsoft Office PowerPoint</Application>
  <PresentationFormat>如螢幕大小 (4:3)</PresentationFormat>
  <Paragraphs>174</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Office 佈景主題</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2 Introduction</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73</cp:revision>
  <dcterms:created xsi:type="dcterms:W3CDTF">2018-09-28T16:40:41Z</dcterms:created>
  <dcterms:modified xsi:type="dcterms:W3CDTF">2018-10-14T02:59:17Z</dcterms:modified>
</cp:coreProperties>
</file>