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4" r:id="rId3"/>
    <p:sldId id="265" r:id="rId4"/>
    <p:sldId id="266" r:id="rId5"/>
    <p:sldId id="267" r:id="rId6"/>
    <p:sldId id="268" r:id="rId7"/>
    <p:sldId id="269" r:id="rId8"/>
    <p:sldId id="270"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3" autoAdjust="0"/>
    <p:restoredTop sz="99626" autoAdjust="0"/>
  </p:normalViewPr>
  <p:slideViewPr>
    <p:cSldViewPr>
      <p:cViewPr>
        <p:scale>
          <a:sx n="66" d="100"/>
          <a:sy n="66" d="100"/>
        </p:scale>
        <p:origin x="-708" y="-6"/>
      </p:cViewPr>
      <p:guideLst>
        <p:guide orient="horz" pos="2160"/>
        <p:guide pos="2880"/>
      </p:guideLst>
    </p:cSldViewPr>
  </p:slideViewPr>
  <p:notesTextViewPr>
    <p:cViewPr>
      <p:scale>
        <a:sx n="100" d="100"/>
        <a:sy n="100" d="100"/>
      </p:scale>
      <p:origin x="0" y="0"/>
    </p:cViewPr>
  </p:notesTextViewPr>
  <p:notesViewPr>
    <p:cSldViewPr>
      <p:cViewPr varScale="1">
        <p:scale>
          <a:sx n="46" d="100"/>
          <a:sy n="46" d="100"/>
        </p:scale>
        <p:origin x="-210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B47D66-C298-4514-851A-12D10CF12CB8}" type="datetimeFigureOut">
              <a:rPr lang="zh-TW" altLang="en-US" smtClean="0"/>
              <a:pPr/>
              <a:t>2018/12/2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863897-2042-4E1D-8B08-04D7C7A932A3}"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28 Create Spring Data Repository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7" name="Picture 3"/>
          <p:cNvPicPr>
            <a:picLocks noChangeAspect="1" noChangeArrowheads="1"/>
          </p:cNvPicPr>
          <p:nvPr/>
        </p:nvPicPr>
        <p:blipFill>
          <a:blip r:embed="rId2" cstate="print"/>
          <a:srcRect/>
          <a:stretch>
            <a:fillRect/>
          </a:stretch>
        </p:blipFill>
        <p:spPr bwMode="auto">
          <a:xfrm>
            <a:off x="3779912" y="3789040"/>
            <a:ext cx="1628775" cy="628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want to remove the hard-coded data.</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2"/>
          <p:cNvPicPr>
            <a:picLocks noChangeAspect="1" noChangeArrowheads="1"/>
          </p:cNvPicPr>
          <p:nvPr/>
        </p:nvPicPr>
        <p:blipFill>
          <a:blip r:embed="rId2" cstate="print"/>
          <a:srcRect/>
          <a:stretch>
            <a:fillRect/>
          </a:stretch>
        </p:blipFill>
        <p:spPr bwMode="auto">
          <a:xfrm>
            <a:off x="395536" y="2132856"/>
            <a:ext cx="8125941" cy="3634721"/>
          </a:xfrm>
          <a:prstGeom prst="rect">
            <a:avLst/>
          </a:prstGeom>
          <a:noFill/>
          <a:ln w="9525">
            <a:solidFill>
              <a:srgbClr val="C00000"/>
            </a:solidFill>
            <a:miter lim="800000"/>
            <a:headEnd/>
            <a:tailEnd/>
          </a:ln>
        </p:spPr>
      </p:pic>
      <p:sp>
        <p:nvSpPr>
          <p:cNvPr id="9" name="矩形 8"/>
          <p:cNvSpPr/>
          <p:nvPr/>
        </p:nvSpPr>
        <p:spPr>
          <a:xfrm>
            <a:off x="3779912" y="3789040"/>
            <a:ext cx="4032448"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3568" y="2204864"/>
            <a:ext cx="7592169" cy="3932491"/>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add the JPA support in the last chapter.</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9" name="矩形 8"/>
          <p:cNvSpPr/>
          <p:nvPr/>
        </p:nvSpPr>
        <p:spPr>
          <a:xfrm>
            <a:off x="3923928" y="4221088"/>
            <a:ext cx="316835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43608" y="2636912"/>
            <a:ext cx="6891611" cy="3657502"/>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How to add the entity class? </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First, open </a:t>
            </a:r>
            <a:r>
              <a:rPr lang="en-US" altLang="zh-TW" sz="1600" b="1" dirty="0" smtClean="0">
                <a:solidFill>
                  <a:schemeClr val="tx1"/>
                </a:solidFill>
                <a:latin typeface="+mj-lt"/>
              </a:rPr>
              <a:t>t</a:t>
            </a:r>
            <a:r>
              <a:rPr lang="en-US" altLang="zh-TW" sz="1600" b="1" dirty="0" smtClean="0">
                <a:solidFill>
                  <a:schemeClr val="tx1"/>
                </a:solidFill>
                <a:latin typeface="+mj-lt"/>
              </a:rPr>
              <a:t>he Model class (The data class), this is the entity class, the Topic Class.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The Topic class need to tell the  JPA, these  things (Data and Method) need to store to the database. We need to map these objects of this topic class to the relational database table.</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矩形 8"/>
          <p:cNvSpPr/>
          <p:nvPr/>
        </p:nvSpPr>
        <p:spPr>
          <a:xfrm>
            <a:off x="3635896" y="3212976"/>
            <a:ext cx="3384376" cy="25202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1115616" y="2276872"/>
            <a:ext cx="6891611" cy="3657502"/>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5040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So, I would like to create a database and each instance  of this topic class should go as rows in that table</a:t>
            </a:r>
            <a:r>
              <a:rPr lang="en-US" altLang="zh-TW" sz="1600" b="1" dirty="0" smtClean="0">
                <a:solidFill>
                  <a:schemeClr val="tx1"/>
                </a:solidFill>
                <a:latin typeface="+mj-lt"/>
              </a:rPr>
              <a:t>.</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9" name="矩形 8"/>
          <p:cNvSpPr/>
          <p:nvPr/>
        </p:nvSpPr>
        <p:spPr>
          <a:xfrm>
            <a:off x="3707904" y="2924944"/>
            <a:ext cx="1152128"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835696" y="3501008"/>
            <a:ext cx="5771022" cy="2642245"/>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I would like to mark the class to tell JPA that this is  an entity class.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From @Entity, JPA know  to create the table called Topic and that table have three column, id column, </a:t>
            </a:r>
            <a:r>
              <a:rPr lang="en-US" altLang="zh-TW" sz="1600" b="1" dirty="0" smtClean="0">
                <a:solidFill>
                  <a:schemeClr val="tx1"/>
                </a:solidFill>
                <a:latin typeface="+mj-lt"/>
              </a:rPr>
              <a:t>n</a:t>
            </a:r>
            <a:r>
              <a:rPr lang="en-US" altLang="zh-TW" sz="1600" b="1" dirty="0" smtClean="0">
                <a:solidFill>
                  <a:schemeClr val="tx1"/>
                </a:solidFill>
                <a:latin typeface="+mj-lt"/>
              </a:rPr>
              <a:t>ame column, and description column. And all of the columns are text columns.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I need to tell JPA one more thing.</a:t>
            </a:r>
            <a:endParaRPr lang="en-US" altLang="zh-TW" sz="1600" b="1" dirty="0" smtClean="0">
              <a:solidFill>
                <a:schemeClr val="tx1"/>
              </a:solidFill>
              <a:latin typeface="+mj-lt"/>
            </a:endParaRP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What is the primary keys in the relational database table. Each table should have a primary key.</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First, use “@Entity” for table and “@Id” for primary key.</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9" name="矩形 8"/>
          <p:cNvSpPr/>
          <p:nvPr/>
        </p:nvSpPr>
        <p:spPr>
          <a:xfrm>
            <a:off x="5148064" y="4869160"/>
            <a:ext cx="2016224"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9552" y="2276872"/>
            <a:ext cx="4876081" cy="3279849"/>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Second, connect to database and run those commands.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Click package “</a:t>
            </a:r>
            <a:r>
              <a:rPr lang="en-US" altLang="zh-TW" sz="1600" b="1" dirty="0" err="1" smtClean="0">
                <a:solidFill>
                  <a:schemeClr val="tx1"/>
                </a:solidFill>
                <a:latin typeface="+mj-lt"/>
              </a:rPr>
              <a:t>io.javabrains.springbootstarter.topic</a:t>
            </a:r>
            <a:r>
              <a:rPr lang="en-US" altLang="zh-TW" sz="1600" b="1" dirty="0" smtClean="0">
                <a:solidFill>
                  <a:schemeClr val="tx1"/>
                </a:solidFill>
                <a:latin typeface="+mj-lt"/>
              </a:rPr>
              <a:t>” and </a:t>
            </a:r>
            <a:r>
              <a:rPr lang="en-US" altLang="zh-TW" sz="1600" b="1" dirty="0" smtClean="0">
                <a:solidFill>
                  <a:schemeClr val="tx1"/>
                </a:solidFill>
                <a:latin typeface="+mj-lt"/>
              </a:rPr>
              <a:t>c</a:t>
            </a:r>
            <a:r>
              <a:rPr lang="en-US" altLang="zh-TW" sz="1600" b="1" dirty="0" smtClean="0">
                <a:solidFill>
                  <a:schemeClr val="tx1"/>
                </a:solidFill>
                <a:latin typeface="+mj-lt"/>
              </a:rPr>
              <a:t>reate a class “</a:t>
            </a:r>
            <a:r>
              <a:rPr lang="en-US" altLang="zh-TW" sz="1600" b="1" dirty="0" err="1" smtClean="0">
                <a:solidFill>
                  <a:schemeClr val="tx1"/>
                </a:solidFill>
                <a:latin typeface="+mj-lt"/>
              </a:rPr>
              <a:t>T</a:t>
            </a:r>
            <a:r>
              <a:rPr lang="en-US" altLang="zh-TW" sz="1600" b="1" dirty="0" err="1" smtClean="0">
                <a:solidFill>
                  <a:schemeClr val="tx1"/>
                </a:solidFill>
                <a:latin typeface="+mj-lt"/>
              </a:rPr>
              <a:t>opRepository</a:t>
            </a:r>
            <a:r>
              <a:rPr lang="en-US" altLang="zh-TW" sz="1600" b="1" dirty="0" smtClean="0">
                <a:solidFill>
                  <a:schemeClr val="tx1"/>
                </a:solidFill>
                <a:latin typeface="+mj-lt"/>
              </a:rPr>
              <a:t>”</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9" name="矩形 8"/>
          <p:cNvSpPr/>
          <p:nvPr/>
        </p:nvSpPr>
        <p:spPr>
          <a:xfrm>
            <a:off x="3779912" y="3573016"/>
            <a:ext cx="93610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23" name="Picture 3"/>
          <p:cNvPicPr>
            <a:picLocks noChangeAspect="1" noChangeArrowheads="1"/>
          </p:cNvPicPr>
          <p:nvPr/>
        </p:nvPicPr>
        <p:blipFill>
          <a:blip r:embed="rId3" cstate="print"/>
          <a:srcRect/>
          <a:stretch>
            <a:fillRect/>
          </a:stretch>
        </p:blipFill>
        <p:spPr bwMode="auto">
          <a:xfrm>
            <a:off x="5508104" y="2276872"/>
            <a:ext cx="3290202" cy="3772843"/>
          </a:xfrm>
          <a:prstGeom prst="rect">
            <a:avLst/>
          </a:prstGeom>
          <a:noFill/>
          <a:ln w="9525">
            <a:solidFill>
              <a:srgbClr val="C00000"/>
            </a:solidFill>
            <a:miter lim="800000"/>
            <a:headEnd/>
            <a:tailEnd/>
          </a:ln>
        </p:spPr>
      </p:pic>
      <p:sp>
        <p:nvSpPr>
          <p:cNvPr id="11" name="矩形 10"/>
          <p:cNvSpPr/>
          <p:nvPr/>
        </p:nvSpPr>
        <p:spPr>
          <a:xfrm>
            <a:off x="6228184" y="3501008"/>
            <a:ext cx="93610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83568" y="2852936"/>
            <a:ext cx="7577384" cy="2952328"/>
          </a:xfrm>
          <a:prstGeom prst="rect">
            <a:avLst/>
          </a:prstGeom>
          <a:noFill/>
          <a:ln w="9525">
            <a:solidFill>
              <a:srgbClr val="C00000"/>
            </a:solidFill>
            <a:miter lim="800000"/>
            <a:headEnd/>
            <a:tailEnd/>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28 Create Spring Data Repository</a:t>
            </a:r>
            <a:endParaRPr lang="zh-TW" altLang="en-US" b="1" dirty="0">
              <a:solidFill>
                <a:srgbClr val="FFFF00"/>
              </a:solidFill>
            </a:endParaRPr>
          </a:p>
        </p:txBody>
      </p:sp>
      <p:sp>
        <p:nvSpPr>
          <p:cNvPr id="3" name="副標題 2"/>
          <p:cNvSpPr>
            <a:spLocks noGrp="1"/>
          </p:cNvSpPr>
          <p:nvPr>
            <p:ph type="subTitle" idx="1"/>
          </p:nvPr>
        </p:nvSpPr>
        <p:spPr>
          <a:xfrm>
            <a:off x="395536" y="1412776"/>
            <a:ext cx="8136904"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Second, connect to database and run those commands.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Click package “</a:t>
            </a:r>
            <a:r>
              <a:rPr lang="en-US" altLang="zh-TW" sz="1600" b="1" dirty="0" err="1" smtClean="0">
                <a:solidFill>
                  <a:schemeClr val="tx1"/>
                </a:solidFill>
                <a:latin typeface="+mj-lt"/>
              </a:rPr>
              <a:t>io.javabrains.springbootstarter.topic</a:t>
            </a:r>
            <a:r>
              <a:rPr lang="en-US" altLang="zh-TW" sz="1600" b="1" dirty="0" smtClean="0">
                <a:solidFill>
                  <a:schemeClr val="tx1"/>
                </a:solidFill>
                <a:latin typeface="+mj-lt"/>
              </a:rPr>
              <a:t>” and </a:t>
            </a:r>
            <a:r>
              <a:rPr lang="en-US" altLang="zh-TW" sz="1600" b="1" dirty="0" smtClean="0">
                <a:solidFill>
                  <a:schemeClr val="tx1"/>
                </a:solidFill>
                <a:latin typeface="+mj-lt"/>
              </a:rPr>
              <a:t>c</a:t>
            </a:r>
            <a:r>
              <a:rPr lang="en-US" altLang="zh-TW" sz="1600" b="1" dirty="0" smtClean="0">
                <a:solidFill>
                  <a:schemeClr val="tx1"/>
                </a:solidFill>
                <a:latin typeface="+mj-lt"/>
              </a:rPr>
              <a:t>reate a class “</a:t>
            </a:r>
            <a:r>
              <a:rPr lang="en-US" altLang="zh-TW" sz="1600" b="1" dirty="0" err="1" smtClean="0">
                <a:solidFill>
                  <a:schemeClr val="tx1"/>
                </a:solidFill>
                <a:latin typeface="+mj-lt"/>
              </a:rPr>
              <a:t>T</a:t>
            </a:r>
            <a:r>
              <a:rPr lang="en-US" altLang="zh-TW" sz="1600" b="1" dirty="0" err="1" smtClean="0">
                <a:solidFill>
                  <a:schemeClr val="tx1"/>
                </a:solidFill>
                <a:latin typeface="+mj-lt"/>
              </a:rPr>
              <a:t>opicRepository</a:t>
            </a:r>
            <a:r>
              <a:rPr lang="en-US" altLang="zh-TW" sz="1600" b="1" dirty="0" smtClean="0">
                <a:solidFill>
                  <a:schemeClr val="tx1"/>
                </a:solidFill>
                <a:latin typeface="+mj-lt"/>
              </a:rPr>
              <a:t>”</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do not need the “</a:t>
            </a:r>
            <a:r>
              <a:rPr lang="en-US" altLang="zh-TW" sz="1600" b="1" dirty="0" err="1" smtClean="0">
                <a:solidFill>
                  <a:schemeClr val="tx1"/>
                </a:solidFill>
                <a:latin typeface="+mj-lt"/>
              </a:rPr>
              <a:t>TopicRepository</a:t>
            </a:r>
            <a:r>
              <a:rPr lang="en-US" altLang="zh-TW" sz="1600" b="1" dirty="0" smtClean="0">
                <a:solidFill>
                  <a:schemeClr val="tx1"/>
                </a:solidFill>
                <a:latin typeface="+mj-lt"/>
              </a:rPr>
              <a:t>” class since Spring Data JSP already create for us.</a:t>
            </a:r>
          </a:p>
          <a:p>
            <a:pPr marL="342900" indent="-342900" algn="l">
              <a:buClr>
                <a:srgbClr val="0070C0"/>
              </a:buClr>
              <a:buSzPct val="80000"/>
              <a:buFont typeface="Wingdings" pitchFamily="2" charset="2"/>
              <a:buChar char="u"/>
            </a:pPr>
            <a:r>
              <a:rPr lang="en-US" altLang="zh-TW" sz="1600" b="1" dirty="0" smtClean="0">
                <a:solidFill>
                  <a:schemeClr val="tx1"/>
                </a:solidFill>
                <a:latin typeface="+mj-lt"/>
              </a:rPr>
              <a:t>We just need an interface </a:t>
            </a:r>
            <a:r>
              <a:rPr lang="en-US" altLang="zh-TW" sz="1600" b="1" dirty="0" err="1" smtClean="0">
                <a:solidFill>
                  <a:schemeClr val="tx1"/>
                </a:solidFill>
                <a:latin typeface="+mj-lt"/>
              </a:rPr>
              <a:t>TopicRepository</a:t>
            </a:r>
            <a:r>
              <a:rPr lang="en-US" altLang="zh-TW" sz="1600" b="1" dirty="0" smtClean="0">
                <a:solidFill>
                  <a:schemeClr val="tx1"/>
                </a:solidFill>
                <a:latin typeface="+mj-lt"/>
              </a:rPr>
              <a:t> with extends </a:t>
            </a:r>
            <a:r>
              <a:rPr lang="en-US" altLang="zh-TW" sz="1600" b="1" dirty="0" err="1" smtClean="0">
                <a:solidFill>
                  <a:schemeClr val="tx1"/>
                </a:solidFill>
                <a:latin typeface="+mj-lt"/>
              </a:rPr>
              <a:t>CrudRepository</a:t>
            </a:r>
            <a:r>
              <a:rPr lang="en-US" altLang="zh-TW" sz="1600" b="1" dirty="0" smtClean="0">
                <a:solidFill>
                  <a:schemeClr val="tx1"/>
                </a:solidFill>
                <a:latin typeface="+mj-lt"/>
              </a:rPr>
              <a:t> &lt;Topic, String&gt;</a:t>
            </a:r>
            <a:endParaRPr lang="en-US" altLang="zh-TW" sz="1600" b="1" dirty="0" smtClean="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altLang="zh-TW" sz="1600" b="1" i="1" smtClean="0"/>
              <a:t>https://www.youtube.com/watch?v=E7_a-kB46LU&amp;list=PLqq-6Pq4lTTbx8p2oCgcAQGQyqN8XeA1x&amp;index=9</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11" name="矩形 10"/>
          <p:cNvSpPr/>
          <p:nvPr/>
        </p:nvSpPr>
        <p:spPr>
          <a:xfrm>
            <a:off x="4211960" y="4221088"/>
            <a:ext cx="4032448"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4047</TotalTime>
  <Words>370</Words>
  <Application>Microsoft Office PowerPoint</Application>
  <PresentationFormat>如螢幕大小 (4:3)</PresentationFormat>
  <Paragraphs>52</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佈景主題</vt:lpstr>
      <vt:lpstr>28 Create Spring Data Repository</vt:lpstr>
      <vt:lpstr>28 Create Spring Data Repository</vt:lpstr>
      <vt:lpstr>28 Create Spring Data Repository</vt:lpstr>
      <vt:lpstr>28 Create Spring Data Repository</vt:lpstr>
      <vt:lpstr>28 Create Spring Data Repository</vt:lpstr>
      <vt:lpstr>28 Create Spring Data Repository</vt:lpstr>
      <vt:lpstr>28 Create Spring Data Repository</vt:lpstr>
      <vt:lpstr>28 Create Spring Data Repository</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1582</cp:revision>
  <dcterms:created xsi:type="dcterms:W3CDTF">2018-09-28T16:40:41Z</dcterms:created>
  <dcterms:modified xsi:type="dcterms:W3CDTF">2018-12-03T05:04:04Z</dcterms:modified>
</cp:coreProperties>
</file>