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60" r:id="rId4"/>
    <p:sldId id="261" r:id="rId5"/>
    <p:sldId id="262" r:id="rId6"/>
    <p:sldId id="263" r:id="rId7"/>
    <p:sldId id="264" r:id="rId8"/>
    <p:sldId id="259" r:id="rId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102" d="100"/>
          <a:sy n="102" d="100"/>
        </p:scale>
        <p:origin x="20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2019/1/26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2019/1/26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2019/1/26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2019/1/26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2019/1/26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 Overview</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8A111C48-39B9-4A17-98D1-2DA95FD92C35}"/>
              </a:ext>
            </a:extLst>
          </p:cNvPr>
          <p:cNvPicPr>
            <a:picLocks noChangeAspect="1"/>
          </p:cNvPicPr>
          <p:nvPr/>
        </p:nvPicPr>
        <p:blipFill>
          <a:blip r:embed="rId2"/>
          <a:stretch>
            <a:fillRect/>
          </a:stretch>
        </p:blipFill>
        <p:spPr>
          <a:xfrm>
            <a:off x="3855194" y="3621484"/>
            <a:ext cx="1209675" cy="10382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Overview</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0963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Spring is the most popular application development framework for enterprise Java. </a:t>
            </a:r>
          </a:p>
          <a:p>
            <a:pPr marL="342900" indent="-342900" algn="l">
              <a:buClr>
                <a:srgbClr val="0070C0"/>
              </a:buClr>
              <a:buSzPct val="80000"/>
              <a:buFont typeface="Wingdings" pitchFamily="2" charset="2"/>
              <a:buChar char="u"/>
            </a:pPr>
            <a:r>
              <a:rPr lang="en-US" sz="1600" dirty="0">
                <a:solidFill>
                  <a:schemeClr val="tx1"/>
                </a:solidFill>
              </a:rPr>
              <a:t>Millions of developers around the world use Spring Framework to create high performing, easily testable, and reusable code.</a:t>
            </a:r>
          </a:p>
          <a:p>
            <a:pPr marL="342900" indent="-342900" algn="l">
              <a:buClr>
                <a:srgbClr val="0070C0"/>
              </a:buClr>
              <a:buSzPct val="80000"/>
              <a:buFont typeface="Wingdings" pitchFamily="2" charset="2"/>
              <a:buChar char="u"/>
            </a:pPr>
            <a:r>
              <a:rPr lang="en-US" sz="1600" dirty="0">
                <a:solidFill>
                  <a:schemeClr val="tx1"/>
                </a:solidFill>
              </a:rPr>
              <a:t>Spring framework is an open source Java platform. It was initially written by Rod Johnson and was first released under the Apache 2.0 license in June 2003.</a:t>
            </a:r>
          </a:p>
          <a:p>
            <a:pPr marL="342900" indent="-342900" algn="l">
              <a:buClr>
                <a:srgbClr val="0070C0"/>
              </a:buClr>
              <a:buSzPct val="80000"/>
              <a:buFont typeface="Wingdings" pitchFamily="2" charset="2"/>
              <a:buChar char="u"/>
            </a:pPr>
            <a:r>
              <a:rPr lang="en-US" sz="1600" dirty="0">
                <a:solidFill>
                  <a:schemeClr val="tx1"/>
                </a:solidFill>
              </a:rPr>
              <a:t>Spring is lightweight when it comes to size and transparency. The basic version of Spring framework is around 2MB.</a:t>
            </a:r>
          </a:p>
          <a:p>
            <a:pPr marL="342900" indent="-342900" algn="l">
              <a:buClr>
                <a:srgbClr val="0070C0"/>
              </a:buClr>
              <a:buSzPct val="80000"/>
              <a:buFont typeface="Wingdings" pitchFamily="2" charset="2"/>
              <a:buChar char="u"/>
            </a:pPr>
            <a:r>
              <a:rPr lang="en-US" sz="1600" dirty="0">
                <a:solidFill>
                  <a:schemeClr val="tx1"/>
                </a:solidFill>
              </a:rPr>
              <a:t>The core features of the Spring Framework can be used in developing any Java application, but there are extensions for building web applications on top of the Java EE platform. </a:t>
            </a:r>
          </a:p>
          <a:p>
            <a:pPr marL="342900" indent="-342900" algn="l">
              <a:buClr>
                <a:srgbClr val="0070C0"/>
              </a:buClr>
              <a:buSzPct val="80000"/>
              <a:buFont typeface="Wingdings" pitchFamily="2" charset="2"/>
              <a:buChar char="u"/>
            </a:pPr>
            <a:r>
              <a:rPr lang="en-US" sz="1600" dirty="0">
                <a:solidFill>
                  <a:schemeClr val="tx1"/>
                </a:solidFill>
              </a:rPr>
              <a:t>Spring framework targets to make J2EE development easier to use and promotes good programming practices by enabling a POJO-based programming model.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https://www.tutorialspoint.com/spring/</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Overview</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8245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Benefits of Using the Spring Framework (1)</a:t>
            </a:r>
          </a:p>
          <a:p>
            <a:pPr marL="342900" indent="-342900" algn="l">
              <a:buClr>
                <a:srgbClr val="0070C0"/>
              </a:buClr>
              <a:buSzPct val="80000"/>
              <a:buFont typeface="Wingdings" pitchFamily="2" charset="2"/>
              <a:buChar char="u"/>
            </a:pPr>
            <a:r>
              <a:rPr lang="en-US" sz="1600" dirty="0">
                <a:solidFill>
                  <a:schemeClr val="tx1"/>
                </a:solidFill>
              </a:rPr>
              <a:t>Following is the list of few of the great benefits of using Spring Framework −</a:t>
            </a:r>
          </a:p>
          <a:p>
            <a:pPr marL="800100" lvl="1" indent="-342900" algn="l">
              <a:buClr>
                <a:srgbClr val="0070C0"/>
              </a:buClr>
              <a:buSzPct val="80000"/>
              <a:buFont typeface="Wingdings" pitchFamily="2" charset="2"/>
              <a:buChar char="u"/>
            </a:pPr>
            <a:r>
              <a:rPr lang="en-US" sz="1600" dirty="0">
                <a:solidFill>
                  <a:schemeClr val="tx1"/>
                </a:solidFill>
              </a:rPr>
              <a:t>Spring enables developers to </a:t>
            </a:r>
            <a:r>
              <a:rPr lang="en-US" sz="1600" b="1" dirty="0">
                <a:solidFill>
                  <a:schemeClr val="tx1"/>
                </a:solidFill>
              </a:rPr>
              <a:t>develop enterprise-class applications using POJOs</a:t>
            </a:r>
            <a:r>
              <a:rPr lang="en-US" sz="1600" dirty="0">
                <a:solidFill>
                  <a:schemeClr val="tx1"/>
                </a:solidFill>
              </a:rPr>
              <a:t>. The benefit of using only POJOs is that you do not need an EJB container product such as an application server but you have the option of using only a robust servlet container such as Tomcat or some commercial product.</a:t>
            </a:r>
          </a:p>
          <a:p>
            <a:pPr marL="800100" lvl="1" indent="-342900" algn="l">
              <a:buClr>
                <a:srgbClr val="0070C0"/>
              </a:buClr>
              <a:buSzPct val="80000"/>
              <a:buFont typeface="Wingdings" pitchFamily="2" charset="2"/>
              <a:buChar char="u"/>
            </a:pPr>
            <a:r>
              <a:rPr lang="en-US" sz="1600" dirty="0">
                <a:solidFill>
                  <a:schemeClr val="tx1"/>
                </a:solidFill>
              </a:rPr>
              <a:t>Spring is organized in a modular fashion. Even though the number of packages and classes are substantial, you have to worry only about the ones you need and ignore the rest.</a:t>
            </a:r>
          </a:p>
          <a:p>
            <a:pPr marL="800100" lvl="1" indent="-342900" algn="l">
              <a:buClr>
                <a:srgbClr val="0070C0"/>
              </a:buClr>
              <a:buSzPct val="80000"/>
              <a:buFont typeface="Wingdings" pitchFamily="2" charset="2"/>
              <a:buChar char="u"/>
            </a:pPr>
            <a:r>
              <a:rPr lang="en-US" sz="1600" dirty="0">
                <a:solidFill>
                  <a:schemeClr val="tx1"/>
                </a:solidFill>
              </a:rPr>
              <a:t>Spring does not reinvent the wheel, instead it truly makes use of some of the existing technologies like several </a:t>
            </a:r>
            <a:r>
              <a:rPr lang="en-US" sz="1600" b="1" dirty="0">
                <a:solidFill>
                  <a:schemeClr val="tx1"/>
                </a:solidFill>
              </a:rPr>
              <a:t>ORM frameworks, logging frameworks, JEE, Quartz and JDK timers,</a:t>
            </a:r>
            <a:r>
              <a:rPr lang="en-US" sz="1600" dirty="0">
                <a:solidFill>
                  <a:schemeClr val="tx1"/>
                </a:solidFill>
              </a:rPr>
              <a:t> and other view technologies.</a:t>
            </a:r>
          </a:p>
          <a:p>
            <a:pPr marL="800100" lvl="1" indent="-342900" algn="l">
              <a:buClr>
                <a:srgbClr val="0070C0"/>
              </a:buClr>
              <a:buSzPct val="80000"/>
              <a:buFont typeface="Wingdings" pitchFamily="2" charset="2"/>
              <a:buChar char="u"/>
            </a:pPr>
            <a:r>
              <a:rPr lang="en-US" sz="1600" dirty="0">
                <a:solidFill>
                  <a:schemeClr val="tx1"/>
                </a:solidFill>
              </a:rPr>
              <a:t>Testing an application written with Spring is simple because environment-dependent code is moved into this framework. Furthermore, by using </a:t>
            </a:r>
            <a:r>
              <a:rPr lang="en-US" sz="1600" dirty="0" err="1">
                <a:solidFill>
                  <a:schemeClr val="tx1"/>
                </a:solidFill>
              </a:rPr>
              <a:t>JavaBeanstyle</a:t>
            </a:r>
            <a:r>
              <a:rPr lang="en-US" sz="1600" dirty="0">
                <a:solidFill>
                  <a:schemeClr val="tx1"/>
                </a:solidFill>
              </a:rPr>
              <a:t> POJOs, it becomes easier to use dependency injection for injecting test data.</a:t>
            </a:r>
          </a:p>
          <a:p>
            <a:pPr marL="800100" lvl="1" indent="-342900" algn="l">
              <a:buClr>
                <a:srgbClr val="0070C0"/>
              </a:buClr>
              <a:buSzPct val="80000"/>
              <a:buFont typeface="Wingdings" pitchFamily="2" charset="2"/>
              <a:buChar char="u"/>
            </a:pPr>
            <a:r>
              <a:rPr lang="en-US" sz="1600" dirty="0">
                <a:solidFill>
                  <a:schemeClr val="tx1"/>
                </a:solidFill>
              </a:rPr>
              <a:t>Spring's web framework is a well-designed web </a:t>
            </a:r>
            <a:r>
              <a:rPr lang="en-US" sz="1600" b="1" dirty="0">
                <a:solidFill>
                  <a:schemeClr val="tx1"/>
                </a:solidFill>
              </a:rPr>
              <a:t>MVC framework</a:t>
            </a:r>
            <a:r>
              <a:rPr lang="en-US" sz="1600" dirty="0">
                <a:solidFill>
                  <a:schemeClr val="tx1"/>
                </a:solidFill>
              </a:rPr>
              <a:t>, which provides a great alternative to web frameworks such as Struts or other over-engineered or less popular web frameworks.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https://www.tutorialspoint.com/spring/</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2961763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Overview</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7363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Benefits of Using the Spring Framework (2)</a:t>
            </a:r>
          </a:p>
          <a:p>
            <a:pPr marL="342900" indent="-342900" algn="l">
              <a:buClr>
                <a:srgbClr val="0070C0"/>
              </a:buClr>
              <a:buSzPct val="80000"/>
              <a:buFont typeface="Wingdings" pitchFamily="2" charset="2"/>
              <a:buChar char="u"/>
            </a:pPr>
            <a:r>
              <a:rPr lang="en-US" sz="1600" dirty="0">
                <a:solidFill>
                  <a:schemeClr val="tx1"/>
                </a:solidFill>
              </a:rPr>
              <a:t>Following is the list of few of the great benefits of using Spring Framework −</a:t>
            </a:r>
          </a:p>
          <a:p>
            <a:pPr marL="800100" lvl="1" indent="-342900" algn="l">
              <a:buClr>
                <a:srgbClr val="0070C0"/>
              </a:buClr>
              <a:buSzPct val="80000"/>
              <a:buFont typeface="Wingdings" pitchFamily="2" charset="2"/>
              <a:buChar char="u"/>
            </a:pPr>
            <a:r>
              <a:rPr lang="en-US" sz="1600" dirty="0">
                <a:solidFill>
                  <a:schemeClr val="tx1"/>
                </a:solidFill>
              </a:rPr>
              <a:t>Spring provides a convenient API to translate technology-specific exceptions (thrown by </a:t>
            </a:r>
            <a:r>
              <a:rPr lang="en-US" sz="1600" b="1" dirty="0">
                <a:solidFill>
                  <a:schemeClr val="tx1"/>
                </a:solidFill>
              </a:rPr>
              <a:t>JDBC, Hibernate, or JDO</a:t>
            </a:r>
            <a:r>
              <a:rPr lang="en-US" sz="1600" dirty="0">
                <a:solidFill>
                  <a:schemeClr val="tx1"/>
                </a:solidFill>
              </a:rPr>
              <a:t>, for example) into consistent, unchecked exceptions.</a:t>
            </a:r>
          </a:p>
          <a:p>
            <a:pPr marL="800100" lvl="1" indent="-342900" algn="l">
              <a:buClr>
                <a:srgbClr val="0070C0"/>
              </a:buClr>
              <a:buSzPct val="80000"/>
              <a:buFont typeface="Wingdings" pitchFamily="2" charset="2"/>
              <a:buChar char="u"/>
            </a:pPr>
            <a:r>
              <a:rPr lang="en-US" sz="1600" b="1" dirty="0">
                <a:solidFill>
                  <a:schemeClr val="tx1"/>
                </a:solidFill>
              </a:rPr>
              <a:t>Lightweight </a:t>
            </a:r>
            <a:r>
              <a:rPr lang="en-US" sz="1600" b="1" dirty="0" err="1">
                <a:solidFill>
                  <a:schemeClr val="tx1"/>
                </a:solidFill>
              </a:rPr>
              <a:t>IoC</a:t>
            </a:r>
            <a:r>
              <a:rPr lang="en-US" sz="1600" b="1" dirty="0">
                <a:solidFill>
                  <a:schemeClr val="tx1"/>
                </a:solidFill>
              </a:rPr>
              <a:t> containers tend to be lightweight</a:t>
            </a:r>
            <a:r>
              <a:rPr lang="en-US" sz="1600" dirty="0">
                <a:solidFill>
                  <a:schemeClr val="tx1"/>
                </a:solidFill>
              </a:rPr>
              <a:t>, especially when compared to EJB containers, for example. This is beneficial for developing and deploying applications on computers with limited memory and CPU resources.</a:t>
            </a:r>
          </a:p>
          <a:p>
            <a:pPr marL="800100" lvl="1" indent="-342900" algn="l">
              <a:buClr>
                <a:srgbClr val="0070C0"/>
              </a:buClr>
              <a:buSzPct val="80000"/>
              <a:buFont typeface="Wingdings" pitchFamily="2" charset="2"/>
              <a:buChar char="u"/>
            </a:pPr>
            <a:r>
              <a:rPr lang="en-US" sz="1600" dirty="0">
                <a:solidFill>
                  <a:schemeClr val="tx1"/>
                </a:solidFill>
              </a:rPr>
              <a:t>Spring provides a consistent transaction management interface that can scale down to a </a:t>
            </a:r>
            <a:r>
              <a:rPr lang="en-US" sz="1600" b="1" dirty="0">
                <a:solidFill>
                  <a:schemeClr val="tx1"/>
                </a:solidFill>
              </a:rPr>
              <a:t>local transaction </a:t>
            </a:r>
            <a:r>
              <a:rPr lang="en-US" sz="1600" dirty="0">
                <a:solidFill>
                  <a:schemeClr val="tx1"/>
                </a:solidFill>
              </a:rPr>
              <a:t>(using a </a:t>
            </a:r>
            <a:r>
              <a:rPr lang="en-US" sz="1600" b="1" dirty="0">
                <a:solidFill>
                  <a:schemeClr val="tx1"/>
                </a:solidFill>
              </a:rPr>
              <a:t>single database</a:t>
            </a:r>
            <a:r>
              <a:rPr lang="en-US" sz="1600" dirty="0">
                <a:solidFill>
                  <a:schemeClr val="tx1"/>
                </a:solidFill>
              </a:rPr>
              <a:t>, for example) and scale up to global transactions (using JTA, for example).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https://www.tutorialspoint.com/spring/</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331242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Overview</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7363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Benefits of Using the Spring Framework (2)</a:t>
            </a:r>
          </a:p>
          <a:p>
            <a:pPr marL="342900" indent="-342900" algn="l">
              <a:buClr>
                <a:srgbClr val="0070C0"/>
              </a:buClr>
              <a:buSzPct val="80000"/>
              <a:buFont typeface="Wingdings" pitchFamily="2" charset="2"/>
              <a:buChar char="u"/>
            </a:pPr>
            <a:r>
              <a:rPr lang="en-US" sz="1600" dirty="0">
                <a:solidFill>
                  <a:schemeClr val="tx1"/>
                </a:solidFill>
              </a:rPr>
              <a:t>Following is the list of few of the great benefits of using Spring Framework −</a:t>
            </a:r>
          </a:p>
          <a:p>
            <a:pPr marL="800100" lvl="1" indent="-342900" algn="l">
              <a:buClr>
                <a:srgbClr val="0070C0"/>
              </a:buClr>
              <a:buSzPct val="80000"/>
              <a:buFont typeface="Wingdings" pitchFamily="2" charset="2"/>
              <a:buChar char="u"/>
            </a:pPr>
            <a:r>
              <a:rPr lang="en-US" sz="1600" dirty="0">
                <a:solidFill>
                  <a:schemeClr val="tx1"/>
                </a:solidFill>
              </a:rPr>
              <a:t>Spring provides a convenient API to translate technology-specific exceptions (thrown by </a:t>
            </a:r>
            <a:r>
              <a:rPr lang="en-US" sz="1600" b="1" dirty="0">
                <a:solidFill>
                  <a:schemeClr val="tx1"/>
                </a:solidFill>
              </a:rPr>
              <a:t>JDBC, Hibernate, or JDO</a:t>
            </a:r>
            <a:r>
              <a:rPr lang="en-US" sz="1600" dirty="0">
                <a:solidFill>
                  <a:schemeClr val="tx1"/>
                </a:solidFill>
              </a:rPr>
              <a:t>, for example) into consistent, unchecked exceptions.</a:t>
            </a:r>
          </a:p>
          <a:p>
            <a:pPr marL="800100" lvl="1" indent="-342900" algn="l">
              <a:buClr>
                <a:srgbClr val="0070C0"/>
              </a:buClr>
              <a:buSzPct val="80000"/>
              <a:buFont typeface="Wingdings" pitchFamily="2" charset="2"/>
              <a:buChar char="u"/>
            </a:pPr>
            <a:r>
              <a:rPr lang="en-US" sz="1600" b="1" dirty="0">
                <a:solidFill>
                  <a:schemeClr val="tx1"/>
                </a:solidFill>
              </a:rPr>
              <a:t>Lightweight </a:t>
            </a:r>
            <a:r>
              <a:rPr lang="en-US" sz="1600" b="1" dirty="0" err="1">
                <a:solidFill>
                  <a:schemeClr val="tx1"/>
                </a:solidFill>
              </a:rPr>
              <a:t>IoC</a:t>
            </a:r>
            <a:r>
              <a:rPr lang="en-US" sz="1600" b="1" dirty="0">
                <a:solidFill>
                  <a:schemeClr val="tx1"/>
                </a:solidFill>
              </a:rPr>
              <a:t> containers tend to be lightweight</a:t>
            </a:r>
            <a:r>
              <a:rPr lang="en-US" sz="1600" dirty="0">
                <a:solidFill>
                  <a:schemeClr val="tx1"/>
                </a:solidFill>
              </a:rPr>
              <a:t>, especially when compared to EJB containers, for example. This is beneficial for developing and deploying applications on computers with limited memory and CPU resources.</a:t>
            </a:r>
          </a:p>
          <a:p>
            <a:pPr marL="800100" lvl="1" indent="-342900" algn="l">
              <a:buClr>
                <a:srgbClr val="0070C0"/>
              </a:buClr>
              <a:buSzPct val="80000"/>
              <a:buFont typeface="Wingdings" pitchFamily="2" charset="2"/>
              <a:buChar char="u"/>
            </a:pPr>
            <a:r>
              <a:rPr lang="en-US" sz="1600" dirty="0">
                <a:solidFill>
                  <a:schemeClr val="tx1"/>
                </a:solidFill>
              </a:rPr>
              <a:t>Spring provides a consistent transaction management interface that can scale down to a </a:t>
            </a:r>
            <a:r>
              <a:rPr lang="en-US" sz="1600" b="1" dirty="0">
                <a:solidFill>
                  <a:schemeClr val="tx1"/>
                </a:solidFill>
              </a:rPr>
              <a:t>local transaction </a:t>
            </a:r>
            <a:r>
              <a:rPr lang="en-US" sz="1600" dirty="0">
                <a:solidFill>
                  <a:schemeClr val="tx1"/>
                </a:solidFill>
              </a:rPr>
              <a:t>(using a </a:t>
            </a:r>
            <a:r>
              <a:rPr lang="en-US" sz="1600" b="1" dirty="0">
                <a:solidFill>
                  <a:schemeClr val="tx1"/>
                </a:solidFill>
              </a:rPr>
              <a:t>single database</a:t>
            </a:r>
            <a:r>
              <a:rPr lang="en-US" sz="1600" dirty="0">
                <a:solidFill>
                  <a:schemeClr val="tx1"/>
                </a:solidFill>
              </a:rPr>
              <a:t>, for example) and scale up to global transactions (using JTA, for example).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https://www.tutorialspoint.com/spring/</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173690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Overview</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Dependency Injection (DI)</a:t>
            </a:r>
          </a:p>
          <a:p>
            <a:pPr marL="342900" indent="-342900" algn="l">
              <a:buClr>
                <a:srgbClr val="0070C0"/>
              </a:buClr>
              <a:buSzPct val="80000"/>
              <a:buFont typeface="Wingdings" pitchFamily="2" charset="2"/>
              <a:buChar char="u"/>
            </a:pPr>
            <a:r>
              <a:rPr lang="en-US" sz="1600" dirty="0">
                <a:solidFill>
                  <a:schemeClr val="tx1"/>
                </a:solidFill>
              </a:rPr>
              <a:t>The technology that Spring is most identified with is the </a:t>
            </a:r>
            <a:r>
              <a:rPr lang="en-US" sz="1600" b="1" dirty="0">
                <a:solidFill>
                  <a:schemeClr val="tx1"/>
                </a:solidFill>
              </a:rPr>
              <a:t>Dependency Injection (DI)</a:t>
            </a:r>
            <a:r>
              <a:rPr lang="en-US" sz="1600" dirty="0">
                <a:solidFill>
                  <a:schemeClr val="tx1"/>
                </a:solidFill>
              </a:rPr>
              <a:t> flavor of Inversion of Control. </a:t>
            </a:r>
          </a:p>
          <a:p>
            <a:pPr marL="342900" indent="-342900" algn="l">
              <a:buClr>
                <a:srgbClr val="0070C0"/>
              </a:buClr>
              <a:buSzPct val="80000"/>
              <a:buFont typeface="Wingdings" pitchFamily="2" charset="2"/>
              <a:buChar char="u"/>
            </a:pPr>
            <a:r>
              <a:rPr lang="en-US" sz="1600" dirty="0">
                <a:solidFill>
                  <a:schemeClr val="tx1"/>
                </a:solidFill>
              </a:rPr>
              <a:t>The </a:t>
            </a:r>
            <a:r>
              <a:rPr lang="en-US" sz="1600" b="1" dirty="0">
                <a:solidFill>
                  <a:schemeClr val="tx1"/>
                </a:solidFill>
              </a:rPr>
              <a:t>Inversion of Control (</a:t>
            </a:r>
            <a:r>
              <a:rPr lang="en-US" sz="1600" b="1" dirty="0" err="1">
                <a:solidFill>
                  <a:schemeClr val="tx1"/>
                </a:solidFill>
              </a:rPr>
              <a:t>IoC</a:t>
            </a:r>
            <a:r>
              <a:rPr lang="en-US" sz="1600" b="1" dirty="0">
                <a:solidFill>
                  <a:schemeClr val="tx1"/>
                </a:solidFill>
              </a:rPr>
              <a:t>)</a:t>
            </a:r>
            <a:r>
              <a:rPr lang="en-US" sz="1600" dirty="0">
                <a:solidFill>
                  <a:schemeClr val="tx1"/>
                </a:solidFill>
              </a:rPr>
              <a:t> is a general concept, and it can be expressed in many different ways. Dependency Injection is merely one concrete example of Inversion of Control.</a:t>
            </a:r>
          </a:p>
          <a:p>
            <a:pPr marL="342900" indent="-342900" algn="l">
              <a:buClr>
                <a:srgbClr val="0070C0"/>
              </a:buClr>
              <a:buSzPct val="80000"/>
              <a:buFont typeface="Wingdings" pitchFamily="2" charset="2"/>
              <a:buChar char="u"/>
            </a:pPr>
            <a:r>
              <a:rPr lang="en-US" sz="1600" dirty="0">
                <a:solidFill>
                  <a:schemeClr val="tx1"/>
                </a:solidFill>
              </a:rPr>
              <a:t>When writing a complex Java application, application classes should be as independent as possible of other Java classes to increase the possibility to reuse these classes and to test them independently of other classes while unit testing. Dependency Injection helps in gluing these classes together and at the same time keeping them independent.</a:t>
            </a:r>
          </a:p>
          <a:p>
            <a:pPr marL="342900" indent="-342900" algn="l">
              <a:buClr>
                <a:srgbClr val="0070C0"/>
              </a:buClr>
              <a:buSzPct val="80000"/>
              <a:buFont typeface="Wingdings" pitchFamily="2" charset="2"/>
              <a:buChar char="u"/>
            </a:pPr>
            <a:r>
              <a:rPr lang="en-US" sz="1600" dirty="0">
                <a:solidFill>
                  <a:schemeClr val="tx1"/>
                </a:solidFill>
              </a:rPr>
              <a:t>What is dependency injection exactly? Let's look at these two words separately. Here the dependency part translates into an association between two classes. For example, class A is dependent of class B. Now, let's look at the second part, injection. All this means is, class B will get injected into class A by the </a:t>
            </a:r>
            <a:r>
              <a:rPr lang="en-US" sz="1600" dirty="0" err="1">
                <a:solidFill>
                  <a:schemeClr val="tx1"/>
                </a:solidFill>
              </a:rPr>
              <a:t>IoC</a:t>
            </a:r>
            <a:r>
              <a:rPr lang="en-US" sz="1600" dirty="0">
                <a:solidFill>
                  <a:schemeClr val="tx1"/>
                </a:solidFill>
              </a:rPr>
              <a:t>.</a:t>
            </a:r>
          </a:p>
          <a:p>
            <a:pPr marL="342900" indent="-342900" algn="l">
              <a:buClr>
                <a:srgbClr val="0070C0"/>
              </a:buClr>
              <a:buSzPct val="80000"/>
              <a:buFont typeface="Wingdings" pitchFamily="2" charset="2"/>
              <a:buChar char="u"/>
            </a:pPr>
            <a:r>
              <a:rPr lang="en-US" sz="1600" dirty="0">
                <a:solidFill>
                  <a:schemeClr val="tx1"/>
                </a:solidFill>
              </a:rPr>
              <a:t>Dependency injection can happen in the way of passing parameters to the constructor or by post-construction using setter methods. As Dependency Injection is the heart of Spring Framework, we will explain this concept in a separate chapter with relevant example.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https://www.tutorialspoint.com/spring/</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1672810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Overview</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52839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Aspect Oriented Programming (AOP)</a:t>
            </a:r>
          </a:p>
          <a:p>
            <a:pPr marL="342900" indent="-342900" algn="l">
              <a:buClr>
                <a:srgbClr val="0070C0"/>
              </a:buClr>
              <a:buSzPct val="80000"/>
              <a:buFont typeface="Wingdings" pitchFamily="2" charset="2"/>
              <a:buChar char="u"/>
            </a:pPr>
            <a:r>
              <a:rPr lang="en-US" sz="1600" dirty="0">
                <a:solidFill>
                  <a:schemeClr val="tx1"/>
                </a:solidFill>
              </a:rPr>
              <a:t>One of the key components of Spring is the </a:t>
            </a:r>
            <a:r>
              <a:rPr lang="en-US" sz="1600" b="1" dirty="0">
                <a:solidFill>
                  <a:schemeClr val="tx1"/>
                </a:solidFill>
              </a:rPr>
              <a:t>Aspect Oriented Programming (AOP)</a:t>
            </a:r>
            <a:r>
              <a:rPr lang="en-US" sz="1600" dirty="0">
                <a:solidFill>
                  <a:schemeClr val="tx1"/>
                </a:solidFill>
              </a:rPr>
              <a:t> framework. </a:t>
            </a:r>
          </a:p>
          <a:p>
            <a:pPr marL="342900" indent="-342900" algn="l">
              <a:buClr>
                <a:srgbClr val="0070C0"/>
              </a:buClr>
              <a:buSzPct val="80000"/>
              <a:buFont typeface="Wingdings" pitchFamily="2" charset="2"/>
              <a:buChar char="u"/>
            </a:pPr>
            <a:r>
              <a:rPr lang="en-US" sz="1600" dirty="0">
                <a:solidFill>
                  <a:schemeClr val="tx1"/>
                </a:solidFill>
              </a:rPr>
              <a:t>The functions that span multiple points of an application are called </a:t>
            </a:r>
            <a:r>
              <a:rPr lang="en-US" sz="1600" b="1" dirty="0">
                <a:solidFill>
                  <a:schemeClr val="tx1"/>
                </a:solidFill>
              </a:rPr>
              <a:t>cross-cutting concerns</a:t>
            </a:r>
            <a:r>
              <a:rPr lang="en-US" sz="1600" dirty="0">
                <a:solidFill>
                  <a:schemeClr val="tx1"/>
                </a:solidFill>
              </a:rPr>
              <a:t> and these cross-cutting concerns are conceptually separate from the application's business logic. There are various common good examples of aspects including </a:t>
            </a:r>
            <a:r>
              <a:rPr lang="en-US" sz="1600" b="1" dirty="0">
                <a:solidFill>
                  <a:schemeClr val="tx1"/>
                </a:solidFill>
              </a:rPr>
              <a:t>logging, declarative transactions, security, caching, etc</a:t>
            </a:r>
            <a:r>
              <a:rPr lang="en-US" sz="1600" dirty="0">
                <a:solidFill>
                  <a:schemeClr val="tx1"/>
                </a:solidFill>
              </a:rPr>
              <a:t>.</a:t>
            </a:r>
          </a:p>
          <a:p>
            <a:pPr marL="342900" indent="-342900" algn="l">
              <a:buClr>
                <a:srgbClr val="0070C0"/>
              </a:buClr>
              <a:buSzPct val="80000"/>
              <a:buFont typeface="Wingdings" pitchFamily="2" charset="2"/>
              <a:buChar char="u"/>
            </a:pPr>
            <a:r>
              <a:rPr lang="en-US" sz="1600" dirty="0">
                <a:solidFill>
                  <a:schemeClr val="tx1"/>
                </a:solidFill>
              </a:rPr>
              <a:t>The key unit of modularity in OOP is the class, whereas in AOP the unit of modularity is the aspect. DI helps you decouple your application objects from each other, while AOP helps you decouple cross-cutting concerns from the objects that they affect.</a:t>
            </a:r>
          </a:p>
          <a:p>
            <a:pPr marL="342900" indent="-342900" algn="l">
              <a:buClr>
                <a:srgbClr val="0070C0"/>
              </a:buClr>
              <a:buSzPct val="80000"/>
              <a:buFont typeface="Wingdings" pitchFamily="2" charset="2"/>
              <a:buChar char="u"/>
            </a:pPr>
            <a:r>
              <a:rPr lang="en-US" sz="1600" dirty="0">
                <a:solidFill>
                  <a:schemeClr val="tx1"/>
                </a:solidFill>
              </a:rPr>
              <a:t>The AOP module of Spring Framework provides an aspect-oriented programming implementation allowing you to define method-interceptors and pointcuts to cleanly decouple code that implements functionality that should be separated. </a:t>
            </a:r>
          </a:p>
          <a:p>
            <a:pPr marL="342900" indent="-342900" algn="l">
              <a:buClr>
                <a:srgbClr val="0070C0"/>
              </a:buClr>
              <a:buSzPct val="80000"/>
              <a:buFont typeface="Wingdings" pitchFamily="2" charset="2"/>
              <a:buChar char="u"/>
            </a:pPr>
            <a:r>
              <a:rPr lang="en-US" sz="1600" dirty="0">
                <a:solidFill>
                  <a:schemeClr val="tx1"/>
                </a:solidFill>
              </a:rPr>
              <a:t>We will discuss more about Spring AOP concepts in a separate chapter.</a:t>
            </a:r>
          </a:p>
          <a:p>
            <a:pPr algn="l"/>
            <a:br>
              <a:rPr lang="en-US" sz="1600" dirty="0">
                <a:solidFill>
                  <a:schemeClr val="tx1"/>
                </a:solidFill>
              </a:rPr>
            </a:b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https://www.tutorialspoint.com/spring/</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1256690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TotalTime>
  <Words>725</Words>
  <Application>Microsoft Office PowerPoint</Application>
  <PresentationFormat>On-screen Show (4:3)</PresentationFormat>
  <Paragraphs>67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Office 佈景主題</vt:lpstr>
      <vt:lpstr>2 Overview</vt:lpstr>
      <vt:lpstr>2 Overview</vt:lpstr>
      <vt:lpstr>2 Overview</vt:lpstr>
      <vt:lpstr>2 Overview</vt:lpstr>
      <vt:lpstr>2 Overview</vt:lpstr>
      <vt:lpstr>2 Overview</vt:lpstr>
      <vt:lpstr>2 Overview</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180</cp:revision>
  <dcterms:created xsi:type="dcterms:W3CDTF">2018-09-28T16:40:41Z</dcterms:created>
  <dcterms:modified xsi:type="dcterms:W3CDTF">2019-01-26T19:41:33Z</dcterms:modified>
</cp:coreProperties>
</file>