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2" d="100"/>
          <a:sy n="102" d="100"/>
        </p:scale>
        <p:origin x="2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Spring could potentially be a one-stop shop for all your enterprise applications.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However, Spring is modular, allowing you to pick and choose which modules are applicable to you, without having to bring in the rest.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following section provides details about all the modules available in Spring Framework.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Spring Framework provides about 20 modules which can be used based on an application requirement.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Spring Framework Architecture">
            <a:extLst>
              <a:ext uri="{FF2B5EF4-FFF2-40B4-BE49-F238E27FC236}">
                <a16:creationId xmlns:a16="http://schemas.microsoft.com/office/drawing/2014/main" id="{C6C28B9A-B262-498B-B693-BD67A0C26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4177714" cy="365251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Core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Core Container consists of the Core, Beans, Context, and Expression Language modules the details of which are as follows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Core</a:t>
            </a:r>
            <a:r>
              <a:rPr lang="en-US" sz="1600" dirty="0">
                <a:solidFill>
                  <a:schemeClr val="tx1"/>
                </a:solidFill>
              </a:rPr>
              <a:t> module provides the fundamental parts of the framework, including the </a:t>
            </a:r>
            <a:r>
              <a:rPr lang="en-US" sz="1600" dirty="0" err="1">
                <a:solidFill>
                  <a:schemeClr val="tx1"/>
                </a:solidFill>
              </a:rPr>
              <a:t>IoC</a:t>
            </a:r>
            <a:r>
              <a:rPr lang="en-US" sz="1600" dirty="0">
                <a:solidFill>
                  <a:schemeClr val="tx1"/>
                </a:solidFill>
              </a:rPr>
              <a:t> and Dependency Injection features.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Bean</a:t>
            </a:r>
            <a:r>
              <a:rPr lang="en-US" sz="1600" dirty="0">
                <a:solidFill>
                  <a:schemeClr val="tx1"/>
                </a:solidFill>
              </a:rPr>
              <a:t> module provides </a:t>
            </a:r>
            <a:r>
              <a:rPr lang="en-US" sz="1600" dirty="0" err="1">
                <a:solidFill>
                  <a:schemeClr val="tx1"/>
                </a:solidFill>
              </a:rPr>
              <a:t>BeanFactory</a:t>
            </a:r>
            <a:r>
              <a:rPr lang="en-US" sz="1600" dirty="0">
                <a:solidFill>
                  <a:schemeClr val="tx1"/>
                </a:solidFill>
              </a:rPr>
              <a:t>, which is a sophisticated implementation of the factory pattern.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Context</a:t>
            </a:r>
            <a:r>
              <a:rPr lang="en-US" sz="1600" dirty="0">
                <a:solidFill>
                  <a:schemeClr val="tx1"/>
                </a:solidFill>
              </a:rPr>
              <a:t> module builds on the solid base provided by the Core and Beans modules and it is a medium to access any objects defined and configured. The </a:t>
            </a:r>
            <a:r>
              <a:rPr lang="en-US" sz="1600" dirty="0" err="1">
                <a:solidFill>
                  <a:schemeClr val="tx1"/>
                </a:solidFill>
              </a:rPr>
              <a:t>ApplicationContext</a:t>
            </a:r>
            <a:r>
              <a:rPr lang="en-US" sz="1600" dirty="0">
                <a:solidFill>
                  <a:schemeClr val="tx1"/>
                </a:solidFill>
              </a:rPr>
              <a:t> interface is the focal point of the Context module.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 err="1">
                <a:solidFill>
                  <a:schemeClr val="tx1"/>
                </a:solidFill>
              </a:rPr>
              <a:t>SpEL</a:t>
            </a:r>
            <a:r>
              <a:rPr lang="en-US" sz="1600" dirty="0">
                <a:solidFill>
                  <a:schemeClr val="tx1"/>
                </a:solidFill>
              </a:rPr>
              <a:t> module provides a powerful expression language for querying and manipulating an object graph at runtime.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2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Data Access/Integration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Data Access/Integration layer consists of the JDBC, ORM, OXM, JMS and Transaction modules whose detail is as follows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JDBC</a:t>
            </a:r>
            <a:r>
              <a:rPr lang="en-US" sz="1600" dirty="0">
                <a:solidFill>
                  <a:schemeClr val="tx1"/>
                </a:solidFill>
              </a:rPr>
              <a:t> module provides a JDBC-abstraction layer that removes the need for tedious JDBC related coding.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ORM</a:t>
            </a:r>
            <a:r>
              <a:rPr lang="en-US" sz="1600" dirty="0">
                <a:solidFill>
                  <a:schemeClr val="tx1"/>
                </a:solidFill>
              </a:rPr>
              <a:t> module provides integration layers for popular object-relational mapping APIs, including JPA, JDO, Hibernate, and </a:t>
            </a:r>
            <a:r>
              <a:rPr lang="en-US" sz="1600" dirty="0" err="1">
                <a:solidFill>
                  <a:schemeClr val="tx1"/>
                </a:solidFill>
              </a:rPr>
              <a:t>iBatis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OXM</a:t>
            </a:r>
            <a:r>
              <a:rPr lang="en-US" sz="1600" dirty="0">
                <a:solidFill>
                  <a:schemeClr val="tx1"/>
                </a:solidFill>
              </a:rPr>
              <a:t> module provides an abstraction layer that supports Object/XML mapping implementations for JAXB, Castor, </a:t>
            </a:r>
            <a:r>
              <a:rPr lang="en-US" sz="1600" dirty="0" err="1">
                <a:solidFill>
                  <a:schemeClr val="tx1"/>
                </a:solidFill>
              </a:rPr>
              <a:t>XMLBeans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JiBX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XStream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Java Messaging Service </a:t>
            </a:r>
            <a:r>
              <a:rPr lang="en-US" sz="1600" b="1" dirty="0">
                <a:solidFill>
                  <a:schemeClr val="tx1"/>
                </a:solidFill>
              </a:rPr>
              <a:t>JMS</a:t>
            </a:r>
            <a:r>
              <a:rPr lang="en-US" sz="1600" dirty="0">
                <a:solidFill>
                  <a:schemeClr val="tx1"/>
                </a:solidFill>
              </a:rPr>
              <a:t> module contains features for producing and consuming messages.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Transaction</a:t>
            </a:r>
            <a:r>
              <a:rPr lang="en-US" sz="1600" dirty="0">
                <a:solidFill>
                  <a:schemeClr val="tx1"/>
                </a:solidFill>
              </a:rPr>
              <a:t> module supports programmatic and declarative transaction management for classes that implement special interfaces and for all your POJOs.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33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Web layer consists of the Web, Web-MVC, Web-Socket, and Web-Portlet modules the details of which are as follows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Web</a:t>
            </a:r>
            <a:r>
              <a:rPr lang="en-US" sz="1600" dirty="0">
                <a:solidFill>
                  <a:schemeClr val="tx1"/>
                </a:solidFill>
              </a:rPr>
              <a:t> module provides basic web-oriented integration features such as multipart file-upload functionality and the initialization of the </a:t>
            </a:r>
            <a:r>
              <a:rPr lang="en-US" sz="1600" dirty="0" err="1">
                <a:solidFill>
                  <a:schemeClr val="tx1"/>
                </a:solidFill>
              </a:rPr>
              <a:t>IoC</a:t>
            </a:r>
            <a:r>
              <a:rPr lang="en-US" sz="1600" dirty="0">
                <a:solidFill>
                  <a:schemeClr val="tx1"/>
                </a:solidFill>
              </a:rPr>
              <a:t> container using servlet listeners and a web-oriented application context.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Web-MVC</a:t>
            </a:r>
            <a:r>
              <a:rPr lang="en-US" sz="1600" dirty="0">
                <a:solidFill>
                  <a:schemeClr val="tx1"/>
                </a:solidFill>
              </a:rPr>
              <a:t> module contains </a:t>
            </a:r>
            <a:r>
              <a:rPr lang="en-US" sz="1600" b="1" dirty="0">
                <a:solidFill>
                  <a:schemeClr val="tx1"/>
                </a:solidFill>
              </a:rPr>
              <a:t>Spring's Model-View-Controller (MVC) implementation for web applications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Web-Socket</a:t>
            </a:r>
            <a:r>
              <a:rPr lang="en-US" sz="1600" dirty="0">
                <a:solidFill>
                  <a:schemeClr val="tx1"/>
                </a:solidFill>
              </a:rPr>
              <a:t> module provides support for </a:t>
            </a:r>
            <a:r>
              <a:rPr lang="en-US" sz="1600" b="1" dirty="0">
                <a:solidFill>
                  <a:schemeClr val="tx1"/>
                </a:solidFill>
              </a:rPr>
              <a:t>WebSocket-based, two-way communication between the client and the server in web applications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Web-Portlet</a:t>
            </a:r>
            <a:r>
              <a:rPr lang="en-US" sz="1600" dirty="0">
                <a:solidFill>
                  <a:schemeClr val="tx1"/>
                </a:solidFill>
              </a:rPr>
              <a:t> module provides the MVC implementation to be used in a portlet environment and mirrors the functionality of Web-Servlet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23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Miscellaneous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few other important modules like AOP, Aspects, Instrumentation, Web and Test modules the details of which are as follows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AOP</a:t>
            </a:r>
            <a:r>
              <a:rPr lang="en-US" sz="1600" dirty="0">
                <a:solidFill>
                  <a:schemeClr val="tx1"/>
                </a:solidFill>
              </a:rPr>
              <a:t> module provides an aspect-oriented programming implementation allowing you to define method-interceptors and pointcuts to cleanly decouple code that implements functionality that should be separated.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Aspects</a:t>
            </a:r>
            <a:r>
              <a:rPr lang="en-US" sz="1600" dirty="0">
                <a:solidFill>
                  <a:schemeClr val="tx1"/>
                </a:solidFill>
              </a:rPr>
              <a:t> module provides integration with AspectJ, which is again a powerful and mature AOP framework.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Instrumentation</a:t>
            </a:r>
            <a:r>
              <a:rPr lang="en-US" sz="1600" dirty="0">
                <a:solidFill>
                  <a:schemeClr val="tx1"/>
                </a:solidFill>
              </a:rPr>
              <a:t> module provides class instrumentation support and class loader implementations to be used in certain application servers.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Messaging</a:t>
            </a:r>
            <a:r>
              <a:rPr lang="en-US" sz="1600" dirty="0">
                <a:solidFill>
                  <a:schemeClr val="tx1"/>
                </a:solidFill>
              </a:rPr>
              <a:t> module provides support for STOMP as the WebSocket sub-protocol to use in applications. It also supports an annotation programming model for routing and processing STOMP messages from WebSocket clients.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Test</a:t>
            </a:r>
            <a:r>
              <a:rPr lang="en-US" sz="1600" dirty="0">
                <a:solidFill>
                  <a:schemeClr val="tx1"/>
                </a:solidFill>
              </a:rPr>
              <a:t> module supports the testing of Spring components with </a:t>
            </a:r>
            <a:r>
              <a:rPr lang="en-US" sz="1600" b="1" dirty="0">
                <a:solidFill>
                  <a:schemeClr val="tx1"/>
                </a:solidFill>
              </a:rPr>
              <a:t>JUnit</a:t>
            </a:r>
            <a:r>
              <a:rPr lang="en-US" sz="1600" dirty="0">
                <a:solidFill>
                  <a:schemeClr val="tx1"/>
                </a:solidFill>
              </a:rPr>
              <a:t> or TestNG frameworks.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6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263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Architecture</vt:lpstr>
      <vt:lpstr>3 Architecture</vt:lpstr>
      <vt:lpstr>3 Architecture</vt:lpstr>
      <vt:lpstr>3 Architecture</vt:lpstr>
      <vt:lpstr>3 Architecture</vt:lpstr>
      <vt:lpstr>3 Architecture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193</cp:revision>
  <dcterms:created xsi:type="dcterms:W3CDTF">2018-09-28T16:40:41Z</dcterms:created>
  <dcterms:modified xsi:type="dcterms:W3CDTF">2019-01-26T19:41:43Z</dcterms:modified>
</cp:coreProperties>
</file>