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0" r:id="rId3"/>
    <p:sldId id="261" r:id="rId4"/>
    <p:sldId id="258" r:id="rId5"/>
    <p:sldId id="262" r:id="rId6"/>
    <p:sldId id="263" r:id="rId7"/>
    <p:sldId id="264" r:id="rId8"/>
    <p:sldId id="265" r:id="rId9"/>
    <p:sldId id="267" r:id="rId10"/>
    <p:sldId id="266" r:id="rId11"/>
    <p:sldId id="268" r:id="rId12"/>
    <p:sldId id="269" r:id="rId13"/>
    <p:sldId id="270" r:id="rId14"/>
    <p:sldId id="259" r:id="rId1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102" d="100"/>
          <a:sy n="102" d="100"/>
        </p:scale>
        <p:origin x="204"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2019/1/26</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2019/1/26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2019/1/26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2019/1/26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2019/1/26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2019/1/26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2019/1/26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2019/1/26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2019/1/26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2019/1/26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2019/1/26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2019/1/26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2019/1/26</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utorialspoint.com/spring/spring_environment_setup.ht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5 Hello World</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8A111C48-39B9-4A17-98D1-2DA95FD92C35}"/>
              </a:ext>
            </a:extLst>
          </p:cNvPr>
          <p:cNvPicPr>
            <a:picLocks noChangeAspect="1"/>
          </p:cNvPicPr>
          <p:nvPr/>
        </p:nvPicPr>
        <p:blipFill>
          <a:blip r:embed="rId2"/>
          <a:stretch>
            <a:fillRect/>
          </a:stretch>
        </p:blipFill>
        <p:spPr>
          <a:xfrm>
            <a:off x="3967162" y="3633782"/>
            <a:ext cx="1209675" cy="10382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 Hello World</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24482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Following two important points are to be noted about the main program −</a:t>
            </a:r>
          </a:p>
          <a:p>
            <a:pPr marL="800100" lvl="1" indent="-342900" algn="l">
              <a:buClr>
                <a:srgbClr val="0070C0"/>
              </a:buClr>
              <a:buSzPct val="80000"/>
              <a:buFont typeface="Wingdings" pitchFamily="2" charset="2"/>
              <a:buChar char="u"/>
            </a:pPr>
            <a:r>
              <a:rPr lang="en-US" sz="1600" dirty="0">
                <a:solidFill>
                  <a:schemeClr val="tx1"/>
                </a:solidFill>
              </a:rPr>
              <a:t>The first step is to create an application context where we used framework API </a:t>
            </a:r>
            <a:r>
              <a:rPr lang="en-US" sz="1600" b="1" dirty="0" err="1">
                <a:solidFill>
                  <a:schemeClr val="tx1"/>
                </a:solidFill>
              </a:rPr>
              <a:t>ClassPathXmlApplicationContext</a:t>
            </a:r>
            <a:r>
              <a:rPr lang="en-US" sz="1600" b="1" dirty="0">
                <a:solidFill>
                  <a:schemeClr val="tx1"/>
                </a:solidFill>
              </a:rPr>
              <a:t>()</a:t>
            </a:r>
            <a:r>
              <a:rPr lang="en-US" sz="1600" dirty="0">
                <a:solidFill>
                  <a:schemeClr val="tx1"/>
                </a:solidFill>
              </a:rPr>
              <a:t>. This API loads beans configuration file and eventually based on the provided API, it takes care of creating and initializing all the objects, i.e. beans mentioned in the configuration file.</a:t>
            </a:r>
          </a:p>
          <a:p>
            <a:pPr marL="800100" lvl="1" indent="-342900" algn="l">
              <a:buClr>
                <a:srgbClr val="0070C0"/>
              </a:buClr>
              <a:buSzPct val="80000"/>
              <a:buFont typeface="Wingdings" pitchFamily="2" charset="2"/>
              <a:buChar char="u"/>
            </a:pPr>
            <a:r>
              <a:rPr lang="en-US" sz="1600" dirty="0">
                <a:solidFill>
                  <a:schemeClr val="tx1"/>
                </a:solidFill>
              </a:rPr>
              <a:t>The second step is used to get the required bean using </a:t>
            </a:r>
            <a:r>
              <a:rPr lang="en-US" sz="1600" b="1" dirty="0" err="1">
                <a:solidFill>
                  <a:schemeClr val="tx1"/>
                </a:solidFill>
              </a:rPr>
              <a:t>getBean</a:t>
            </a:r>
            <a:r>
              <a:rPr lang="en-US" sz="1600" b="1" dirty="0">
                <a:solidFill>
                  <a:schemeClr val="tx1"/>
                </a:solidFill>
              </a:rPr>
              <a:t>()</a:t>
            </a:r>
            <a:r>
              <a:rPr lang="en-US" sz="1600" dirty="0">
                <a:solidFill>
                  <a:schemeClr val="tx1"/>
                </a:solidFill>
              </a:rPr>
              <a:t>method of the created context. This method uses bean ID to return a generic object, which finally can be casted to the actual object. Once you have an object, you can use this object to call any class method.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https://www.tutorialspoint.com/spring/</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Tree>
    <p:extLst>
      <p:ext uri="{BB962C8B-B14F-4D97-AF65-F5344CB8AC3E}">
        <p14:creationId xmlns:p14="http://schemas.microsoft.com/office/powerpoint/2010/main" val="812566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 Hello World</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122413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Step 4 - Create Bean Configuration File</a:t>
            </a:r>
          </a:p>
          <a:p>
            <a:pPr marL="342900" indent="-342900" algn="l">
              <a:buClr>
                <a:srgbClr val="0070C0"/>
              </a:buClr>
              <a:buSzPct val="80000"/>
              <a:buFont typeface="Wingdings" pitchFamily="2" charset="2"/>
              <a:buChar char="u"/>
            </a:pPr>
            <a:r>
              <a:rPr lang="en-US" sz="1600" dirty="0">
                <a:solidFill>
                  <a:schemeClr val="tx1"/>
                </a:solidFill>
              </a:rPr>
              <a:t>You need to create a Bean Configuration file which is an XML file and acts as a cement that glues the beans, i.e. the classes together. </a:t>
            </a:r>
          </a:p>
          <a:p>
            <a:pPr marL="342900" indent="-342900" algn="l">
              <a:buClr>
                <a:srgbClr val="0070C0"/>
              </a:buClr>
              <a:buSzPct val="80000"/>
              <a:buFont typeface="Wingdings" pitchFamily="2" charset="2"/>
              <a:buChar char="u"/>
            </a:pPr>
            <a:r>
              <a:rPr lang="en-US" sz="1600" dirty="0">
                <a:solidFill>
                  <a:schemeClr val="tx1"/>
                </a:solidFill>
              </a:rPr>
              <a:t>This file needs to be created under the </a:t>
            </a:r>
            <a:r>
              <a:rPr lang="en-US" sz="1600" b="1" dirty="0" err="1">
                <a:solidFill>
                  <a:schemeClr val="tx1"/>
                </a:solidFill>
              </a:rPr>
              <a:t>src</a:t>
            </a:r>
            <a:r>
              <a:rPr lang="en-US" sz="1600" dirty="0">
                <a:solidFill>
                  <a:schemeClr val="tx1"/>
                </a:solidFill>
              </a:rPr>
              <a:t> directory as shown in the following screenshot.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https://www.tutorialspoint.com/spring/</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8194" name="Picture 2" descr="Beans Configuration File">
            <a:extLst>
              <a:ext uri="{FF2B5EF4-FFF2-40B4-BE49-F238E27FC236}">
                <a16:creationId xmlns:a16="http://schemas.microsoft.com/office/drawing/2014/main" id="{CE2A4983-77AA-424D-A786-EA0E567C88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636912"/>
            <a:ext cx="5334000" cy="361950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7768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 Hello World</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21602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Usually developers name this file as </a:t>
            </a:r>
            <a:r>
              <a:rPr lang="en-US" sz="1600" b="1" dirty="0">
                <a:solidFill>
                  <a:schemeClr val="tx1"/>
                </a:solidFill>
              </a:rPr>
              <a:t>Beans.xml</a:t>
            </a:r>
            <a:r>
              <a:rPr lang="en-US" sz="1600" dirty="0">
                <a:solidFill>
                  <a:schemeClr val="tx1"/>
                </a:solidFill>
              </a:rPr>
              <a:t>, but you are independent to choose any name you like. You have to make sure that this file is available in CLASSPATH and use the same name in the main application while creating an application context as shown in MainApp.java file.</a:t>
            </a:r>
          </a:p>
          <a:p>
            <a:pPr marL="342900" indent="-342900" algn="l">
              <a:buClr>
                <a:srgbClr val="0070C0"/>
              </a:buClr>
              <a:buSzPct val="80000"/>
              <a:buFont typeface="Wingdings" pitchFamily="2" charset="2"/>
              <a:buChar char="u"/>
            </a:pPr>
            <a:r>
              <a:rPr lang="en-US" sz="1600" dirty="0">
                <a:solidFill>
                  <a:schemeClr val="tx1"/>
                </a:solidFill>
              </a:rPr>
              <a:t>The Beans.xml is used to assign unique IDs to different beans and to control the creation of objects with different values without impacting any of the Spring source files. For example, using the following file you can pass any value for "message" variable and you can print different values of message without impacting HelloWorld.java and MainApp.java files. Let us see how it works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https://www.tutorialspoint.com/spring/</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
        <p:nvSpPr>
          <p:cNvPr id="8" name="副標題 2">
            <a:extLst>
              <a:ext uri="{FF2B5EF4-FFF2-40B4-BE49-F238E27FC236}">
                <a16:creationId xmlns:a16="http://schemas.microsoft.com/office/drawing/2014/main" id="{38990558-2021-4CB4-AC19-01EF8517ACB6}"/>
              </a:ext>
            </a:extLst>
          </p:cNvPr>
          <p:cNvSpPr txBox="1">
            <a:spLocks/>
          </p:cNvSpPr>
          <p:nvPr/>
        </p:nvSpPr>
        <p:spPr>
          <a:xfrm>
            <a:off x="1151620" y="3573016"/>
            <a:ext cx="6984776" cy="2232248"/>
          </a:xfrm>
          <a:prstGeom prst="rect">
            <a:avLst/>
          </a:prstGeom>
          <a:solidFill>
            <a:schemeClr val="bg1">
              <a:lumMod val="85000"/>
            </a:schemeClr>
          </a:solidFill>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eaLnBrk="0" fontAlgn="base" hangingPunct="0">
              <a:spcBef>
                <a:spcPct val="0"/>
              </a:spcBef>
              <a:spcAft>
                <a:spcPct val="0"/>
              </a:spcAft>
            </a:pPr>
            <a:r>
              <a:rPr lang="en-US" altLang="en-US" sz="1600" dirty="0">
                <a:solidFill>
                  <a:srgbClr val="666600"/>
                </a:solidFill>
                <a:latin typeface="Menlo"/>
              </a:rPr>
              <a:t>&lt;?</a:t>
            </a:r>
            <a:r>
              <a:rPr lang="en-US" altLang="en-US" sz="1600" dirty="0">
                <a:solidFill>
                  <a:srgbClr val="313131"/>
                </a:solidFill>
                <a:latin typeface="Menlo"/>
              </a:rPr>
              <a:t>xml version </a:t>
            </a:r>
            <a:r>
              <a:rPr lang="en-US" altLang="en-US" sz="1600" dirty="0">
                <a:solidFill>
                  <a:srgbClr val="666600"/>
                </a:solidFill>
                <a:latin typeface="Menlo"/>
              </a:rPr>
              <a:t>=</a:t>
            </a:r>
            <a:r>
              <a:rPr lang="en-US" altLang="en-US" sz="1600" dirty="0">
                <a:solidFill>
                  <a:srgbClr val="313131"/>
                </a:solidFill>
                <a:latin typeface="Menlo"/>
              </a:rPr>
              <a:t> </a:t>
            </a:r>
            <a:r>
              <a:rPr lang="en-US" altLang="en-US" sz="1600" dirty="0">
                <a:solidFill>
                  <a:srgbClr val="008800"/>
                </a:solidFill>
                <a:latin typeface="Menlo"/>
              </a:rPr>
              <a:t>"1.0"</a:t>
            </a:r>
            <a:r>
              <a:rPr lang="en-US" altLang="en-US" sz="1600" dirty="0">
                <a:solidFill>
                  <a:srgbClr val="313131"/>
                </a:solidFill>
                <a:latin typeface="Menlo"/>
              </a:rPr>
              <a:t> encoding </a:t>
            </a:r>
            <a:r>
              <a:rPr lang="en-US" altLang="en-US" sz="1600" dirty="0">
                <a:solidFill>
                  <a:srgbClr val="666600"/>
                </a:solidFill>
                <a:latin typeface="Menlo"/>
              </a:rPr>
              <a:t>=</a:t>
            </a:r>
            <a:r>
              <a:rPr lang="en-US" altLang="en-US" sz="1600" dirty="0">
                <a:solidFill>
                  <a:srgbClr val="313131"/>
                </a:solidFill>
                <a:latin typeface="Menlo"/>
              </a:rPr>
              <a:t> </a:t>
            </a:r>
            <a:r>
              <a:rPr lang="en-US" altLang="en-US" sz="1600" dirty="0">
                <a:solidFill>
                  <a:srgbClr val="008800"/>
                </a:solidFill>
                <a:latin typeface="Menlo"/>
              </a:rPr>
              <a:t>"UTF-8"</a:t>
            </a:r>
            <a:r>
              <a:rPr lang="en-US" altLang="en-US" sz="1600" dirty="0">
                <a:solidFill>
                  <a:srgbClr val="666600"/>
                </a:solidFill>
                <a:latin typeface="Menlo"/>
              </a:rPr>
              <a:t>?&gt;</a:t>
            </a:r>
            <a:r>
              <a:rPr lang="en-US" altLang="en-US" sz="1600" dirty="0">
                <a:solidFill>
                  <a:srgbClr val="313131"/>
                </a:solidFill>
                <a:latin typeface="Menlo"/>
              </a:rPr>
              <a:t> </a:t>
            </a:r>
          </a:p>
          <a:p>
            <a:pPr algn="l" eaLnBrk="0" fontAlgn="base" hangingPunct="0">
              <a:spcBef>
                <a:spcPct val="0"/>
              </a:spcBef>
              <a:spcAft>
                <a:spcPct val="0"/>
              </a:spcAft>
            </a:pPr>
            <a:r>
              <a:rPr lang="en-US" altLang="en-US" sz="1600" dirty="0">
                <a:solidFill>
                  <a:srgbClr val="000088"/>
                </a:solidFill>
                <a:latin typeface="Menlo"/>
              </a:rPr>
              <a:t>&lt;beans</a:t>
            </a:r>
            <a:r>
              <a:rPr lang="en-US" altLang="en-US" sz="1600" dirty="0">
                <a:solidFill>
                  <a:srgbClr val="313131"/>
                </a:solidFill>
                <a:latin typeface="Menlo"/>
              </a:rPr>
              <a:t> </a:t>
            </a:r>
            <a:r>
              <a:rPr lang="en-US" altLang="en-US" sz="1600" dirty="0" err="1">
                <a:solidFill>
                  <a:srgbClr val="7F0055"/>
                </a:solidFill>
                <a:latin typeface="Menlo"/>
              </a:rPr>
              <a:t>xmlns</a:t>
            </a:r>
            <a:r>
              <a:rPr lang="en-US" altLang="en-US" sz="1600" dirty="0">
                <a:solidFill>
                  <a:srgbClr val="313131"/>
                </a:solidFill>
                <a:latin typeface="Menlo"/>
              </a:rPr>
              <a:t> </a:t>
            </a:r>
            <a:r>
              <a:rPr lang="en-US" altLang="en-US" sz="1600" dirty="0">
                <a:solidFill>
                  <a:srgbClr val="666600"/>
                </a:solidFill>
                <a:latin typeface="Menlo"/>
              </a:rPr>
              <a:t>=</a:t>
            </a:r>
            <a:r>
              <a:rPr lang="en-US" altLang="en-US" sz="1600" dirty="0">
                <a:solidFill>
                  <a:srgbClr val="313131"/>
                </a:solidFill>
                <a:latin typeface="Menlo"/>
              </a:rPr>
              <a:t> </a:t>
            </a:r>
            <a:r>
              <a:rPr lang="en-US" altLang="en-US" sz="1600" dirty="0">
                <a:solidFill>
                  <a:srgbClr val="008800"/>
                </a:solidFill>
                <a:latin typeface="Menlo"/>
              </a:rPr>
              <a:t>"http://www.springframework.org/schema/beans"</a:t>
            </a:r>
            <a:r>
              <a:rPr lang="en-US" altLang="en-US" sz="1600" dirty="0">
                <a:solidFill>
                  <a:srgbClr val="313131"/>
                </a:solidFill>
                <a:latin typeface="Menlo"/>
              </a:rPr>
              <a:t> </a:t>
            </a:r>
          </a:p>
          <a:p>
            <a:pPr algn="l" eaLnBrk="0" fontAlgn="base" hangingPunct="0">
              <a:spcBef>
                <a:spcPct val="0"/>
              </a:spcBef>
              <a:spcAft>
                <a:spcPct val="0"/>
              </a:spcAft>
            </a:pPr>
            <a:r>
              <a:rPr lang="en-US" altLang="en-US" sz="1600" dirty="0">
                <a:solidFill>
                  <a:srgbClr val="313131"/>
                </a:solidFill>
                <a:latin typeface="Menlo"/>
              </a:rPr>
              <a:t>    </a:t>
            </a:r>
            <a:r>
              <a:rPr lang="en-US" altLang="en-US" sz="1600" dirty="0" err="1">
                <a:solidFill>
                  <a:srgbClr val="7F0055"/>
                </a:solidFill>
                <a:latin typeface="Menlo"/>
              </a:rPr>
              <a:t>xmlns:xsi</a:t>
            </a:r>
            <a:r>
              <a:rPr lang="en-US" altLang="en-US" sz="1600" dirty="0">
                <a:solidFill>
                  <a:srgbClr val="313131"/>
                </a:solidFill>
                <a:latin typeface="Menlo"/>
              </a:rPr>
              <a:t> </a:t>
            </a:r>
            <a:r>
              <a:rPr lang="en-US" altLang="en-US" sz="1600" dirty="0">
                <a:solidFill>
                  <a:srgbClr val="666600"/>
                </a:solidFill>
                <a:latin typeface="Menlo"/>
              </a:rPr>
              <a:t>=</a:t>
            </a:r>
            <a:r>
              <a:rPr lang="en-US" altLang="en-US" sz="1600" dirty="0">
                <a:solidFill>
                  <a:srgbClr val="313131"/>
                </a:solidFill>
                <a:latin typeface="Menlo"/>
              </a:rPr>
              <a:t> </a:t>
            </a:r>
            <a:r>
              <a:rPr lang="en-US" altLang="en-US" sz="1600" dirty="0">
                <a:solidFill>
                  <a:srgbClr val="008800"/>
                </a:solidFill>
                <a:latin typeface="Menlo"/>
              </a:rPr>
              <a:t>"http://www.w3.org/2001/XMLSchema-instance"</a:t>
            </a:r>
            <a:r>
              <a:rPr lang="en-US" altLang="en-US" sz="1600" dirty="0">
                <a:solidFill>
                  <a:srgbClr val="313131"/>
                </a:solidFill>
                <a:latin typeface="Menlo"/>
              </a:rPr>
              <a:t> </a:t>
            </a:r>
          </a:p>
          <a:p>
            <a:pPr algn="l" eaLnBrk="0" fontAlgn="base" hangingPunct="0">
              <a:spcBef>
                <a:spcPct val="0"/>
              </a:spcBef>
              <a:spcAft>
                <a:spcPct val="0"/>
              </a:spcAft>
            </a:pPr>
            <a:r>
              <a:rPr lang="en-US" altLang="en-US" sz="1600" dirty="0">
                <a:solidFill>
                  <a:srgbClr val="313131"/>
                </a:solidFill>
                <a:latin typeface="Menlo"/>
              </a:rPr>
              <a:t>    </a:t>
            </a:r>
            <a:r>
              <a:rPr lang="en-US" altLang="en-US" sz="1600" dirty="0" err="1">
                <a:solidFill>
                  <a:srgbClr val="7F0055"/>
                </a:solidFill>
                <a:latin typeface="Menlo"/>
              </a:rPr>
              <a:t>xsi:schemaLocation</a:t>
            </a:r>
            <a:r>
              <a:rPr lang="en-US" altLang="en-US" sz="1600" dirty="0">
                <a:solidFill>
                  <a:srgbClr val="313131"/>
                </a:solidFill>
                <a:latin typeface="Menlo"/>
              </a:rPr>
              <a:t> </a:t>
            </a:r>
            <a:r>
              <a:rPr lang="en-US" altLang="en-US" sz="1600" dirty="0">
                <a:solidFill>
                  <a:srgbClr val="666600"/>
                </a:solidFill>
                <a:latin typeface="Menlo"/>
              </a:rPr>
              <a:t>=</a:t>
            </a:r>
            <a:r>
              <a:rPr lang="en-US" altLang="en-US" sz="1600" dirty="0">
                <a:solidFill>
                  <a:srgbClr val="313131"/>
                </a:solidFill>
                <a:latin typeface="Menlo"/>
              </a:rPr>
              <a:t> </a:t>
            </a:r>
            <a:r>
              <a:rPr lang="en-US" altLang="en-US" sz="1600" dirty="0">
                <a:solidFill>
                  <a:srgbClr val="008800"/>
                </a:solidFill>
                <a:latin typeface="Menlo"/>
              </a:rPr>
              <a:t>"http://www.springframework.org/schema/beans </a:t>
            </a:r>
          </a:p>
          <a:p>
            <a:pPr algn="l" eaLnBrk="0" fontAlgn="base" hangingPunct="0">
              <a:spcBef>
                <a:spcPct val="0"/>
              </a:spcBef>
              <a:spcAft>
                <a:spcPct val="0"/>
              </a:spcAft>
            </a:pPr>
            <a:r>
              <a:rPr lang="en-US" altLang="en-US" sz="1600" dirty="0">
                <a:solidFill>
                  <a:srgbClr val="008800"/>
                </a:solidFill>
                <a:latin typeface="Menlo"/>
              </a:rPr>
              <a:t>    http://www.springframework.org/schema/beans/spring-beans-3.0.xsd"</a:t>
            </a:r>
            <a:r>
              <a:rPr lang="en-US" altLang="en-US" sz="1600" dirty="0">
                <a:solidFill>
                  <a:srgbClr val="000088"/>
                </a:solidFill>
                <a:latin typeface="Menlo"/>
              </a:rPr>
              <a:t>&gt;</a:t>
            </a:r>
            <a:r>
              <a:rPr lang="en-US" altLang="en-US" sz="1600" dirty="0">
                <a:solidFill>
                  <a:srgbClr val="313131"/>
                </a:solidFill>
                <a:latin typeface="Menlo"/>
              </a:rPr>
              <a:t> </a:t>
            </a:r>
          </a:p>
          <a:p>
            <a:pPr algn="l" eaLnBrk="0" fontAlgn="base" hangingPunct="0">
              <a:spcBef>
                <a:spcPct val="0"/>
              </a:spcBef>
              <a:spcAft>
                <a:spcPct val="0"/>
              </a:spcAft>
            </a:pPr>
            <a:r>
              <a:rPr lang="en-US" altLang="en-US" sz="1600" dirty="0">
                <a:solidFill>
                  <a:srgbClr val="313131"/>
                </a:solidFill>
                <a:latin typeface="Menlo"/>
              </a:rPr>
              <a:t>    </a:t>
            </a:r>
            <a:r>
              <a:rPr lang="en-US" altLang="en-US" sz="1600" dirty="0">
                <a:solidFill>
                  <a:srgbClr val="000088"/>
                </a:solidFill>
                <a:latin typeface="Menlo"/>
              </a:rPr>
              <a:t>&lt;bean</a:t>
            </a:r>
            <a:r>
              <a:rPr lang="en-US" altLang="en-US" sz="1600" dirty="0">
                <a:solidFill>
                  <a:srgbClr val="313131"/>
                </a:solidFill>
                <a:latin typeface="Menlo"/>
              </a:rPr>
              <a:t> </a:t>
            </a:r>
            <a:r>
              <a:rPr lang="en-US" altLang="en-US" sz="1600" dirty="0">
                <a:solidFill>
                  <a:srgbClr val="7F0055"/>
                </a:solidFill>
                <a:latin typeface="Menlo"/>
              </a:rPr>
              <a:t>id</a:t>
            </a:r>
            <a:r>
              <a:rPr lang="en-US" altLang="en-US" sz="1600" dirty="0">
                <a:solidFill>
                  <a:srgbClr val="313131"/>
                </a:solidFill>
                <a:latin typeface="Menlo"/>
              </a:rPr>
              <a:t> </a:t>
            </a:r>
            <a:r>
              <a:rPr lang="en-US" altLang="en-US" sz="1600" dirty="0">
                <a:solidFill>
                  <a:srgbClr val="666600"/>
                </a:solidFill>
                <a:latin typeface="Menlo"/>
              </a:rPr>
              <a:t>=</a:t>
            </a:r>
            <a:r>
              <a:rPr lang="en-US" altLang="en-US" sz="1600" dirty="0">
                <a:solidFill>
                  <a:srgbClr val="313131"/>
                </a:solidFill>
                <a:latin typeface="Menlo"/>
              </a:rPr>
              <a:t> </a:t>
            </a:r>
            <a:r>
              <a:rPr lang="en-US" altLang="en-US" sz="1600" dirty="0">
                <a:solidFill>
                  <a:srgbClr val="008800"/>
                </a:solidFill>
                <a:latin typeface="Menlo"/>
              </a:rPr>
              <a:t>"</a:t>
            </a:r>
            <a:r>
              <a:rPr lang="en-US" altLang="en-US" sz="1600" dirty="0" err="1">
                <a:solidFill>
                  <a:srgbClr val="008800"/>
                </a:solidFill>
                <a:latin typeface="Menlo"/>
              </a:rPr>
              <a:t>helloWorld</a:t>
            </a:r>
            <a:r>
              <a:rPr lang="en-US" altLang="en-US" sz="1600" dirty="0">
                <a:solidFill>
                  <a:srgbClr val="008800"/>
                </a:solidFill>
                <a:latin typeface="Menlo"/>
              </a:rPr>
              <a:t>"</a:t>
            </a:r>
            <a:r>
              <a:rPr lang="en-US" altLang="en-US" sz="1600" dirty="0">
                <a:solidFill>
                  <a:srgbClr val="313131"/>
                </a:solidFill>
                <a:latin typeface="Menlo"/>
              </a:rPr>
              <a:t> </a:t>
            </a:r>
            <a:r>
              <a:rPr lang="en-US" altLang="en-US" sz="1600" dirty="0">
                <a:solidFill>
                  <a:srgbClr val="7F0055"/>
                </a:solidFill>
                <a:latin typeface="Menlo"/>
              </a:rPr>
              <a:t>class</a:t>
            </a:r>
            <a:r>
              <a:rPr lang="en-US" altLang="en-US" sz="1600" dirty="0">
                <a:solidFill>
                  <a:srgbClr val="313131"/>
                </a:solidFill>
                <a:latin typeface="Menlo"/>
              </a:rPr>
              <a:t> </a:t>
            </a:r>
            <a:r>
              <a:rPr lang="en-US" altLang="en-US" sz="1600" dirty="0">
                <a:solidFill>
                  <a:srgbClr val="666600"/>
                </a:solidFill>
                <a:latin typeface="Menlo"/>
              </a:rPr>
              <a:t>=</a:t>
            </a:r>
            <a:r>
              <a:rPr lang="en-US" altLang="en-US" sz="1600" dirty="0">
                <a:solidFill>
                  <a:srgbClr val="313131"/>
                </a:solidFill>
                <a:latin typeface="Menlo"/>
              </a:rPr>
              <a:t> </a:t>
            </a:r>
            <a:r>
              <a:rPr lang="en-US" altLang="en-US" sz="1600" dirty="0">
                <a:solidFill>
                  <a:srgbClr val="008800"/>
                </a:solidFill>
                <a:latin typeface="Menlo"/>
              </a:rPr>
              <a:t>"</a:t>
            </a:r>
            <a:r>
              <a:rPr lang="en-US" altLang="en-US" sz="1600" dirty="0" err="1">
                <a:solidFill>
                  <a:srgbClr val="008800"/>
                </a:solidFill>
                <a:latin typeface="Menlo"/>
              </a:rPr>
              <a:t>com.tutorialspoint.HelloWorld</a:t>
            </a:r>
            <a:r>
              <a:rPr lang="en-US" altLang="en-US" sz="1600" dirty="0">
                <a:solidFill>
                  <a:srgbClr val="008800"/>
                </a:solidFill>
                <a:latin typeface="Menlo"/>
              </a:rPr>
              <a:t>"</a:t>
            </a:r>
            <a:r>
              <a:rPr lang="en-US" altLang="en-US" sz="1600" dirty="0">
                <a:solidFill>
                  <a:srgbClr val="000088"/>
                </a:solidFill>
                <a:latin typeface="Menlo"/>
              </a:rPr>
              <a:t>&gt;</a:t>
            </a:r>
            <a:r>
              <a:rPr lang="en-US" altLang="en-US" sz="1600" dirty="0">
                <a:solidFill>
                  <a:srgbClr val="313131"/>
                </a:solidFill>
                <a:latin typeface="Menlo"/>
              </a:rPr>
              <a:t> </a:t>
            </a:r>
          </a:p>
          <a:p>
            <a:pPr algn="l" eaLnBrk="0" fontAlgn="base" hangingPunct="0">
              <a:spcBef>
                <a:spcPct val="0"/>
              </a:spcBef>
              <a:spcAft>
                <a:spcPct val="0"/>
              </a:spcAft>
            </a:pPr>
            <a:r>
              <a:rPr lang="en-US" altLang="en-US" sz="1600" dirty="0">
                <a:solidFill>
                  <a:srgbClr val="313131"/>
                </a:solidFill>
                <a:latin typeface="Menlo"/>
              </a:rPr>
              <a:t>        </a:t>
            </a:r>
            <a:r>
              <a:rPr lang="en-US" altLang="en-US" sz="1600" dirty="0">
                <a:solidFill>
                  <a:srgbClr val="000088"/>
                </a:solidFill>
                <a:latin typeface="Menlo"/>
              </a:rPr>
              <a:t>&lt;property</a:t>
            </a:r>
            <a:r>
              <a:rPr lang="en-US" altLang="en-US" sz="1600" dirty="0">
                <a:solidFill>
                  <a:srgbClr val="313131"/>
                </a:solidFill>
                <a:latin typeface="Menlo"/>
              </a:rPr>
              <a:t> </a:t>
            </a:r>
            <a:r>
              <a:rPr lang="en-US" altLang="en-US" sz="1600" dirty="0">
                <a:solidFill>
                  <a:srgbClr val="7F0055"/>
                </a:solidFill>
                <a:latin typeface="Menlo"/>
              </a:rPr>
              <a:t>name</a:t>
            </a:r>
            <a:r>
              <a:rPr lang="en-US" altLang="en-US" sz="1600" dirty="0">
                <a:solidFill>
                  <a:srgbClr val="313131"/>
                </a:solidFill>
                <a:latin typeface="Menlo"/>
              </a:rPr>
              <a:t> </a:t>
            </a:r>
            <a:r>
              <a:rPr lang="en-US" altLang="en-US" sz="1600" dirty="0">
                <a:solidFill>
                  <a:srgbClr val="666600"/>
                </a:solidFill>
                <a:latin typeface="Menlo"/>
              </a:rPr>
              <a:t>=</a:t>
            </a:r>
            <a:r>
              <a:rPr lang="en-US" altLang="en-US" sz="1600" dirty="0">
                <a:solidFill>
                  <a:srgbClr val="313131"/>
                </a:solidFill>
                <a:latin typeface="Menlo"/>
              </a:rPr>
              <a:t> </a:t>
            </a:r>
            <a:r>
              <a:rPr lang="en-US" altLang="en-US" sz="1600" dirty="0">
                <a:solidFill>
                  <a:srgbClr val="008800"/>
                </a:solidFill>
                <a:latin typeface="Menlo"/>
              </a:rPr>
              <a:t>"message"</a:t>
            </a:r>
            <a:r>
              <a:rPr lang="en-US" altLang="en-US" sz="1600" dirty="0">
                <a:solidFill>
                  <a:srgbClr val="313131"/>
                </a:solidFill>
                <a:latin typeface="Menlo"/>
              </a:rPr>
              <a:t> </a:t>
            </a:r>
            <a:r>
              <a:rPr lang="en-US" altLang="en-US" sz="1600" dirty="0">
                <a:solidFill>
                  <a:srgbClr val="7F0055"/>
                </a:solidFill>
                <a:latin typeface="Menlo"/>
              </a:rPr>
              <a:t>value</a:t>
            </a:r>
            <a:r>
              <a:rPr lang="en-US" altLang="en-US" sz="1600" dirty="0">
                <a:solidFill>
                  <a:srgbClr val="313131"/>
                </a:solidFill>
                <a:latin typeface="Menlo"/>
              </a:rPr>
              <a:t> </a:t>
            </a:r>
            <a:r>
              <a:rPr lang="en-US" altLang="en-US" sz="1600" dirty="0">
                <a:solidFill>
                  <a:srgbClr val="666600"/>
                </a:solidFill>
                <a:latin typeface="Menlo"/>
              </a:rPr>
              <a:t>=</a:t>
            </a:r>
            <a:r>
              <a:rPr lang="en-US" altLang="en-US" sz="1600" dirty="0">
                <a:solidFill>
                  <a:srgbClr val="313131"/>
                </a:solidFill>
                <a:latin typeface="Menlo"/>
              </a:rPr>
              <a:t> </a:t>
            </a:r>
            <a:r>
              <a:rPr lang="en-US" altLang="en-US" sz="1600" dirty="0">
                <a:solidFill>
                  <a:srgbClr val="008800"/>
                </a:solidFill>
                <a:latin typeface="Menlo"/>
              </a:rPr>
              <a:t>"Hello World!"</a:t>
            </a:r>
            <a:r>
              <a:rPr lang="en-US" altLang="en-US" sz="1600" dirty="0">
                <a:solidFill>
                  <a:srgbClr val="000088"/>
                </a:solidFill>
                <a:latin typeface="Menlo"/>
              </a:rPr>
              <a:t>/&gt;</a:t>
            </a:r>
            <a:r>
              <a:rPr lang="en-US" altLang="en-US" sz="1600" dirty="0">
                <a:solidFill>
                  <a:srgbClr val="313131"/>
                </a:solidFill>
                <a:latin typeface="Menlo"/>
              </a:rPr>
              <a:t> </a:t>
            </a:r>
          </a:p>
          <a:p>
            <a:pPr algn="l" eaLnBrk="0" fontAlgn="base" hangingPunct="0">
              <a:spcBef>
                <a:spcPct val="0"/>
              </a:spcBef>
              <a:spcAft>
                <a:spcPct val="0"/>
              </a:spcAft>
            </a:pPr>
            <a:r>
              <a:rPr lang="en-US" altLang="en-US" sz="1600" dirty="0">
                <a:solidFill>
                  <a:srgbClr val="313131"/>
                </a:solidFill>
                <a:latin typeface="Menlo"/>
              </a:rPr>
              <a:t>    </a:t>
            </a:r>
            <a:r>
              <a:rPr lang="en-US" altLang="en-US" sz="1600" dirty="0">
                <a:solidFill>
                  <a:srgbClr val="000088"/>
                </a:solidFill>
                <a:latin typeface="Menlo"/>
              </a:rPr>
              <a:t>&lt;/bean&gt;</a:t>
            </a:r>
            <a:r>
              <a:rPr lang="en-US" altLang="en-US" sz="1600" dirty="0">
                <a:solidFill>
                  <a:srgbClr val="313131"/>
                </a:solidFill>
                <a:latin typeface="Menlo"/>
              </a:rPr>
              <a:t> </a:t>
            </a:r>
          </a:p>
          <a:p>
            <a:pPr algn="l" eaLnBrk="0" fontAlgn="base" hangingPunct="0">
              <a:spcBef>
                <a:spcPct val="0"/>
              </a:spcBef>
              <a:spcAft>
                <a:spcPct val="0"/>
              </a:spcAft>
            </a:pPr>
            <a:r>
              <a:rPr lang="en-US" altLang="en-US" sz="1600" dirty="0">
                <a:solidFill>
                  <a:srgbClr val="000088"/>
                </a:solidFill>
                <a:latin typeface="Menlo"/>
              </a:rPr>
              <a:t>&lt;/beans&gt;</a:t>
            </a:r>
            <a:endParaRPr lang="en-US" altLang="en-US" sz="4000" dirty="0">
              <a:solidFill>
                <a:schemeClr val="tx1"/>
              </a:solidFill>
              <a:latin typeface="Arial" panose="020B0604020202020204" pitchFamily="34" charset="0"/>
            </a:endParaRPr>
          </a:p>
        </p:txBody>
      </p:sp>
    </p:spTree>
    <p:extLst>
      <p:ext uri="{BB962C8B-B14F-4D97-AF65-F5344CB8AC3E}">
        <p14:creationId xmlns:p14="http://schemas.microsoft.com/office/powerpoint/2010/main" val="3630417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 Hello World</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259228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When Spring application gets loaded into the memory, Framework makes use of the above configuration file to create all the beans defined and assigns them a unique ID as defined in </a:t>
            </a:r>
            <a:r>
              <a:rPr lang="en-US" sz="1600" b="1" dirty="0">
                <a:solidFill>
                  <a:schemeClr val="tx1"/>
                </a:solidFill>
              </a:rPr>
              <a:t>&lt;bean&gt;</a:t>
            </a:r>
            <a:r>
              <a:rPr lang="en-US" sz="1600" dirty="0">
                <a:solidFill>
                  <a:schemeClr val="tx1"/>
                </a:solidFill>
              </a:rPr>
              <a:t> tag. You can use </a:t>
            </a:r>
            <a:r>
              <a:rPr lang="en-US" sz="1600" b="1" dirty="0">
                <a:solidFill>
                  <a:schemeClr val="tx1"/>
                </a:solidFill>
              </a:rPr>
              <a:t>&lt;property&gt;</a:t>
            </a:r>
            <a:r>
              <a:rPr lang="en-US" sz="1600" dirty="0">
                <a:solidFill>
                  <a:schemeClr val="tx1"/>
                </a:solidFill>
              </a:rPr>
              <a:t> tag to pass the values of different variables used at the time of object creation.</a:t>
            </a:r>
          </a:p>
          <a:p>
            <a:pPr marL="342900" indent="-342900" algn="l">
              <a:buClr>
                <a:srgbClr val="0070C0"/>
              </a:buClr>
              <a:buSzPct val="80000"/>
              <a:buFont typeface="Wingdings" pitchFamily="2" charset="2"/>
              <a:buChar char="u"/>
            </a:pPr>
            <a:r>
              <a:rPr lang="en-US" sz="1600" b="1" dirty="0">
                <a:solidFill>
                  <a:schemeClr val="tx1"/>
                </a:solidFill>
              </a:rPr>
              <a:t>Step 5 - Running the Program</a:t>
            </a:r>
          </a:p>
          <a:p>
            <a:pPr marL="342900" indent="-342900" algn="l">
              <a:buClr>
                <a:srgbClr val="0070C0"/>
              </a:buClr>
              <a:buSzPct val="80000"/>
              <a:buFont typeface="Wingdings" pitchFamily="2" charset="2"/>
              <a:buChar char="u"/>
            </a:pPr>
            <a:r>
              <a:rPr lang="en-US" sz="1600" dirty="0">
                <a:solidFill>
                  <a:schemeClr val="tx1"/>
                </a:solidFill>
              </a:rPr>
              <a:t>Once you are done with creating the source and beans configuration files, you are ready for this step, which is compiling and running your program. To do this, keep </a:t>
            </a:r>
            <a:r>
              <a:rPr lang="en-US" sz="1600" dirty="0" err="1">
                <a:solidFill>
                  <a:schemeClr val="tx1"/>
                </a:solidFill>
              </a:rPr>
              <a:t>MainApp.Java</a:t>
            </a:r>
            <a:r>
              <a:rPr lang="en-US" sz="1600" dirty="0">
                <a:solidFill>
                  <a:schemeClr val="tx1"/>
                </a:solidFill>
              </a:rPr>
              <a:t> file tab active and use either </a:t>
            </a:r>
            <a:r>
              <a:rPr lang="en-US" sz="1600" b="1" dirty="0">
                <a:solidFill>
                  <a:schemeClr val="tx1"/>
                </a:solidFill>
              </a:rPr>
              <a:t>Run</a:t>
            </a:r>
            <a:r>
              <a:rPr lang="en-US" sz="1600" dirty="0">
                <a:solidFill>
                  <a:schemeClr val="tx1"/>
                </a:solidFill>
              </a:rPr>
              <a:t> option available in the Eclipse IDE or use </a:t>
            </a:r>
            <a:r>
              <a:rPr lang="en-US" sz="1600" b="1" dirty="0">
                <a:solidFill>
                  <a:schemeClr val="tx1"/>
                </a:solidFill>
              </a:rPr>
              <a:t>Ctrl + F11</a:t>
            </a:r>
            <a:r>
              <a:rPr lang="en-US" sz="1600" dirty="0">
                <a:solidFill>
                  <a:schemeClr val="tx1"/>
                </a:solidFill>
              </a:rPr>
              <a:t> to compile and run your </a:t>
            </a:r>
            <a:r>
              <a:rPr lang="en-US" sz="1600" b="1" dirty="0" err="1">
                <a:solidFill>
                  <a:schemeClr val="tx1"/>
                </a:solidFill>
              </a:rPr>
              <a:t>MainApp</a:t>
            </a:r>
            <a:r>
              <a:rPr lang="en-US" sz="1600" dirty="0" err="1">
                <a:solidFill>
                  <a:schemeClr val="tx1"/>
                </a:solidFill>
              </a:rPr>
              <a:t>application</a:t>
            </a:r>
            <a:r>
              <a:rPr lang="en-US" sz="1600" dirty="0">
                <a:solidFill>
                  <a:schemeClr val="tx1"/>
                </a:solidFill>
              </a:rPr>
              <a:t>. If everything is fine with your application, this will print the following message in Eclipse IDE's console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https://www.tutorialspoint.com/spring/</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
        <p:nvSpPr>
          <p:cNvPr id="9" name="副標題 2">
            <a:extLst>
              <a:ext uri="{FF2B5EF4-FFF2-40B4-BE49-F238E27FC236}">
                <a16:creationId xmlns:a16="http://schemas.microsoft.com/office/drawing/2014/main" id="{778C41DD-F8F3-454D-9FA9-65404592891A}"/>
              </a:ext>
            </a:extLst>
          </p:cNvPr>
          <p:cNvSpPr txBox="1">
            <a:spLocks/>
          </p:cNvSpPr>
          <p:nvPr/>
        </p:nvSpPr>
        <p:spPr>
          <a:xfrm>
            <a:off x="1187624" y="4003736"/>
            <a:ext cx="2664296" cy="365125"/>
          </a:xfrm>
          <a:prstGeom prst="rect">
            <a:avLst/>
          </a:prstGeom>
          <a:solidFill>
            <a:schemeClr val="bg1">
              <a:lumMod val="85000"/>
            </a:schemeClr>
          </a:solidFill>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eaLnBrk="0" fontAlgn="base" hangingPunct="0">
              <a:spcBef>
                <a:spcPct val="0"/>
              </a:spcBef>
              <a:spcAft>
                <a:spcPct val="0"/>
              </a:spcAft>
            </a:pPr>
            <a:r>
              <a:rPr lang="en-US" altLang="en-US" sz="1600" dirty="0">
                <a:solidFill>
                  <a:srgbClr val="313131"/>
                </a:solidFill>
                <a:latin typeface="Menlo"/>
              </a:rPr>
              <a:t>Your Message : Hello World!</a:t>
            </a:r>
            <a:r>
              <a:rPr lang="en-US" altLang="en-US" sz="800" dirty="0">
                <a:solidFill>
                  <a:schemeClr val="tx1"/>
                </a:solidFill>
              </a:rPr>
              <a:t> </a:t>
            </a:r>
            <a:endParaRPr lang="en-US" altLang="en-US" sz="4000" dirty="0">
              <a:solidFill>
                <a:schemeClr val="tx1"/>
              </a:solidFill>
              <a:latin typeface="Arial" panose="020B0604020202020204" pitchFamily="34" charset="0"/>
            </a:endParaRPr>
          </a:p>
        </p:txBody>
      </p:sp>
      <p:pic>
        <p:nvPicPr>
          <p:cNvPr id="10" name="Picture 9">
            <a:extLst>
              <a:ext uri="{FF2B5EF4-FFF2-40B4-BE49-F238E27FC236}">
                <a16:creationId xmlns:a16="http://schemas.microsoft.com/office/drawing/2014/main" id="{3F8D4BA5-176A-44F0-B5E5-DB6560290EB5}"/>
              </a:ext>
            </a:extLst>
          </p:cNvPr>
          <p:cNvPicPr>
            <a:picLocks noChangeAspect="1"/>
          </p:cNvPicPr>
          <p:nvPr/>
        </p:nvPicPr>
        <p:blipFill>
          <a:blip r:embed="rId2"/>
          <a:stretch>
            <a:fillRect/>
          </a:stretch>
        </p:blipFill>
        <p:spPr>
          <a:xfrm>
            <a:off x="4089018" y="3989018"/>
            <a:ext cx="4731454" cy="2544273"/>
          </a:xfrm>
          <a:prstGeom prst="rect">
            <a:avLst/>
          </a:prstGeom>
          <a:ln>
            <a:solidFill>
              <a:srgbClr val="C00000"/>
            </a:solidFill>
          </a:ln>
        </p:spPr>
      </p:pic>
    </p:spTree>
    <p:extLst>
      <p:ext uri="{BB962C8B-B14F-4D97-AF65-F5344CB8AC3E}">
        <p14:creationId xmlns:p14="http://schemas.microsoft.com/office/powerpoint/2010/main" val="2943668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2019/1/26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 Hello World</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19442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Let us start actual programming with Spring Framework. </a:t>
            </a:r>
          </a:p>
          <a:p>
            <a:pPr marL="342900" indent="-342900" algn="l">
              <a:buClr>
                <a:srgbClr val="0070C0"/>
              </a:buClr>
              <a:buSzPct val="80000"/>
              <a:buFont typeface="Wingdings" pitchFamily="2" charset="2"/>
              <a:buChar char="u"/>
            </a:pPr>
            <a:r>
              <a:rPr lang="en-US" sz="1600" dirty="0">
                <a:solidFill>
                  <a:schemeClr val="tx1"/>
                </a:solidFill>
              </a:rPr>
              <a:t>Before you start writing your first example using Spring framework, you have to make sure that you have set up your Spring environment properly as explained in </a:t>
            </a:r>
            <a:r>
              <a:rPr lang="en-US" sz="1600" dirty="0">
                <a:solidFill>
                  <a:schemeClr val="tx1"/>
                </a:solidFill>
                <a:hlinkClick r:id="rId2">
                  <a:extLst>
                    <a:ext uri="{A12FA001-AC4F-418D-AE19-62706E023703}">
                      <ahyp:hlinkClr xmlns:ahyp="http://schemas.microsoft.com/office/drawing/2018/hyperlinkcolor" val="tx"/>
                    </a:ext>
                  </a:extLst>
                </a:hlinkClick>
              </a:rPr>
              <a:t>Spring - Environment Setup</a:t>
            </a:r>
            <a:r>
              <a:rPr lang="en-US" sz="1600" dirty="0">
                <a:solidFill>
                  <a:schemeClr val="tx1"/>
                </a:solidFill>
              </a:rPr>
              <a:t> Chapter. </a:t>
            </a:r>
          </a:p>
          <a:p>
            <a:pPr marL="342900" indent="-342900" algn="l">
              <a:buClr>
                <a:srgbClr val="0070C0"/>
              </a:buClr>
              <a:buSzPct val="80000"/>
              <a:buFont typeface="Wingdings" pitchFamily="2" charset="2"/>
              <a:buChar char="u"/>
            </a:pPr>
            <a:r>
              <a:rPr lang="en-US" sz="1600" dirty="0">
                <a:solidFill>
                  <a:schemeClr val="tx1"/>
                </a:solidFill>
              </a:rPr>
              <a:t>We also assume that you have a bit of working knowledge on Eclipse Java EE IDE.</a:t>
            </a:r>
          </a:p>
          <a:p>
            <a:pPr marL="342900" indent="-342900" algn="l">
              <a:buClr>
                <a:srgbClr val="0070C0"/>
              </a:buClr>
              <a:buSzPct val="80000"/>
              <a:buFont typeface="Wingdings" pitchFamily="2" charset="2"/>
              <a:buChar char="u"/>
            </a:pPr>
            <a:r>
              <a:rPr lang="en-US" sz="1600" dirty="0">
                <a:solidFill>
                  <a:schemeClr val="tx1"/>
                </a:solidFill>
              </a:rPr>
              <a:t>Now let us proceed to write a simple Spring Application, which will print "Hello World!" or any other message based on the configuration done in Spring Beans Configuration file.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https://www.tutorialspoint.com/spring/</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1751634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 Hello World</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115212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Step 1 - Create Java Project</a:t>
            </a:r>
          </a:p>
          <a:p>
            <a:pPr marL="342900" indent="-342900" algn="l">
              <a:buClr>
                <a:srgbClr val="0070C0"/>
              </a:buClr>
              <a:buSzPct val="80000"/>
              <a:buFont typeface="Wingdings" pitchFamily="2" charset="2"/>
              <a:buChar char="u"/>
            </a:pPr>
            <a:r>
              <a:rPr lang="en-US" sz="1600" dirty="0">
                <a:solidFill>
                  <a:schemeClr val="tx1"/>
                </a:solidFill>
              </a:rPr>
              <a:t>The first step is to create a simple Java Project using Eclipse IDE. Follow the option </a:t>
            </a:r>
            <a:r>
              <a:rPr lang="en-US" sz="1600" b="1" dirty="0">
                <a:solidFill>
                  <a:schemeClr val="tx1"/>
                </a:solidFill>
              </a:rPr>
              <a:t>File → New → Project</a:t>
            </a:r>
            <a:r>
              <a:rPr lang="en-US" sz="1600" dirty="0">
                <a:solidFill>
                  <a:schemeClr val="tx1"/>
                </a:solidFill>
              </a:rPr>
              <a:t> and finally select </a:t>
            </a:r>
            <a:r>
              <a:rPr lang="en-US" sz="1600" b="1" dirty="0">
                <a:solidFill>
                  <a:schemeClr val="tx1"/>
                </a:solidFill>
              </a:rPr>
              <a:t>Java Project</a:t>
            </a:r>
            <a:r>
              <a:rPr lang="en-US" sz="1600" dirty="0">
                <a:solidFill>
                  <a:schemeClr val="tx1"/>
                </a:solidFill>
              </a:rPr>
              <a:t> wizard from the wizard list. </a:t>
            </a:r>
          </a:p>
          <a:p>
            <a:pPr marL="342900" indent="-342900" algn="l">
              <a:buClr>
                <a:srgbClr val="0070C0"/>
              </a:buClr>
              <a:buSzPct val="80000"/>
              <a:buFont typeface="Wingdings" pitchFamily="2" charset="2"/>
              <a:buChar char="u"/>
            </a:pPr>
            <a:r>
              <a:rPr lang="en-US" sz="1600" dirty="0">
                <a:solidFill>
                  <a:schemeClr val="tx1"/>
                </a:solidFill>
              </a:rPr>
              <a:t>Now name your project as </a:t>
            </a:r>
            <a:r>
              <a:rPr lang="en-US" sz="1600" b="1" dirty="0" err="1">
                <a:solidFill>
                  <a:schemeClr val="tx1"/>
                </a:solidFill>
              </a:rPr>
              <a:t>HelloSpring</a:t>
            </a:r>
            <a:r>
              <a:rPr lang="en-US" sz="1600" dirty="0">
                <a:solidFill>
                  <a:schemeClr val="tx1"/>
                </a:solidFill>
              </a:rPr>
              <a:t> using the wizard window as follows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https://www.tutorialspoint.com/spring/</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9" name="Picture 8">
            <a:extLst>
              <a:ext uri="{FF2B5EF4-FFF2-40B4-BE49-F238E27FC236}">
                <a16:creationId xmlns:a16="http://schemas.microsoft.com/office/drawing/2014/main" id="{FDDE5A54-5E75-428A-B18E-F620635FA068}"/>
              </a:ext>
            </a:extLst>
          </p:cNvPr>
          <p:cNvPicPr>
            <a:picLocks noChangeAspect="1"/>
          </p:cNvPicPr>
          <p:nvPr/>
        </p:nvPicPr>
        <p:blipFill>
          <a:blip r:embed="rId2"/>
          <a:stretch>
            <a:fillRect/>
          </a:stretch>
        </p:blipFill>
        <p:spPr>
          <a:xfrm>
            <a:off x="496699" y="2479329"/>
            <a:ext cx="2998667" cy="2448816"/>
          </a:xfrm>
          <a:prstGeom prst="rect">
            <a:avLst/>
          </a:prstGeom>
          <a:ln>
            <a:solidFill>
              <a:srgbClr val="C00000"/>
            </a:solidFill>
          </a:ln>
        </p:spPr>
      </p:pic>
      <p:pic>
        <p:nvPicPr>
          <p:cNvPr id="11" name="Picture 10">
            <a:extLst>
              <a:ext uri="{FF2B5EF4-FFF2-40B4-BE49-F238E27FC236}">
                <a16:creationId xmlns:a16="http://schemas.microsoft.com/office/drawing/2014/main" id="{3EA4043A-1439-4FD9-A94B-24F031122CBE}"/>
              </a:ext>
            </a:extLst>
          </p:cNvPr>
          <p:cNvPicPr>
            <a:picLocks noChangeAspect="1"/>
          </p:cNvPicPr>
          <p:nvPr/>
        </p:nvPicPr>
        <p:blipFill>
          <a:blip r:embed="rId3"/>
          <a:stretch>
            <a:fillRect/>
          </a:stretch>
        </p:blipFill>
        <p:spPr>
          <a:xfrm>
            <a:off x="3635896" y="2521860"/>
            <a:ext cx="2488925" cy="2406285"/>
          </a:xfrm>
          <a:prstGeom prst="rect">
            <a:avLst/>
          </a:prstGeom>
          <a:ln>
            <a:solidFill>
              <a:srgbClr val="C00000"/>
            </a:solidFill>
          </a:ln>
        </p:spPr>
      </p:pic>
      <p:pic>
        <p:nvPicPr>
          <p:cNvPr id="12" name="Picture 11">
            <a:extLst>
              <a:ext uri="{FF2B5EF4-FFF2-40B4-BE49-F238E27FC236}">
                <a16:creationId xmlns:a16="http://schemas.microsoft.com/office/drawing/2014/main" id="{F3437E83-1A8B-44E0-8AA0-BEEF2B1CFCE2}"/>
              </a:ext>
            </a:extLst>
          </p:cNvPr>
          <p:cNvPicPr>
            <a:picLocks noChangeAspect="1"/>
          </p:cNvPicPr>
          <p:nvPr/>
        </p:nvPicPr>
        <p:blipFill>
          <a:blip r:embed="rId4"/>
          <a:stretch>
            <a:fillRect/>
          </a:stretch>
        </p:blipFill>
        <p:spPr>
          <a:xfrm>
            <a:off x="6214824" y="2495270"/>
            <a:ext cx="2597723" cy="3630736"/>
          </a:xfrm>
          <a:prstGeom prst="rect">
            <a:avLst/>
          </a:prstGeom>
          <a:ln>
            <a:solidFill>
              <a:srgbClr val="C00000"/>
            </a:solidFill>
          </a:ln>
        </p:spPr>
      </p:pic>
    </p:spTree>
    <p:extLst>
      <p:ext uri="{BB962C8B-B14F-4D97-AF65-F5344CB8AC3E}">
        <p14:creationId xmlns:p14="http://schemas.microsoft.com/office/powerpoint/2010/main" val="3530321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 Hello World</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6480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Once your project is created successfully, you will have the following content in your </a:t>
            </a:r>
            <a:r>
              <a:rPr lang="en-US" sz="1600" b="1" dirty="0">
                <a:solidFill>
                  <a:schemeClr val="tx1"/>
                </a:solidFill>
              </a:rPr>
              <a:t>Project Explorer</a:t>
            </a:r>
            <a:r>
              <a:rPr lang="en-US" sz="1600" dirty="0">
                <a:solidFill>
                  <a:schemeClr val="tx1"/>
                </a:solidFill>
              </a:rPr>
              <a:t>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https://www.tutorialspoint.com/spring/</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13" name="Picture 12">
            <a:extLst>
              <a:ext uri="{FF2B5EF4-FFF2-40B4-BE49-F238E27FC236}">
                <a16:creationId xmlns:a16="http://schemas.microsoft.com/office/drawing/2014/main" id="{8C6C2397-5342-403D-A721-449243C86ABE}"/>
              </a:ext>
            </a:extLst>
          </p:cNvPr>
          <p:cNvPicPr>
            <a:picLocks noChangeAspect="1"/>
          </p:cNvPicPr>
          <p:nvPr/>
        </p:nvPicPr>
        <p:blipFill>
          <a:blip r:embed="rId2"/>
          <a:stretch>
            <a:fillRect/>
          </a:stretch>
        </p:blipFill>
        <p:spPr>
          <a:xfrm>
            <a:off x="1187624" y="2035459"/>
            <a:ext cx="6012160" cy="3857284"/>
          </a:xfrm>
          <a:prstGeom prst="rect">
            <a:avLst/>
          </a:prstGeom>
          <a:ln>
            <a:solidFill>
              <a:srgbClr val="C00000"/>
            </a:solid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 Hello World</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129614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Step 2 - Add Required Libraries</a:t>
            </a:r>
          </a:p>
          <a:p>
            <a:pPr marL="342900" indent="-342900" algn="l">
              <a:buClr>
                <a:srgbClr val="0070C0"/>
              </a:buClr>
              <a:buSzPct val="80000"/>
              <a:buFont typeface="Wingdings" pitchFamily="2" charset="2"/>
              <a:buChar char="u"/>
            </a:pPr>
            <a:r>
              <a:rPr lang="en-US" sz="1600" dirty="0">
                <a:solidFill>
                  <a:schemeClr val="tx1"/>
                </a:solidFill>
              </a:rPr>
              <a:t>As a second step let us add Spring Framework and common logging API libraries in our project. To do this, right-click on your project name </a:t>
            </a:r>
            <a:r>
              <a:rPr lang="en-US" sz="1600" b="1" dirty="0" err="1">
                <a:solidFill>
                  <a:schemeClr val="tx1"/>
                </a:solidFill>
              </a:rPr>
              <a:t>HelloSpring</a:t>
            </a:r>
            <a:r>
              <a:rPr lang="en-US" sz="1600" dirty="0">
                <a:solidFill>
                  <a:schemeClr val="tx1"/>
                </a:solidFill>
              </a:rPr>
              <a:t> and then follow the following option available in the context menu − </a:t>
            </a:r>
            <a:r>
              <a:rPr lang="en-US" sz="1600" b="1" dirty="0">
                <a:solidFill>
                  <a:schemeClr val="tx1"/>
                </a:solidFill>
              </a:rPr>
              <a:t>Build Path → Configure Build Path</a:t>
            </a:r>
            <a:r>
              <a:rPr lang="en-US" sz="1600" dirty="0">
                <a:solidFill>
                  <a:schemeClr val="tx1"/>
                </a:solidFill>
              </a:rPr>
              <a:t> to display the Java Build Path window as follows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https://www.tutorialspoint.com/spring/</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D6573F66-EB4B-4D95-90E5-6CC59D456901}"/>
              </a:ext>
            </a:extLst>
          </p:cNvPr>
          <p:cNvPicPr>
            <a:picLocks noChangeAspect="1"/>
          </p:cNvPicPr>
          <p:nvPr/>
        </p:nvPicPr>
        <p:blipFill>
          <a:blip r:embed="rId2"/>
          <a:stretch>
            <a:fillRect/>
          </a:stretch>
        </p:blipFill>
        <p:spPr>
          <a:xfrm>
            <a:off x="467544" y="2708919"/>
            <a:ext cx="4248472" cy="2944418"/>
          </a:xfrm>
          <a:prstGeom prst="rect">
            <a:avLst/>
          </a:prstGeom>
          <a:ln>
            <a:solidFill>
              <a:srgbClr val="C00000"/>
            </a:solidFill>
          </a:ln>
        </p:spPr>
      </p:pic>
      <p:pic>
        <p:nvPicPr>
          <p:cNvPr id="8" name="Picture 7">
            <a:extLst>
              <a:ext uri="{FF2B5EF4-FFF2-40B4-BE49-F238E27FC236}">
                <a16:creationId xmlns:a16="http://schemas.microsoft.com/office/drawing/2014/main" id="{F8702A4C-AE91-44D6-9EA5-F0A98AC1E2CC}"/>
              </a:ext>
            </a:extLst>
          </p:cNvPr>
          <p:cNvPicPr>
            <a:picLocks noChangeAspect="1"/>
          </p:cNvPicPr>
          <p:nvPr/>
        </p:nvPicPr>
        <p:blipFill>
          <a:blip r:embed="rId3"/>
          <a:stretch>
            <a:fillRect/>
          </a:stretch>
        </p:blipFill>
        <p:spPr>
          <a:xfrm>
            <a:off x="5076056" y="2699325"/>
            <a:ext cx="3770602" cy="2889915"/>
          </a:xfrm>
          <a:prstGeom prst="rect">
            <a:avLst/>
          </a:prstGeom>
          <a:ln>
            <a:solidFill>
              <a:srgbClr val="C00000"/>
            </a:solidFill>
          </a:ln>
        </p:spPr>
      </p:pic>
    </p:spTree>
    <p:extLst>
      <p:ext uri="{BB962C8B-B14F-4D97-AF65-F5344CB8AC3E}">
        <p14:creationId xmlns:p14="http://schemas.microsoft.com/office/powerpoint/2010/main" val="1578228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 Hello World</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508759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200" dirty="0">
                <a:solidFill>
                  <a:schemeClr val="tx1"/>
                </a:solidFill>
              </a:rPr>
              <a:t>Now use </a:t>
            </a:r>
            <a:r>
              <a:rPr lang="en-US" sz="1200" b="1" dirty="0">
                <a:solidFill>
                  <a:schemeClr val="tx1"/>
                </a:solidFill>
              </a:rPr>
              <a:t>Add External JARs</a:t>
            </a:r>
            <a:r>
              <a:rPr lang="en-US" sz="1200" dirty="0">
                <a:solidFill>
                  <a:schemeClr val="tx1"/>
                </a:solidFill>
              </a:rPr>
              <a:t> button available under the </a:t>
            </a:r>
            <a:r>
              <a:rPr lang="en-US" sz="1200" b="1" dirty="0">
                <a:solidFill>
                  <a:schemeClr val="tx1"/>
                </a:solidFill>
              </a:rPr>
              <a:t>Libraries</a:t>
            </a:r>
            <a:r>
              <a:rPr lang="en-US" sz="1200" dirty="0">
                <a:solidFill>
                  <a:schemeClr val="tx1"/>
                </a:solidFill>
              </a:rPr>
              <a:t> tab to add the following core JARs from Spring Framework and Common Logging installation directories −</a:t>
            </a:r>
          </a:p>
          <a:p>
            <a:pPr marL="342900" indent="-342900" algn="l">
              <a:buClr>
                <a:srgbClr val="0070C0"/>
              </a:buClr>
              <a:buSzPct val="80000"/>
              <a:buFont typeface="Wingdings" pitchFamily="2" charset="2"/>
              <a:buChar char="u"/>
            </a:pPr>
            <a:r>
              <a:rPr lang="en-US" sz="1200" dirty="0">
                <a:solidFill>
                  <a:schemeClr val="tx1"/>
                </a:solidFill>
              </a:rPr>
              <a:t>commons-logging-1.1.1</a:t>
            </a:r>
          </a:p>
          <a:p>
            <a:pPr marL="342900" indent="-342900" algn="l">
              <a:buClr>
                <a:srgbClr val="0070C0"/>
              </a:buClr>
              <a:buSzPct val="80000"/>
              <a:buFont typeface="Wingdings" pitchFamily="2" charset="2"/>
              <a:buChar char="u"/>
            </a:pPr>
            <a:r>
              <a:rPr lang="en-US" sz="1200" dirty="0">
                <a:solidFill>
                  <a:schemeClr val="tx1"/>
                </a:solidFill>
              </a:rPr>
              <a:t>spring-aop-4.1.6.RELEASE</a:t>
            </a:r>
          </a:p>
          <a:p>
            <a:pPr marL="342900" indent="-342900" algn="l">
              <a:buClr>
                <a:srgbClr val="0070C0"/>
              </a:buClr>
              <a:buSzPct val="80000"/>
              <a:buFont typeface="Wingdings" pitchFamily="2" charset="2"/>
              <a:buChar char="u"/>
            </a:pPr>
            <a:r>
              <a:rPr lang="en-US" sz="1200" dirty="0">
                <a:solidFill>
                  <a:schemeClr val="tx1"/>
                </a:solidFill>
              </a:rPr>
              <a:t>spring-aspects-4.1.6.RELEASE</a:t>
            </a:r>
          </a:p>
          <a:p>
            <a:pPr marL="342900" indent="-342900" algn="l">
              <a:buClr>
                <a:srgbClr val="0070C0"/>
              </a:buClr>
              <a:buSzPct val="80000"/>
              <a:buFont typeface="Wingdings" pitchFamily="2" charset="2"/>
              <a:buChar char="u"/>
            </a:pPr>
            <a:r>
              <a:rPr lang="en-US" sz="1200" dirty="0">
                <a:solidFill>
                  <a:schemeClr val="tx1"/>
                </a:solidFill>
              </a:rPr>
              <a:t>spring-beans-4.1.6.RELEASE</a:t>
            </a:r>
          </a:p>
          <a:p>
            <a:pPr marL="342900" indent="-342900" algn="l">
              <a:buClr>
                <a:srgbClr val="0070C0"/>
              </a:buClr>
              <a:buSzPct val="80000"/>
              <a:buFont typeface="Wingdings" pitchFamily="2" charset="2"/>
              <a:buChar char="u"/>
            </a:pPr>
            <a:r>
              <a:rPr lang="en-US" sz="1200" dirty="0">
                <a:solidFill>
                  <a:schemeClr val="tx1"/>
                </a:solidFill>
              </a:rPr>
              <a:t>spring-context-4.1.6.RELEASE</a:t>
            </a:r>
          </a:p>
          <a:p>
            <a:pPr marL="342900" indent="-342900" algn="l">
              <a:buClr>
                <a:srgbClr val="0070C0"/>
              </a:buClr>
              <a:buSzPct val="80000"/>
              <a:buFont typeface="Wingdings" pitchFamily="2" charset="2"/>
              <a:buChar char="u"/>
            </a:pPr>
            <a:r>
              <a:rPr lang="en-US" sz="1200" dirty="0">
                <a:solidFill>
                  <a:schemeClr val="tx1"/>
                </a:solidFill>
              </a:rPr>
              <a:t>spring-context-support-4.1.6.RELEASE</a:t>
            </a:r>
          </a:p>
          <a:p>
            <a:pPr marL="342900" indent="-342900" algn="l">
              <a:buClr>
                <a:srgbClr val="0070C0"/>
              </a:buClr>
              <a:buSzPct val="80000"/>
              <a:buFont typeface="Wingdings" pitchFamily="2" charset="2"/>
              <a:buChar char="u"/>
            </a:pPr>
            <a:r>
              <a:rPr lang="en-US" sz="1200" dirty="0">
                <a:solidFill>
                  <a:schemeClr val="tx1"/>
                </a:solidFill>
              </a:rPr>
              <a:t>spring-core-4.1.6.RELEASE</a:t>
            </a:r>
          </a:p>
          <a:p>
            <a:pPr marL="342900" indent="-342900" algn="l">
              <a:buClr>
                <a:srgbClr val="0070C0"/>
              </a:buClr>
              <a:buSzPct val="80000"/>
              <a:buFont typeface="Wingdings" pitchFamily="2" charset="2"/>
              <a:buChar char="u"/>
            </a:pPr>
            <a:r>
              <a:rPr lang="en-US" sz="1200" dirty="0">
                <a:solidFill>
                  <a:schemeClr val="tx1"/>
                </a:solidFill>
              </a:rPr>
              <a:t>spring-expression-4.1.6.RELEASE</a:t>
            </a:r>
          </a:p>
          <a:p>
            <a:pPr marL="342900" indent="-342900" algn="l">
              <a:buClr>
                <a:srgbClr val="0070C0"/>
              </a:buClr>
              <a:buSzPct val="80000"/>
              <a:buFont typeface="Wingdings" pitchFamily="2" charset="2"/>
              <a:buChar char="u"/>
            </a:pPr>
            <a:r>
              <a:rPr lang="en-US" sz="1200" dirty="0">
                <a:solidFill>
                  <a:schemeClr val="tx1"/>
                </a:solidFill>
              </a:rPr>
              <a:t>spring-instrument-4.1.6.RELEASE</a:t>
            </a:r>
          </a:p>
          <a:p>
            <a:pPr marL="342900" indent="-342900" algn="l">
              <a:buClr>
                <a:srgbClr val="0070C0"/>
              </a:buClr>
              <a:buSzPct val="80000"/>
              <a:buFont typeface="Wingdings" pitchFamily="2" charset="2"/>
              <a:buChar char="u"/>
            </a:pPr>
            <a:r>
              <a:rPr lang="en-US" sz="1200" dirty="0">
                <a:solidFill>
                  <a:schemeClr val="tx1"/>
                </a:solidFill>
              </a:rPr>
              <a:t>spring-instrument-tomcat-4.1.6.RELEASE</a:t>
            </a:r>
          </a:p>
          <a:p>
            <a:pPr marL="342900" indent="-342900" algn="l">
              <a:buClr>
                <a:srgbClr val="0070C0"/>
              </a:buClr>
              <a:buSzPct val="80000"/>
              <a:buFont typeface="Wingdings" pitchFamily="2" charset="2"/>
              <a:buChar char="u"/>
            </a:pPr>
            <a:r>
              <a:rPr lang="en-US" sz="1200" dirty="0">
                <a:solidFill>
                  <a:schemeClr val="tx1"/>
                </a:solidFill>
              </a:rPr>
              <a:t>spring-jdbc-4.1.6.RELEASE</a:t>
            </a:r>
          </a:p>
          <a:p>
            <a:pPr marL="342900" indent="-342900" algn="l">
              <a:buClr>
                <a:srgbClr val="0070C0"/>
              </a:buClr>
              <a:buSzPct val="80000"/>
              <a:buFont typeface="Wingdings" pitchFamily="2" charset="2"/>
              <a:buChar char="u"/>
            </a:pPr>
            <a:r>
              <a:rPr lang="en-US" sz="1200" dirty="0">
                <a:solidFill>
                  <a:schemeClr val="tx1"/>
                </a:solidFill>
              </a:rPr>
              <a:t>spring-jms-4.1.6.RELEASE</a:t>
            </a:r>
          </a:p>
          <a:p>
            <a:pPr marL="342900" indent="-342900" algn="l">
              <a:buClr>
                <a:srgbClr val="0070C0"/>
              </a:buClr>
              <a:buSzPct val="80000"/>
              <a:buFont typeface="Wingdings" pitchFamily="2" charset="2"/>
              <a:buChar char="u"/>
            </a:pPr>
            <a:r>
              <a:rPr lang="en-US" sz="1200" dirty="0">
                <a:solidFill>
                  <a:schemeClr val="tx1"/>
                </a:solidFill>
              </a:rPr>
              <a:t>spring-messaging-4.1.6.RELEASE</a:t>
            </a:r>
          </a:p>
          <a:p>
            <a:pPr marL="342900" indent="-342900" algn="l">
              <a:buClr>
                <a:srgbClr val="0070C0"/>
              </a:buClr>
              <a:buSzPct val="80000"/>
              <a:buFont typeface="Wingdings" pitchFamily="2" charset="2"/>
              <a:buChar char="u"/>
            </a:pPr>
            <a:r>
              <a:rPr lang="en-US" sz="1200" dirty="0">
                <a:solidFill>
                  <a:schemeClr val="tx1"/>
                </a:solidFill>
              </a:rPr>
              <a:t>spring-orm-4.1.6.RELEASE</a:t>
            </a:r>
          </a:p>
          <a:p>
            <a:pPr marL="342900" indent="-342900" algn="l">
              <a:buClr>
                <a:srgbClr val="0070C0"/>
              </a:buClr>
              <a:buSzPct val="80000"/>
              <a:buFont typeface="Wingdings" pitchFamily="2" charset="2"/>
              <a:buChar char="u"/>
            </a:pPr>
            <a:r>
              <a:rPr lang="en-US" sz="1200" dirty="0">
                <a:solidFill>
                  <a:schemeClr val="tx1"/>
                </a:solidFill>
              </a:rPr>
              <a:t>spring-oxm-4.1.6.RELEASE</a:t>
            </a:r>
          </a:p>
          <a:p>
            <a:pPr marL="342900" indent="-342900" algn="l">
              <a:buClr>
                <a:srgbClr val="0070C0"/>
              </a:buClr>
              <a:buSzPct val="80000"/>
              <a:buFont typeface="Wingdings" pitchFamily="2" charset="2"/>
              <a:buChar char="u"/>
            </a:pPr>
            <a:r>
              <a:rPr lang="en-US" sz="1200" dirty="0">
                <a:solidFill>
                  <a:schemeClr val="tx1"/>
                </a:solidFill>
              </a:rPr>
              <a:t>spring-test-4.1.6.RELEASE</a:t>
            </a:r>
          </a:p>
          <a:p>
            <a:pPr marL="342900" indent="-342900" algn="l">
              <a:buClr>
                <a:srgbClr val="0070C0"/>
              </a:buClr>
              <a:buSzPct val="80000"/>
              <a:buFont typeface="Wingdings" pitchFamily="2" charset="2"/>
              <a:buChar char="u"/>
            </a:pPr>
            <a:r>
              <a:rPr lang="en-US" sz="1200" dirty="0">
                <a:solidFill>
                  <a:schemeClr val="tx1"/>
                </a:solidFill>
              </a:rPr>
              <a:t>spring-tx-4.1.6.RELEASE</a:t>
            </a:r>
          </a:p>
          <a:p>
            <a:pPr marL="342900" indent="-342900" algn="l">
              <a:buClr>
                <a:srgbClr val="0070C0"/>
              </a:buClr>
              <a:buSzPct val="80000"/>
              <a:buFont typeface="Wingdings" pitchFamily="2" charset="2"/>
              <a:buChar char="u"/>
            </a:pPr>
            <a:r>
              <a:rPr lang="en-US" sz="1200" dirty="0">
                <a:solidFill>
                  <a:schemeClr val="tx1"/>
                </a:solidFill>
              </a:rPr>
              <a:t>spring-web-4.1.6.RELEASE</a:t>
            </a:r>
          </a:p>
          <a:p>
            <a:pPr marL="342900" indent="-342900" algn="l">
              <a:buClr>
                <a:srgbClr val="0070C0"/>
              </a:buClr>
              <a:buSzPct val="80000"/>
              <a:buFont typeface="Wingdings" pitchFamily="2" charset="2"/>
              <a:buChar char="u"/>
            </a:pPr>
            <a:r>
              <a:rPr lang="en-US" sz="1200" dirty="0">
                <a:solidFill>
                  <a:schemeClr val="tx1"/>
                </a:solidFill>
              </a:rPr>
              <a:t>spring-webmvc-4.1.6.RELEASE</a:t>
            </a:r>
          </a:p>
          <a:p>
            <a:pPr marL="342900" indent="-342900" algn="l">
              <a:buClr>
                <a:srgbClr val="0070C0"/>
              </a:buClr>
              <a:buSzPct val="80000"/>
              <a:buFont typeface="Wingdings" pitchFamily="2" charset="2"/>
              <a:buChar char="u"/>
            </a:pPr>
            <a:r>
              <a:rPr lang="en-US" sz="1200" dirty="0">
                <a:solidFill>
                  <a:schemeClr val="tx1"/>
                </a:solidFill>
              </a:rPr>
              <a:t>spring-webmvc-portlet-4.1.6.RELEASE</a:t>
            </a:r>
          </a:p>
          <a:p>
            <a:pPr marL="342900" indent="-342900" algn="l">
              <a:buClr>
                <a:srgbClr val="0070C0"/>
              </a:buClr>
              <a:buSzPct val="80000"/>
              <a:buFont typeface="Wingdings" pitchFamily="2" charset="2"/>
              <a:buChar char="u"/>
            </a:pPr>
            <a:r>
              <a:rPr lang="en-US" sz="1200" dirty="0">
                <a:solidFill>
                  <a:schemeClr val="tx1"/>
                </a:solidFill>
              </a:rPr>
              <a:t>spring-websocket-4.1.6.RELEASE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https://www.tutorialspoint.com/spring/</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1273420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 Hello World</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165618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Step 3 - Create Source Files</a:t>
            </a:r>
          </a:p>
          <a:p>
            <a:pPr marL="342900" indent="-342900" algn="l">
              <a:buClr>
                <a:srgbClr val="0070C0"/>
              </a:buClr>
              <a:buSzPct val="80000"/>
              <a:buFont typeface="Wingdings" pitchFamily="2" charset="2"/>
              <a:buChar char="u"/>
            </a:pPr>
            <a:r>
              <a:rPr lang="en-US" sz="1600" dirty="0">
                <a:solidFill>
                  <a:schemeClr val="tx1"/>
                </a:solidFill>
              </a:rPr>
              <a:t>Now let us create actual source files under the </a:t>
            </a:r>
            <a:r>
              <a:rPr lang="en-US" sz="1600" b="1" dirty="0" err="1">
                <a:solidFill>
                  <a:schemeClr val="tx1"/>
                </a:solidFill>
              </a:rPr>
              <a:t>HelloSpring</a:t>
            </a:r>
            <a:r>
              <a:rPr lang="en-US" sz="1600" dirty="0">
                <a:solidFill>
                  <a:schemeClr val="tx1"/>
                </a:solidFill>
              </a:rPr>
              <a:t> project. First we need to create a package called </a:t>
            </a:r>
            <a:r>
              <a:rPr lang="en-US" sz="1600" b="1" dirty="0" err="1">
                <a:solidFill>
                  <a:schemeClr val="tx1"/>
                </a:solidFill>
              </a:rPr>
              <a:t>com.tutorialspoint</a:t>
            </a:r>
            <a:r>
              <a:rPr lang="en-US" sz="1600" dirty="0">
                <a:solidFill>
                  <a:schemeClr val="tx1"/>
                </a:solidFill>
              </a:rPr>
              <a:t>. To do this, right click on </a:t>
            </a:r>
            <a:r>
              <a:rPr lang="en-US" sz="1600" b="1" dirty="0" err="1">
                <a:solidFill>
                  <a:schemeClr val="tx1"/>
                </a:solidFill>
              </a:rPr>
              <a:t>src</a:t>
            </a:r>
            <a:r>
              <a:rPr lang="en-US" sz="1600" dirty="0">
                <a:solidFill>
                  <a:schemeClr val="tx1"/>
                </a:solidFill>
              </a:rPr>
              <a:t> in package explorer section and follow the option − </a:t>
            </a:r>
            <a:r>
              <a:rPr lang="en-US" sz="1600" b="1" dirty="0">
                <a:solidFill>
                  <a:schemeClr val="tx1"/>
                </a:solidFill>
              </a:rPr>
              <a:t>New → Package</a:t>
            </a:r>
            <a:r>
              <a:rPr lang="en-US" sz="1600" dirty="0">
                <a:solidFill>
                  <a:schemeClr val="tx1"/>
                </a:solidFill>
              </a:rPr>
              <a:t>.</a:t>
            </a:r>
          </a:p>
          <a:p>
            <a:pPr marL="342900" indent="-342900" algn="l">
              <a:buClr>
                <a:srgbClr val="0070C0"/>
              </a:buClr>
              <a:buSzPct val="80000"/>
              <a:buFont typeface="Wingdings" pitchFamily="2" charset="2"/>
              <a:buChar char="u"/>
            </a:pPr>
            <a:r>
              <a:rPr lang="en-US" sz="1600" dirty="0">
                <a:solidFill>
                  <a:schemeClr val="tx1"/>
                </a:solidFill>
              </a:rPr>
              <a:t>Next we will create </a:t>
            </a:r>
            <a:r>
              <a:rPr lang="en-US" sz="1600" b="1" dirty="0">
                <a:solidFill>
                  <a:schemeClr val="tx1"/>
                </a:solidFill>
              </a:rPr>
              <a:t>HelloWorld.java</a:t>
            </a:r>
            <a:r>
              <a:rPr lang="en-US" sz="1600" dirty="0">
                <a:solidFill>
                  <a:schemeClr val="tx1"/>
                </a:solidFill>
              </a:rPr>
              <a:t> and </a:t>
            </a:r>
            <a:r>
              <a:rPr lang="en-US" sz="1600" b="1" dirty="0">
                <a:solidFill>
                  <a:schemeClr val="tx1"/>
                </a:solidFill>
              </a:rPr>
              <a:t>MainApp.java</a:t>
            </a:r>
            <a:r>
              <a:rPr lang="en-US" sz="1600" dirty="0">
                <a:solidFill>
                  <a:schemeClr val="tx1"/>
                </a:solidFill>
              </a:rPr>
              <a:t> files under the </a:t>
            </a:r>
            <a:r>
              <a:rPr lang="en-US" sz="1600" dirty="0" err="1">
                <a:solidFill>
                  <a:schemeClr val="tx1"/>
                </a:solidFill>
              </a:rPr>
              <a:t>com.tutorialspoint</a:t>
            </a:r>
            <a:r>
              <a:rPr lang="en-US" sz="1600" dirty="0">
                <a:solidFill>
                  <a:schemeClr val="tx1"/>
                </a:solidFill>
              </a:rPr>
              <a:t> package.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https://www.tutorialspoint.com/spring/</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F5E97493-D72A-459A-94BB-300421DFA6CF}"/>
              </a:ext>
            </a:extLst>
          </p:cNvPr>
          <p:cNvPicPr>
            <a:picLocks noChangeAspect="1"/>
          </p:cNvPicPr>
          <p:nvPr/>
        </p:nvPicPr>
        <p:blipFill>
          <a:blip r:embed="rId2"/>
          <a:stretch>
            <a:fillRect/>
          </a:stretch>
        </p:blipFill>
        <p:spPr>
          <a:xfrm>
            <a:off x="755576" y="3048769"/>
            <a:ext cx="3411585" cy="3284983"/>
          </a:xfrm>
          <a:prstGeom prst="rect">
            <a:avLst/>
          </a:prstGeom>
          <a:ln>
            <a:solidFill>
              <a:srgbClr val="C00000"/>
            </a:solidFill>
          </a:ln>
        </p:spPr>
      </p:pic>
      <p:pic>
        <p:nvPicPr>
          <p:cNvPr id="2050" name="Picture 2" descr="Spring Source Files">
            <a:extLst>
              <a:ext uri="{FF2B5EF4-FFF2-40B4-BE49-F238E27FC236}">
                <a16:creationId xmlns:a16="http://schemas.microsoft.com/office/drawing/2014/main" id="{95788FA1-E91B-4D51-A8EC-DEFEBE4B24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6666" y="3072011"/>
            <a:ext cx="4147739" cy="3021285"/>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038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 Hello World</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Here is the content of </a:t>
            </a:r>
            <a:r>
              <a:rPr lang="en-US" sz="1600" b="1" dirty="0">
                <a:solidFill>
                  <a:schemeClr val="tx1"/>
                </a:solidFill>
              </a:rPr>
              <a:t>HelloWorld.java</a:t>
            </a:r>
            <a:r>
              <a:rPr lang="en-US" sz="1600" dirty="0">
                <a:solidFill>
                  <a:schemeClr val="tx1"/>
                </a:solidFill>
              </a:rPr>
              <a:t> file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https://www.tutorialspoint.com/spring/</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
        <p:nvSpPr>
          <p:cNvPr id="9" name="副標題 2">
            <a:extLst>
              <a:ext uri="{FF2B5EF4-FFF2-40B4-BE49-F238E27FC236}">
                <a16:creationId xmlns:a16="http://schemas.microsoft.com/office/drawing/2014/main" id="{FEE2551B-3D66-4B7A-B8E5-E6ED9D3AE446}"/>
              </a:ext>
            </a:extLst>
          </p:cNvPr>
          <p:cNvSpPr txBox="1">
            <a:spLocks/>
          </p:cNvSpPr>
          <p:nvPr/>
        </p:nvSpPr>
        <p:spPr>
          <a:xfrm>
            <a:off x="1403648" y="1772816"/>
            <a:ext cx="5088167" cy="2592288"/>
          </a:xfrm>
          <a:prstGeom prst="rect">
            <a:avLst/>
          </a:prstGeom>
          <a:solidFill>
            <a:schemeClr val="bg1">
              <a:lumMod val="85000"/>
            </a:schemeClr>
          </a:solidFill>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eaLnBrk="0" fontAlgn="base" hangingPunct="0">
              <a:spcBef>
                <a:spcPct val="0"/>
              </a:spcBef>
              <a:spcAft>
                <a:spcPct val="0"/>
              </a:spcAft>
            </a:pPr>
            <a:r>
              <a:rPr lang="en-US" altLang="en-US" sz="1600" dirty="0">
                <a:solidFill>
                  <a:srgbClr val="000088"/>
                </a:solidFill>
                <a:latin typeface="Menlo"/>
              </a:rPr>
              <a:t>package</a:t>
            </a:r>
            <a:r>
              <a:rPr lang="en-US" altLang="en-US" sz="1600" dirty="0">
                <a:solidFill>
                  <a:srgbClr val="313131"/>
                </a:solidFill>
                <a:latin typeface="Menlo"/>
              </a:rPr>
              <a:t> </a:t>
            </a:r>
            <a:r>
              <a:rPr lang="en-US" altLang="en-US" sz="1600" dirty="0" err="1">
                <a:solidFill>
                  <a:srgbClr val="313131"/>
                </a:solidFill>
                <a:latin typeface="Menlo"/>
              </a:rPr>
              <a:t>com</a:t>
            </a:r>
            <a:r>
              <a:rPr lang="en-US" altLang="en-US" sz="1600" dirty="0" err="1">
                <a:solidFill>
                  <a:srgbClr val="666600"/>
                </a:solidFill>
                <a:latin typeface="Menlo"/>
              </a:rPr>
              <a:t>.</a:t>
            </a:r>
            <a:r>
              <a:rPr lang="en-US" altLang="en-US" sz="1600" dirty="0" err="1">
                <a:solidFill>
                  <a:srgbClr val="313131"/>
                </a:solidFill>
                <a:latin typeface="Menlo"/>
              </a:rPr>
              <a:t>tutorialspoint</a:t>
            </a:r>
            <a:r>
              <a:rPr lang="en-US" altLang="en-US" sz="1600" dirty="0">
                <a:solidFill>
                  <a:srgbClr val="666600"/>
                </a:solidFill>
                <a:latin typeface="Menlo"/>
              </a:rPr>
              <a:t>;</a:t>
            </a:r>
            <a:r>
              <a:rPr lang="en-US" altLang="en-US" sz="1600" dirty="0">
                <a:solidFill>
                  <a:srgbClr val="313131"/>
                </a:solidFill>
                <a:latin typeface="Menlo"/>
              </a:rPr>
              <a:t> </a:t>
            </a:r>
          </a:p>
          <a:p>
            <a:pPr lvl="0" algn="l" eaLnBrk="0" fontAlgn="base" hangingPunct="0">
              <a:spcBef>
                <a:spcPct val="0"/>
              </a:spcBef>
              <a:spcAft>
                <a:spcPct val="0"/>
              </a:spcAft>
            </a:pPr>
            <a:r>
              <a:rPr lang="en-US" altLang="en-US" sz="1600" dirty="0">
                <a:solidFill>
                  <a:srgbClr val="000088"/>
                </a:solidFill>
                <a:latin typeface="Menlo"/>
              </a:rPr>
              <a:t>public</a:t>
            </a:r>
            <a:r>
              <a:rPr lang="en-US" altLang="en-US" sz="1600" dirty="0">
                <a:solidFill>
                  <a:srgbClr val="313131"/>
                </a:solidFill>
                <a:latin typeface="Menlo"/>
              </a:rPr>
              <a:t> </a:t>
            </a:r>
            <a:r>
              <a:rPr lang="en-US" altLang="en-US" sz="1600" dirty="0">
                <a:solidFill>
                  <a:srgbClr val="000088"/>
                </a:solidFill>
                <a:latin typeface="Menlo"/>
              </a:rPr>
              <a:t>class</a:t>
            </a:r>
            <a:r>
              <a:rPr lang="en-US" altLang="en-US" sz="1600" dirty="0">
                <a:solidFill>
                  <a:srgbClr val="313131"/>
                </a:solidFill>
                <a:latin typeface="Menlo"/>
              </a:rPr>
              <a:t> </a:t>
            </a:r>
            <a:r>
              <a:rPr lang="en-US" altLang="en-US" sz="1600" dirty="0">
                <a:solidFill>
                  <a:srgbClr val="7F0055"/>
                </a:solidFill>
                <a:latin typeface="Menlo"/>
              </a:rPr>
              <a:t>HelloWorld</a:t>
            </a:r>
            <a:r>
              <a:rPr lang="en-US" altLang="en-US" sz="1600" dirty="0">
                <a:solidFill>
                  <a:srgbClr val="313131"/>
                </a:solidFill>
                <a:latin typeface="Menlo"/>
              </a:rPr>
              <a:t> </a:t>
            </a:r>
            <a:r>
              <a:rPr lang="en-US" altLang="en-US" sz="1600" dirty="0">
                <a:solidFill>
                  <a:srgbClr val="666600"/>
                </a:solidFill>
                <a:latin typeface="Menlo"/>
              </a:rPr>
              <a:t>{</a:t>
            </a:r>
            <a:r>
              <a:rPr lang="en-US" altLang="en-US" sz="1600" dirty="0">
                <a:solidFill>
                  <a:srgbClr val="313131"/>
                </a:solidFill>
                <a:latin typeface="Menlo"/>
              </a:rPr>
              <a:t> </a:t>
            </a:r>
          </a:p>
          <a:p>
            <a:pPr lvl="0" algn="l" eaLnBrk="0" fontAlgn="base" hangingPunct="0">
              <a:spcBef>
                <a:spcPct val="0"/>
              </a:spcBef>
              <a:spcAft>
                <a:spcPct val="0"/>
              </a:spcAft>
            </a:pPr>
            <a:r>
              <a:rPr lang="en-US" altLang="en-US" sz="1600" dirty="0">
                <a:solidFill>
                  <a:srgbClr val="313131"/>
                </a:solidFill>
                <a:latin typeface="Menlo"/>
              </a:rPr>
              <a:t>    </a:t>
            </a:r>
            <a:r>
              <a:rPr lang="en-US" altLang="en-US" sz="1600" dirty="0">
                <a:solidFill>
                  <a:srgbClr val="000088"/>
                </a:solidFill>
                <a:latin typeface="Menlo"/>
              </a:rPr>
              <a:t>private</a:t>
            </a:r>
            <a:r>
              <a:rPr lang="en-US" altLang="en-US" sz="1600" dirty="0">
                <a:solidFill>
                  <a:srgbClr val="313131"/>
                </a:solidFill>
                <a:latin typeface="Menlo"/>
              </a:rPr>
              <a:t> </a:t>
            </a:r>
            <a:r>
              <a:rPr lang="en-US" altLang="en-US" sz="1600" dirty="0">
                <a:solidFill>
                  <a:srgbClr val="7F0055"/>
                </a:solidFill>
                <a:latin typeface="Menlo"/>
              </a:rPr>
              <a:t>String</a:t>
            </a:r>
            <a:r>
              <a:rPr lang="en-US" altLang="en-US" sz="1600" dirty="0">
                <a:solidFill>
                  <a:srgbClr val="313131"/>
                </a:solidFill>
                <a:latin typeface="Menlo"/>
              </a:rPr>
              <a:t> message</a:t>
            </a:r>
            <a:r>
              <a:rPr lang="en-US" altLang="en-US" sz="1600" dirty="0">
                <a:solidFill>
                  <a:srgbClr val="666600"/>
                </a:solidFill>
                <a:latin typeface="Menlo"/>
              </a:rPr>
              <a:t>;</a:t>
            </a:r>
            <a:r>
              <a:rPr lang="en-US" altLang="en-US" sz="1600" dirty="0">
                <a:solidFill>
                  <a:srgbClr val="313131"/>
                </a:solidFill>
                <a:latin typeface="Menlo"/>
              </a:rPr>
              <a:t> </a:t>
            </a:r>
          </a:p>
          <a:p>
            <a:pPr lvl="0" algn="l" eaLnBrk="0" fontAlgn="base" hangingPunct="0">
              <a:spcBef>
                <a:spcPct val="0"/>
              </a:spcBef>
              <a:spcAft>
                <a:spcPct val="0"/>
              </a:spcAft>
            </a:pPr>
            <a:r>
              <a:rPr lang="en-US" altLang="en-US" sz="1600" dirty="0">
                <a:solidFill>
                  <a:srgbClr val="313131"/>
                </a:solidFill>
                <a:latin typeface="Menlo"/>
              </a:rPr>
              <a:t>    </a:t>
            </a:r>
            <a:r>
              <a:rPr lang="en-US" altLang="en-US" sz="1600" dirty="0">
                <a:solidFill>
                  <a:srgbClr val="000088"/>
                </a:solidFill>
                <a:latin typeface="Menlo"/>
              </a:rPr>
              <a:t>public</a:t>
            </a:r>
            <a:r>
              <a:rPr lang="en-US" altLang="en-US" sz="1600" dirty="0">
                <a:solidFill>
                  <a:srgbClr val="313131"/>
                </a:solidFill>
                <a:latin typeface="Menlo"/>
              </a:rPr>
              <a:t> </a:t>
            </a:r>
            <a:r>
              <a:rPr lang="en-US" altLang="en-US" sz="1600" dirty="0">
                <a:solidFill>
                  <a:srgbClr val="000088"/>
                </a:solidFill>
                <a:latin typeface="Menlo"/>
              </a:rPr>
              <a:t>void</a:t>
            </a:r>
            <a:r>
              <a:rPr lang="en-US" altLang="en-US" sz="1600" dirty="0">
                <a:solidFill>
                  <a:srgbClr val="313131"/>
                </a:solidFill>
                <a:latin typeface="Menlo"/>
              </a:rPr>
              <a:t> </a:t>
            </a:r>
            <a:r>
              <a:rPr lang="en-US" altLang="en-US" sz="1600" dirty="0" err="1">
                <a:solidFill>
                  <a:srgbClr val="313131"/>
                </a:solidFill>
                <a:latin typeface="Menlo"/>
              </a:rPr>
              <a:t>setMessage</a:t>
            </a:r>
            <a:r>
              <a:rPr lang="en-US" altLang="en-US" sz="1600" dirty="0">
                <a:solidFill>
                  <a:srgbClr val="666600"/>
                </a:solidFill>
                <a:latin typeface="Menlo"/>
              </a:rPr>
              <a:t>(</a:t>
            </a:r>
            <a:r>
              <a:rPr lang="en-US" altLang="en-US" sz="1600" dirty="0">
                <a:solidFill>
                  <a:srgbClr val="7F0055"/>
                </a:solidFill>
                <a:latin typeface="Menlo"/>
              </a:rPr>
              <a:t>String</a:t>
            </a:r>
            <a:r>
              <a:rPr lang="en-US" altLang="en-US" sz="1600" dirty="0">
                <a:solidFill>
                  <a:srgbClr val="313131"/>
                </a:solidFill>
                <a:latin typeface="Menlo"/>
              </a:rPr>
              <a:t> message</a:t>
            </a:r>
            <a:r>
              <a:rPr lang="en-US" altLang="en-US" sz="1600" dirty="0">
                <a:solidFill>
                  <a:srgbClr val="666600"/>
                </a:solidFill>
                <a:latin typeface="Menlo"/>
              </a:rPr>
              <a:t>){</a:t>
            </a:r>
            <a:r>
              <a:rPr lang="en-US" altLang="en-US" sz="1600" dirty="0">
                <a:solidFill>
                  <a:srgbClr val="313131"/>
                </a:solidFill>
                <a:latin typeface="Menlo"/>
              </a:rPr>
              <a:t> </a:t>
            </a:r>
          </a:p>
          <a:p>
            <a:pPr lvl="0" algn="l" eaLnBrk="0" fontAlgn="base" hangingPunct="0">
              <a:spcBef>
                <a:spcPct val="0"/>
              </a:spcBef>
              <a:spcAft>
                <a:spcPct val="0"/>
              </a:spcAft>
            </a:pPr>
            <a:r>
              <a:rPr lang="en-US" altLang="en-US" sz="1600" dirty="0">
                <a:solidFill>
                  <a:srgbClr val="313131"/>
                </a:solidFill>
                <a:latin typeface="Menlo"/>
              </a:rPr>
              <a:t>        </a:t>
            </a:r>
            <a:r>
              <a:rPr lang="en-US" altLang="en-US" sz="1600" dirty="0" err="1">
                <a:solidFill>
                  <a:srgbClr val="000088"/>
                </a:solidFill>
                <a:latin typeface="Menlo"/>
              </a:rPr>
              <a:t>this</a:t>
            </a:r>
            <a:r>
              <a:rPr lang="en-US" altLang="en-US" sz="1600" dirty="0" err="1">
                <a:solidFill>
                  <a:srgbClr val="666600"/>
                </a:solidFill>
                <a:latin typeface="Menlo"/>
              </a:rPr>
              <a:t>.</a:t>
            </a:r>
            <a:r>
              <a:rPr lang="en-US" altLang="en-US" sz="1600" dirty="0" err="1">
                <a:solidFill>
                  <a:srgbClr val="313131"/>
                </a:solidFill>
                <a:latin typeface="Menlo"/>
              </a:rPr>
              <a:t>message</a:t>
            </a:r>
            <a:r>
              <a:rPr lang="en-US" altLang="en-US" sz="1600" dirty="0">
                <a:solidFill>
                  <a:srgbClr val="313131"/>
                </a:solidFill>
                <a:latin typeface="Menlo"/>
              </a:rPr>
              <a:t> </a:t>
            </a:r>
            <a:r>
              <a:rPr lang="en-US" altLang="en-US" sz="1600" dirty="0">
                <a:solidFill>
                  <a:srgbClr val="666600"/>
                </a:solidFill>
                <a:latin typeface="Menlo"/>
              </a:rPr>
              <a:t>=</a:t>
            </a:r>
            <a:r>
              <a:rPr lang="en-US" altLang="en-US" sz="1600" dirty="0">
                <a:solidFill>
                  <a:srgbClr val="313131"/>
                </a:solidFill>
                <a:latin typeface="Menlo"/>
              </a:rPr>
              <a:t> message</a:t>
            </a:r>
            <a:r>
              <a:rPr lang="en-US" altLang="en-US" sz="1600" dirty="0">
                <a:solidFill>
                  <a:srgbClr val="666600"/>
                </a:solidFill>
                <a:latin typeface="Menlo"/>
              </a:rPr>
              <a:t>;</a:t>
            </a:r>
            <a:r>
              <a:rPr lang="en-US" altLang="en-US" sz="1600" dirty="0">
                <a:solidFill>
                  <a:srgbClr val="313131"/>
                </a:solidFill>
                <a:latin typeface="Menlo"/>
              </a:rPr>
              <a:t> </a:t>
            </a:r>
          </a:p>
          <a:p>
            <a:pPr lvl="0" algn="l" eaLnBrk="0" fontAlgn="base" hangingPunct="0">
              <a:spcBef>
                <a:spcPct val="0"/>
              </a:spcBef>
              <a:spcAft>
                <a:spcPct val="0"/>
              </a:spcAft>
            </a:pPr>
            <a:r>
              <a:rPr lang="en-US" altLang="en-US" sz="1600" dirty="0">
                <a:solidFill>
                  <a:srgbClr val="313131"/>
                </a:solidFill>
                <a:latin typeface="Menlo"/>
              </a:rPr>
              <a:t>    </a:t>
            </a:r>
            <a:r>
              <a:rPr lang="en-US" altLang="en-US" sz="1600" dirty="0">
                <a:solidFill>
                  <a:srgbClr val="666600"/>
                </a:solidFill>
                <a:latin typeface="Menlo"/>
              </a:rPr>
              <a:t>}</a:t>
            </a:r>
            <a:r>
              <a:rPr lang="en-US" altLang="en-US" sz="1600" dirty="0">
                <a:solidFill>
                  <a:srgbClr val="313131"/>
                </a:solidFill>
                <a:latin typeface="Menlo"/>
              </a:rPr>
              <a:t> </a:t>
            </a:r>
          </a:p>
          <a:p>
            <a:pPr lvl="0" algn="l" eaLnBrk="0" fontAlgn="base" hangingPunct="0">
              <a:spcBef>
                <a:spcPct val="0"/>
              </a:spcBef>
              <a:spcAft>
                <a:spcPct val="0"/>
              </a:spcAft>
            </a:pPr>
            <a:r>
              <a:rPr lang="en-US" altLang="en-US" sz="1600" dirty="0">
                <a:solidFill>
                  <a:srgbClr val="313131"/>
                </a:solidFill>
                <a:latin typeface="Menlo"/>
              </a:rPr>
              <a:t>    </a:t>
            </a:r>
            <a:r>
              <a:rPr lang="en-US" altLang="en-US" sz="1600" dirty="0">
                <a:solidFill>
                  <a:srgbClr val="000088"/>
                </a:solidFill>
                <a:latin typeface="Menlo"/>
              </a:rPr>
              <a:t>public</a:t>
            </a:r>
            <a:r>
              <a:rPr lang="en-US" altLang="en-US" sz="1600" dirty="0">
                <a:solidFill>
                  <a:srgbClr val="313131"/>
                </a:solidFill>
                <a:latin typeface="Menlo"/>
              </a:rPr>
              <a:t> </a:t>
            </a:r>
            <a:r>
              <a:rPr lang="en-US" altLang="en-US" sz="1600" dirty="0">
                <a:solidFill>
                  <a:srgbClr val="000088"/>
                </a:solidFill>
                <a:latin typeface="Menlo"/>
              </a:rPr>
              <a:t>void</a:t>
            </a:r>
            <a:r>
              <a:rPr lang="en-US" altLang="en-US" sz="1600" dirty="0">
                <a:solidFill>
                  <a:srgbClr val="313131"/>
                </a:solidFill>
                <a:latin typeface="Menlo"/>
              </a:rPr>
              <a:t> </a:t>
            </a:r>
            <a:r>
              <a:rPr lang="en-US" altLang="en-US" sz="1600" dirty="0" err="1">
                <a:solidFill>
                  <a:srgbClr val="313131"/>
                </a:solidFill>
                <a:latin typeface="Menlo"/>
              </a:rPr>
              <a:t>getMessage</a:t>
            </a:r>
            <a:r>
              <a:rPr lang="en-US" altLang="en-US" sz="1600" dirty="0">
                <a:solidFill>
                  <a:srgbClr val="666600"/>
                </a:solidFill>
                <a:latin typeface="Menlo"/>
              </a:rPr>
              <a:t>(){</a:t>
            </a:r>
            <a:r>
              <a:rPr lang="en-US" altLang="en-US" sz="1600" dirty="0">
                <a:solidFill>
                  <a:srgbClr val="313131"/>
                </a:solidFill>
                <a:latin typeface="Menlo"/>
              </a:rPr>
              <a:t> </a:t>
            </a:r>
          </a:p>
          <a:p>
            <a:pPr lvl="0" algn="l" eaLnBrk="0" fontAlgn="base" hangingPunct="0">
              <a:spcBef>
                <a:spcPct val="0"/>
              </a:spcBef>
              <a:spcAft>
                <a:spcPct val="0"/>
              </a:spcAft>
            </a:pPr>
            <a:r>
              <a:rPr lang="en-US" altLang="en-US" sz="1600" dirty="0">
                <a:solidFill>
                  <a:srgbClr val="313131"/>
                </a:solidFill>
                <a:latin typeface="Menlo"/>
              </a:rPr>
              <a:t>        </a:t>
            </a:r>
            <a:r>
              <a:rPr lang="en-US" altLang="en-US" sz="1600" dirty="0" err="1">
                <a:solidFill>
                  <a:srgbClr val="7F0055"/>
                </a:solidFill>
                <a:latin typeface="Menlo"/>
              </a:rPr>
              <a:t>System</a:t>
            </a:r>
            <a:r>
              <a:rPr lang="en-US" altLang="en-US" sz="1600" dirty="0" err="1">
                <a:solidFill>
                  <a:srgbClr val="666600"/>
                </a:solidFill>
                <a:latin typeface="Menlo"/>
              </a:rPr>
              <a:t>.</a:t>
            </a:r>
            <a:r>
              <a:rPr lang="en-US" altLang="en-US" sz="1600" dirty="0" err="1">
                <a:solidFill>
                  <a:srgbClr val="000088"/>
                </a:solidFill>
                <a:latin typeface="Menlo"/>
              </a:rPr>
              <a:t>out</a:t>
            </a:r>
            <a:r>
              <a:rPr lang="en-US" altLang="en-US" sz="1600" dirty="0" err="1">
                <a:solidFill>
                  <a:srgbClr val="666600"/>
                </a:solidFill>
                <a:latin typeface="Menlo"/>
              </a:rPr>
              <a:t>.</a:t>
            </a:r>
            <a:r>
              <a:rPr lang="en-US" altLang="en-US" sz="1600" dirty="0" err="1">
                <a:solidFill>
                  <a:srgbClr val="313131"/>
                </a:solidFill>
                <a:latin typeface="Menlo"/>
              </a:rPr>
              <a:t>println</a:t>
            </a:r>
            <a:r>
              <a:rPr lang="en-US" altLang="en-US" sz="1600" dirty="0">
                <a:solidFill>
                  <a:srgbClr val="666600"/>
                </a:solidFill>
                <a:latin typeface="Menlo"/>
              </a:rPr>
              <a:t>(</a:t>
            </a:r>
            <a:r>
              <a:rPr lang="en-US" altLang="en-US" sz="1600" dirty="0">
                <a:solidFill>
                  <a:srgbClr val="008800"/>
                </a:solidFill>
                <a:latin typeface="Menlo"/>
              </a:rPr>
              <a:t>"Your Message : "</a:t>
            </a:r>
            <a:r>
              <a:rPr lang="en-US" altLang="en-US" sz="1600" dirty="0">
                <a:solidFill>
                  <a:srgbClr val="313131"/>
                </a:solidFill>
                <a:latin typeface="Menlo"/>
              </a:rPr>
              <a:t> </a:t>
            </a:r>
            <a:r>
              <a:rPr lang="en-US" altLang="en-US" sz="1600" dirty="0">
                <a:solidFill>
                  <a:srgbClr val="666600"/>
                </a:solidFill>
                <a:latin typeface="Menlo"/>
              </a:rPr>
              <a:t>+</a:t>
            </a:r>
            <a:r>
              <a:rPr lang="en-US" altLang="en-US" sz="1600" dirty="0">
                <a:solidFill>
                  <a:srgbClr val="313131"/>
                </a:solidFill>
                <a:latin typeface="Menlo"/>
              </a:rPr>
              <a:t> message</a:t>
            </a:r>
            <a:r>
              <a:rPr lang="en-US" altLang="en-US" sz="1600" dirty="0">
                <a:solidFill>
                  <a:srgbClr val="666600"/>
                </a:solidFill>
                <a:latin typeface="Menlo"/>
              </a:rPr>
              <a:t>);</a:t>
            </a:r>
            <a:r>
              <a:rPr lang="en-US" altLang="en-US" sz="1600" dirty="0">
                <a:solidFill>
                  <a:srgbClr val="313131"/>
                </a:solidFill>
                <a:latin typeface="Menlo"/>
              </a:rPr>
              <a:t> </a:t>
            </a:r>
          </a:p>
          <a:p>
            <a:pPr lvl="0" algn="l" eaLnBrk="0" fontAlgn="base" hangingPunct="0">
              <a:spcBef>
                <a:spcPct val="0"/>
              </a:spcBef>
              <a:spcAft>
                <a:spcPct val="0"/>
              </a:spcAft>
            </a:pPr>
            <a:r>
              <a:rPr lang="en-US" altLang="en-US" sz="1600" dirty="0">
                <a:solidFill>
                  <a:srgbClr val="313131"/>
                </a:solidFill>
                <a:latin typeface="Menlo"/>
              </a:rPr>
              <a:t>    </a:t>
            </a:r>
            <a:r>
              <a:rPr lang="en-US" altLang="en-US" sz="1600" dirty="0">
                <a:solidFill>
                  <a:srgbClr val="666600"/>
                </a:solidFill>
                <a:latin typeface="Menlo"/>
              </a:rPr>
              <a:t>}</a:t>
            </a:r>
            <a:r>
              <a:rPr lang="en-US" altLang="en-US" sz="1600" dirty="0">
                <a:solidFill>
                  <a:srgbClr val="313131"/>
                </a:solidFill>
                <a:latin typeface="Menlo"/>
              </a:rPr>
              <a:t> </a:t>
            </a:r>
          </a:p>
          <a:p>
            <a:pPr lvl="0" algn="l" eaLnBrk="0" fontAlgn="base" hangingPunct="0">
              <a:spcBef>
                <a:spcPct val="0"/>
              </a:spcBef>
              <a:spcAft>
                <a:spcPct val="0"/>
              </a:spcAft>
            </a:pPr>
            <a:r>
              <a:rPr lang="en-US" altLang="en-US" sz="1600" dirty="0">
                <a:solidFill>
                  <a:srgbClr val="666600"/>
                </a:solidFill>
                <a:latin typeface="Menlo"/>
              </a:rPr>
              <a:t>}</a:t>
            </a:r>
            <a:r>
              <a:rPr lang="en-US" altLang="en-US" sz="800" dirty="0">
                <a:solidFill>
                  <a:schemeClr val="tx1"/>
                </a:solidFill>
              </a:rPr>
              <a:t> </a:t>
            </a:r>
            <a:endParaRPr lang="en-US" altLang="en-US" sz="4000" dirty="0">
              <a:solidFill>
                <a:schemeClr val="tx1"/>
              </a:solidFill>
              <a:latin typeface="Arial" panose="020B0604020202020204" pitchFamily="34" charset="0"/>
            </a:endParaRPr>
          </a:p>
        </p:txBody>
      </p:sp>
      <p:sp>
        <p:nvSpPr>
          <p:cNvPr id="8" name="Rectangle 1">
            <a:extLst>
              <a:ext uri="{FF2B5EF4-FFF2-40B4-BE49-F238E27FC236}">
                <a16:creationId xmlns:a16="http://schemas.microsoft.com/office/drawing/2014/main" id="{5C00EBCB-4FE8-4128-80AF-E8F292491595}"/>
              </a:ext>
            </a:extLst>
          </p:cNvPr>
          <p:cNvSpPr>
            <a:spLocks noChangeArrowheads="1"/>
          </p:cNvSpPr>
          <p:nvPr/>
        </p:nvSpPr>
        <p:spPr bwMode="auto">
          <a:xfrm>
            <a:off x="0" y="9975"/>
            <a:ext cx="65" cy="4372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82859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 Hello World</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Following is the content of the second file </a:t>
            </a:r>
            <a:r>
              <a:rPr lang="en-US" sz="1600" b="1" dirty="0">
                <a:solidFill>
                  <a:schemeClr val="tx1"/>
                </a:solidFill>
              </a:rPr>
              <a:t>MainApp.java</a:t>
            </a:r>
            <a:r>
              <a:rPr lang="en-US" sz="1600" dirty="0">
                <a:solidFill>
                  <a:schemeClr val="tx1"/>
                </a:solidFill>
              </a:rPr>
              <a:t>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https://www.tutorialspoint.com/spring/</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2019/1/26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
        <p:nvSpPr>
          <p:cNvPr id="9" name="副標題 2">
            <a:extLst>
              <a:ext uri="{FF2B5EF4-FFF2-40B4-BE49-F238E27FC236}">
                <a16:creationId xmlns:a16="http://schemas.microsoft.com/office/drawing/2014/main" id="{FEE2551B-3D66-4B7A-B8E5-E6ED9D3AE446}"/>
              </a:ext>
            </a:extLst>
          </p:cNvPr>
          <p:cNvSpPr txBox="1">
            <a:spLocks/>
          </p:cNvSpPr>
          <p:nvPr/>
        </p:nvSpPr>
        <p:spPr>
          <a:xfrm>
            <a:off x="539552" y="1772816"/>
            <a:ext cx="8064896" cy="2592288"/>
          </a:xfrm>
          <a:prstGeom prst="rect">
            <a:avLst/>
          </a:prstGeom>
          <a:solidFill>
            <a:schemeClr val="bg1">
              <a:lumMod val="85000"/>
            </a:schemeClr>
          </a:solidFill>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l" eaLnBrk="0" fontAlgn="base" hangingPunct="0">
              <a:spcBef>
                <a:spcPct val="0"/>
              </a:spcBef>
              <a:spcAft>
                <a:spcPct val="0"/>
              </a:spcAft>
            </a:pPr>
            <a:r>
              <a:rPr lang="en-US" altLang="en-US" sz="1600" dirty="0">
                <a:solidFill>
                  <a:srgbClr val="000088"/>
                </a:solidFill>
                <a:latin typeface="Menlo"/>
              </a:rPr>
              <a:t>package</a:t>
            </a:r>
            <a:r>
              <a:rPr lang="en-US" altLang="en-US" sz="1600" dirty="0">
                <a:solidFill>
                  <a:srgbClr val="313131"/>
                </a:solidFill>
                <a:latin typeface="Menlo"/>
              </a:rPr>
              <a:t> </a:t>
            </a:r>
            <a:r>
              <a:rPr lang="en-US" altLang="en-US" sz="1600" dirty="0" err="1">
                <a:solidFill>
                  <a:srgbClr val="313131"/>
                </a:solidFill>
                <a:latin typeface="Menlo"/>
              </a:rPr>
              <a:t>com</a:t>
            </a:r>
            <a:r>
              <a:rPr lang="en-US" altLang="en-US" sz="1600" dirty="0" err="1">
                <a:solidFill>
                  <a:srgbClr val="666600"/>
                </a:solidFill>
                <a:latin typeface="Menlo"/>
              </a:rPr>
              <a:t>.</a:t>
            </a:r>
            <a:r>
              <a:rPr lang="en-US" altLang="en-US" sz="1600" dirty="0" err="1">
                <a:solidFill>
                  <a:srgbClr val="313131"/>
                </a:solidFill>
                <a:latin typeface="Menlo"/>
              </a:rPr>
              <a:t>tutorialspoint</a:t>
            </a:r>
            <a:r>
              <a:rPr lang="en-US" altLang="en-US" sz="1600" dirty="0">
                <a:solidFill>
                  <a:srgbClr val="666600"/>
                </a:solidFill>
                <a:latin typeface="Menlo"/>
              </a:rPr>
              <a:t>;</a:t>
            </a:r>
            <a:r>
              <a:rPr lang="en-US" altLang="en-US" sz="1600" dirty="0">
                <a:solidFill>
                  <a:srgbClr val="313131"/>
                </a:solidFill>
                <a:latin typeface="Menlo"/>
              </a:rPr>
              <a:t> </a:t>
            </a:r>
          </a:p>
          <a:p>
            <a:pPr lvl="0" algn="l" eaLnBrk="0" fontAlgn="base" hangingPunct="0">
              <a:spcBef>
                <a:spcPct val="0"/>
              </a:spcBef>
              <a:spcAft>
                <a:spcPct val="0"/>
              </a:spcAft>
            </a:pPr>
            <a:r>
              <a:rPr lang="en-US" altLang="en-US" sz="1600" dirty="0">
                <a:solidFill>
                  <a:srgbClr val="000088"/>
                </a:solidFill>
                <a:latin typeface="Menlo"/>
              </a:rPr>
              <a:t>import</a:t>
            </a:r>
            <a:r>
              <a:rPr lang="en-US" altLang="en-US" sz="1600" dirty="0">
                <a:solidFill>
                  <a:srgbClr val="313131"/>
                </a:solidFill>
                <a:latin typeface="Menlo"/>
              </a:rPr>
              <a:t> </a:t>
            </a:r>
            <a:r>
              <a:rPr lang="en-US" altLang="en-US" sz="1600" dirty="0" err="1">
                <a:solidFill>
                  <a:srgbClr val="313131"/>
                </a:solidFill>
                <a:latin typeface="Menlo"/>
              </a:rPr>
              <a:t>org</a:t>
            </a:r>
            <a:r>
              <a:rPr lang="en-US" altLang="en-US" sz="1600" dirty="0" err="1">
                <a:solidFill>
                  <a:srgbClr val="666600"/>
                </a:solidFill>
                <a:latin typeface="Menlo"/>
              </a:rPr>
              <a:t>.</a:t>
            </a:r>
            <a:r>
              <a:rPr lang="en-US" altLang="en-US" sz="1600" dirty="0" err="1">
                <a:solidFill>
                  <a:srgbClr val="313131"/>
                </a:solidFill>
                <a:latin typeface="Menlo"/>
              </a:rPr>
              <a:t>springframework</a:t>
            </a:r>
            <a:r>
              <a:rPr lang="en-US" altLang="en-US" sz="1600" dirty="0" err="1">
                <a:solidFill>
                  <a:srgbClr val="666600"/>
                </a:solidFill>
                <a:latin typeface="Menlo"/>
              </a:rPr>
              <a:t>.</a:t>
            </a:r>
            <a:r>
              <a:rPr lang="en-US" altLang="en-US" sz="1600" dirty="0" err="1">
                <a:solidFill>
                  <a:srgbClr val="313131"/>
                </a:solidFill>
                <a:latin typeface="Menlo"/>
              </a:rPr>
              <a:t>context</a:t>
            </a:r>
            <a:r>
              <a:rPr lang="en-US" altLang="en-US" sz="1600" dirty="0" err="1">
                <a:solidFill>
                  <a:srgbClr val="666600"/>
                </a:solidFill>
                <a:latin typeface="Menlo"/>
              </a:rPr>
              <a:t>.</a:t>
            </a:r>
            <a:r>
              <a:rPr lang="en-US" altLang="en-US" sz="1600" dirty="0" err="1">
                <a:solidFill>
                  <a:srgbClr val="7F0055"/>
                </a:solidFill>
                <a:latin typeface="Menlo"/>
              </a:rPr>
              <a:t>ApplicationContext</a:t>
            </a:r>
            <a:r>
              <a:rPr lang="en-US" altLang="en-US" sz="1600" dirty="0">
                <a:solidFill>
                  <a:srgbClr val="666600"/>
                </a:solidFill>
                <a:latin typeface="Menlo"/>
              </a:rPr>
              <a:t>;</a:t>
            </a:r>
            <a:r>
              <a:rPr lang="en-US" altLang="en-US" sz="1600" dirty="0">
                <a:solidFill>
                  <a:srgbClr val="313131"/>
                </a:solidFill>
                <a:latin typeface="Menlo"/>
              </a:rPr>
              <a:t> </a:t>
            </a:r>
          </a:p>
          <a:p>
            <a:pPr lvl="0" algn="l" eaLnBrk="0" fontAlgn="base" hangingPunct="0">
              <a:spcBef>
                <a:spcPct val="0"/>
              </a:spcBef>
              <a:spcAft>
                <a:spcPct val="0"/>
              </a:spcAft>
            </a:pPr>
            <a:r>
              <a:rPr lang="en-US" altLang="en-US" sz="1600" dirty="0">
                <a:solidFill>
                  <a:srgbClr val="000088"/>
                </a:solidFill>
                <a:latin typeface="Menlo"/>
              </a:rPr>
              <a:t>import</a:t>
            </a:r>
            <a:r>
              <a:rPr lang="en-US" altLang="en-US" sz="1600" dirty="0">
                <a:solidFill>
                  <a:srgbClr val="313131"/>
                </a:solidFill>
                <a:latin typeface="Menlo"/>
              </a:rPr>
              <a:t> org</a:t>
            </a:r>
            <a:r>
              <a:rPr lang="en-US" altLang="en-US" sz="1600" dirty="0">
                <a:solidFill>
                  <a:srgbClr val="666600"/>
                </a:solidFill>
                <a:latin typeface="Menlo"/>
              </a:rPr>
              <a:t>.</a:t>
            </a:r>
            <a:r>
              <a:rPr lang="en-US" altLang="en-US" sz="1600" dirty="0">
                <a:solidFill>
                  <a:srgbClr val="313131"/>
                </a:solidFill>
                <a:latin typeface="Menlo"/>
              </a:rPr>
              <a:t>springframework</a:t>
            </a:r>
            <a:r>
              <a:rPr lang="en-US" altLang="en-US" sz="1600" dirty="0">
                <a:solidFill>
                  <a:srgbClr val="666600"/>
                </a:solidFill>
                <a:latin typeface="Menlo"/>
              </a:rPr>
              <a:t>.</a:t>
            </a:r>
            <a:r>
              <a:rPr lang="en-US" altLang="en-US" sz="1600" dirty="0">
                <a:solidFill>
                  <a:srgbClr val="313131"/>
                </a:solidFill>
                <a:latin typeface="Menlo"/>
              </a:rPr>
              <a:t>context</a:t>
            </a:r>
            <a:r>
              <a:rPr lang="en-US" altLang="en-US" sz="1600" dirty="0">
                <a:solidFill>
                  <a:srgbClr val="666600"/>
                </a:solidFill>
                <a:latin typeface="Menlo"/>
              </a:rPr>
              <a:t>.</a:t>
            </a:r>
            <a:r>
              <a:rPr lang="en-US" altLang="en-US" sz="1600" dirty="0">
                <a:solidFill>
                  <a:srgbClr val="313131"/>
                </a:solidFill>
                <a:latin typeface="Menlo"/>
              </a:rPr>
              <a:t>support</a:t>
            </a:r>
            <a:r>
              <a:rPr lang="en-US" altLang="en-US" sz="1600" dirty="0">
                <a:solidFill>
                  <a:srgbClr val="666600"/>
                </a:solidFill>
                <a:latin typeface="Menlo"/>
              </a:rPr>
              <a:t>.</a:t>
            </a:r>
            <a:r>
              <a:rPr lang="en-US" altLang="en-US" sz="1600" dirty="0">
                <a:solidFill>
                  <a:srgbClr val="7F0055"/>
                </a:solidFill>
                <a:latin typeface="Menlo"/>
              </a:rPr>
              <a:t>ClassPathXmlApplicationContext</a:t>
            </a:r>
            <a:r>
              <a:rPr lang="en-US" altLang="en-US" sz="1600" dirty="0">
                <a:solidFill>
                  <a:srgbClr val="666600"/>
                </a:solidFill>
                <a:latin typeface="Menlo"/>
              </a:rPr>
              <a:t>;</a:t>
            </a:r>
            <a:r>
              <a:rPr lang="en-US" altLang="en-US" sz="1600" dirty="0">
                <a:solidFill>
                  <a:srgbClr val="313131"/>
                </a:solidFill>
                <a:latin typeface="Menlo"/>
              </a:rPr>
              <a:t> </a:t>
            </a:r>
          </a:p>
          <a:p>
            <a:pPr lvl="0" algn="l" eaLnBrk="0" fontAlgn="base" hangingPunct="0">
              <a:spcBef>
                <a:spcPct val="0"/>
              </a:spcBef>
              <a:spcAft>
                <a:spcPct val="0"/>
              </a:spcAft>
            </a:pPr>
            <a:r>
              <a:rPr lang="en-US" altLang="en-US" sz="1600" dirty="0">
                <a:solidFill>
                  <a:srgbClr val="000088"/>
                </a:solidFill>
                <a:latin typeface="Menlo"/>
              </a:rPr>
              <a:t>public</a:t>
            </a:r>
            <a:r>
              <a:rPr lang="en-US" altLang="en-US" sz="1600" dirty="0">
                <a:solidFill>
                  <a:srgbClr val="313131"/>
                </a:solidFill>
                <a:latin typeface="Menlo"/>
              </a:rPr>
              <a:t> </a:t>
            </a:r>
            <a:r>
              <a:rPr lang="en-US" altLang="en-US" sz="1600" dirty="0">
                <a:solidFill>
                  <a:srgbClr val="000088"/>
                </a:solidFill>
                <a:latin typeface="Menlo"/>
              </a:rPr>
              <a:t>class</a:t>
            </a:r>
            <a:r>
              <a:rPr lang="en-US" altLang="en-US" sz="1600" dirty="0">
                <a:solidFill>
                  <a:srgbClr val="313131"/>
                </a:solidFill>
                <a:latin typeface="Menlo"/>
              </a:rPr>
              <a:t> </a:t>
            </a:r>
            <a:r>
              <a:rPr lang="en-US" altLang="en-US" sz="1600" dirty="0" err="1">
                <a:solidFill>
                  <a:srgbClr val="7F0055"/>
                </a:solidFill>
                <a:latin typeface="Menlo"/>
              </a:rPr>
              <a:t>MainApp</a:t>
            </a:r>
            <a:r>
              <a:rPr lang="en-US" altLang="en-US" sz="1600" dirty="0">
                <a:solidFill>
                  <a:srgbClr val="313131"/>
                </a:solidFill>
                <a:latin typeface="Menlo"/>
              </a:rPr>
              <a:t> </a:t>
            </a:r>
            <a:r>
              <a:rPr lang="en-US" altLang="en-US" sz="1600" dirty="0">
                <a:solidFill>
                  <a:srgbClr val="666600"/>
                </a:solidFill>
                <a:latin typeface="Menlo"/>
              </a:rPr>
              <a:t>{</a:t>
            </a:r>
            <a:r>
              <a:rPr lang="en-US" altLang="en-US" sz="1600" dirty="0">
                <a:solidFill>
                  <a:srgbClr val="313131"/>
                </a:solidFill>
                <a:latin typeface="Menlo"/>
              </a:rPr>
              <a:t> </a:t>
            </a:r>
          </a:p>
          <a:p>
            <a:pPr lvl="0" algn="l" eaLnBrk="0" fontAlgn="base" hangingPunct="0">
              <a:spcBef>
                <a:spcPct val="0"/>
              </a:spcBef>
              <a:spcAft>
                <a:spcPct val="0"/>
              </a:spcAft>
            </a:pPr>
            <a:r>
              <a:rPr lang="en-US" altLang="en-US" sz="1600" dirty="0">
                <a:solidFill>
                  <a:srgbClr val="313131"/>
                </a:solidFill>
                <a:latin typeface="Menlo"/>
              </a:rPr>
              <a:t>     </a:t>
            </a:r>
            <a:r>
              <a:rPr lang="en-US" altLang="en-US" sz="1600" dirty="0">
                <a:solidFill>
                  <a:srgbClr val="000088"/>
                </a:solidFill>
                <a:latin typeface="Menlo"/>
              </a:rPr>
              <a:t>public</a:t>
            </a:r>
            <a:r>
              <a:rPr lang="en-US" altLang="en-US" sz="1600" dirty="0">
                <a:solidFill>
                  <a:srgbClr val="313131"/>
                </a:solidFill>
                <a:latin typeface="Menlo"/>
              </a:rPr>
              <a:t> </a:t>
            </a:r>
            <a:r>
              <a:rPr lang="en-US" altLang="en-US" sz="1600" dirty="0">
                <a:solidFill>
                  <a:srgbClr val="000088"/>
                </a:solidFill>
                <a:latin typeface="Menlo"/>
              </a:rPr>
              <a:t>static</a:t>
            </a:r>
            <a:r>
              <a:rPr lang="en-US" altLang="en-US" sz="1600" dirty="0">
                <a:solidFill>
                  <a:srgbClr val="313131"/>
                </a:solidFill>
                <a:latin typeface="Menlo"/>
              </a:rPr>
              <a:t> </a:t>
            </a:r>
            <a:r>
              <a:rPr lang="en-US" altLang="en-US" sz="1600" dirty="0">
                <a:solidFill>
                  <a:srgbClr val="000088"/>
                </a:solidFill>
                <a:latin typeface="Menlo"/>
              </a:rPr>
              <a:t>void</a:t>
            </a:r>
            <a:r>
              <a:rPr lang="en-US" altLang="en-US" sz="1600" dirty="0">
                <a:solidFill>
                  <a:srgbClr val="313131"/>
                </a:solidFill>
                <a:latin typeface="Menlo"/>
              </a:rPr>
              <a:t> main</a:t>
            </a:r>
            <a:r>
              <a:rPr lang="en-US" altLang="en-US" sz="1600" dirty="0">
                <a:solidFill>
                  <a:srgbClr val="666600"/>
                </a:solidFill>
                <a:latin typeface="Menlo"/>
              </a:rPr>
              <a:t>(</a:t>
            </a:r>
            <a:r>
              <a:rPr lang="en-US" altLang="en-US" sz="1600" dirty="0">
                <a:solidFill>
                  <a:srgbClr val="7F0055"/>
                </a:solidFill>
                <a:latin typeface="Menlo"/>
              </a:rPr>
              <a:t>String</a:t>
            </a:r>
            <a:r>
              <a:rPr lang="en-US" altLang="en-US" sz="1600" dirty="0">
                <a:solidFill>
                  <a:srgbClr val="666600"/>
                </a:solidFill>
                <a:latin typeface="Menlo"/>
              </a:rPr>
              <a:t>[]</a:t>
            </a:r>
            <a:r>
              <a:rPr lang="en-US" altLang="en-US" sz="1600" dirty="0">
                <a:solidFill>
                  <a:srgbClr val="313131"/>
                </a:solidFill>
                <a:latin typeface="Menlo"/>
              </a:rPr>
              <a:t> </a:t>
            </a:r>
            <a:r>
              <a:rPr lang="en-US" altLang="en-US" sz="1600" dirty="0" err="1">
                <a:solidFill>
                  <a:srgbClr val="313131"/>
                </a:solidFill>
                <a:latin typeface="Menlo"/>
              </a:rPr>
              <a:t>args</a:t>
            </a:r>
            <a:r>
              <a:rPr lang="en-US" altLang="en-US" sz="1600" dirty="0">
                <a:solidFill>
                  <a:srgbClr val="666600"/>
                </a:solidFill>
                <a:latin typeface="Menlo"/>
              </a:rPr>
              <a:t>)</a:t>
            </a:r>
            <a:r>
              <a:rPr lang="en-US" altLang="en-US" sz="1600" dirty="0">
                <a:solidFill>
                  <a:srgbClr val="313131"/>
                </a:solidFill>
                <a:latin typeface="Menlo"/>
              </a:rPr>
              <a:t> </a:t>
            </a:r>
            <a:r>
              <a:rPr lang="en-US" altLang="en-US" sz="1600" dirty="0">
                <a:solidFill>
                  <a:srgbClr val="666600"/>
                </a:solidFill>
                <a:latin typeface="Menlo"/>
              </a:rPr>
              <a:t>{</a:t>
            </a:r>
            <a:r>
              <a:rPr lang="en-US" altLang="en-US" sz="1600" dirty="0">
                <a:solidFill>
                  <a:srgbClr val="313131"/>
                </a:solidFill>
                <a:latin typeface="Menlo"/>
              </a:rPr>
              <a:t> </a:t>
            </a:r>
          </a:p>
          <a:p>
            <a:pPr lvl="0" algn="l" eaLnBrk="0" fontAlgn="base" hangingPunct="0">
              <a:spcBef>
                <a:spcPct val="0"/>
              </a:spcBef>
              <a:spcAft>
                <a:spcPct val="0"/>
              </a:spcAft>
            </a:pPr>
            <a:r>
              <a:rPr lang="en-US" altLang="en-US" sz="1600" dirty="0">
                <a:solidFill>
                  <a:srgbClr val="313131"/>
                </a:solidFill>
                <a:latin typeface="Menlo"/>
              </a:rPr>
              <a:t>            </a:t>
            </a:r>
            <a:r>
              <a:rPr lang="en-US" altLang="en-US" sz="1600" dirty="0" err="1">
                <a:solidFill>
                  <a:srgbClr val="7F0055"/>
                </a:solidFill>
                <a:latin typeface="Menlo"/>
              </a:rPr>
              <a:t>ApplicationContext</a:t>
            </a:r>
            <a:r>
              <a:rPr lang="en-US" altLang="en-US" sz="1600" dirty="0">
                <a:solidFill>
                  <a:srgbClr val="313131"/>
                </a:solidFill>
                <a:latin typeface="Menlo"/>
              </a:rPr>
              <a:t> context </a:t>
            </a:r>
            <a:r>
              <a:rPr lang="en-US" altLang="en-US" sz="1600" dirty="0">
                <a:solidFill>
                  <a:srgbClr val="666600"/>
                </a:solidFill>
                <a:latin typeface="Menlo"/>
              </a:rPr>
              <a:t>=</a:t>
            </a:r>
            <a:r>
              <a:rPr lang="en-US" altLang="en-US" sz="1600" dirty="0">
                <a:solidFill>
                  <a:srgbClr val="313131"/>
                </a:solidFill>
                <a:latin typeface="Menlo"/>
              </a:rPr>
              <a:t> </a:t>
            </a:r>
            <a:r>
              <a:rPr lang="en-US" altLang="en-US" sz="1600" dirty="0">
                <a:solidFill>
                  <a:srgbClr val="000088"/>
                </a:solidFill>
                <a:latin typeface="Menlo"/>
              </a:rPr>
              <a:t>new</a:t>
            </a:r>
            <a:r>
              <a:rPr lang="en-US" altLang="en-US" sz="1600" dirty="0">
                <a:solidFill>
                  <a:srgbClr val="313131"/>
                </a:solidFill>
                <a:latin typeface="Menlo"/>
              </a:rPr>
              <a:t> </a:t>
            </a:r>
            <a:r>
              <a:rPr lang="en-US" altLang="en-US" sz="1600" dirty="0" err="1">
                <a:solidFill>
                  <a:srgbClr val="7F0055"/>
                </a:solidFill>
                <a:latin typeface="Menlo"/>
              </a:rPr>
              <a:t>ClassPathXmlApplicationContext</a:t>
            </a:r>
            <a:r>
              <a:rPr lang="en-US" altLang="en-US" sz="1600" dirty="0">
                <a:solidFill>
                  <a:srgbClr val="666600"/>
                </a:solidFill>
                <a:latin typeface="Menlo"/>
              </a:rPr>
              <a:t>(</a:t>
            </a:r>
            <a:r>
              <a:rPr lang="en-US" altLang="en-US" sz="1600" dirty="0">
                <a:solidFill>
                  <a:srgbClr val="008800"/>
                </a:solidFill>
                <a:latin typeface="Menlo"/>
              </a:rPr>
              <a:t>"Beans.xml"</a:t>
            </a:r>
            <a:r>
              <a:rPr lang="en-US" altLang="en-US" sz="1600" dirty="0">
                <a:solidFill>
                  <a:srgbClr val="666600"/>
                </a:solidFill>
                <a:latin typeface="Menlo"/>
              </a:rPr>
              <a:t>);</a:t>
            </a:r>
            <a:r>
              <a:rPr lang="en-US" altLang="en-US" sz="1600" dirty="0">
                <a:solidFill>
                  <a:srgbClr val="313131"/>
                </a:solidFill>
                <a:latin typeface="Menlo"/>
              </a:rPr>
              <a:t> </a:t>
            </a:r>
          </a:p>
          <a:p>
            <a:pPr lvl="0" algn="l" eaLnBrk="0" fontAlgn="base" hangingPunct="0">
              <a:spcBef>
                <a:spcPct val="0"/>
              </a:spcBef>
              <a:spcAft>
                <a:spcPct val="0"/>
              </a:spcAft>
            </a:pPr>
            <a:r>
              <a:rPr lang="en-US" altLang="en-US" sz="1600" dirty="0">
                <a:solidFill>
                  <a:srgbClr val="313131"/>
                </a:solidFill>
                <a:latin typeface="Menlo"/>
              </a:rPr>
              <a:t>            </a:t>
            </a:r>
            <a:r>
              <a:rPr lang="en-US" altLang="en-US" sz="1600" dirty="0">
                <a:solidFill>
                  <a:srgbClr val="7F0055"/>
                </a:solidFill>
                <a:latin typeface="Menlo"/>
              </a:rPr>
              <a:t>HelloWorld</a:t>
            </a:r>
            <a:r>
              <a:rPr lang="en-US" altLang="en-US" sz="1600" dirty="0">
                <a:solidFill>
                  <a:srgbClr val="313131"/>
                </a:solidFill>
                <a:latin typeface="Menlo"/>
              </a:rPr>
              <a:t> obj </a:t>
            </a:r>
            <a:r>
              <a:rPr lang="en-US" altLang="en-US" sz="1600" dirty="0">
                <a:solidFill>
                  <a:srgbClr val="666600"/>
                </a:solidFill>
                <a:latin typeface="Menlo"/>
              </a:rPr>
              <a:t>=</a:t>
            </a:r>
            <a:r>
              <a:rPr lang="en-US" altLang="en-US" sz="1600" dirty="0">
                <a:solidFill>
                  <a:srgbClr val="313131"/>
                </a:solidFill>
                <a:latin typeface="Menlo"/>
              </a:rPr>
              <a:t> </a:t>
            </a:r>
            <a:r>
              <a:rPr lang="en-US" altLang="en-US" sz="1600" dirty="0">
                <a:solidFill>
                  <a:srgbClr val="666600"/>
                </a:solidFill>
                <a:latin typeface="Menlo"/>
              </a:rPr>
              <a:t>(</a:t>
            </a:r>
            <a:r>
              <a:rPr lang="en-US" altLang="en-US" sz="1600" dirty="0">
                <a:solidFill>
                  <a:srgbClr val="7F0055"/>
                </a:solidFill>
                <a:latin typeface="Menlo"/>
              </a:rPr>
              <a:t>HelloWorld</a:t>
            </a:r>
            <a:r>
              <a:rPr lang="en-US" altLang="en-US" sz="1600" dirty="0">
                <a:solidFill>
                  <a:srgbClr val="666600"/>
                </a:solidFill>
                <a:latin typeface="Menlo"/>
              </a:rPr>
              <a:t>)</a:t>
            </a:r>
            <a:r>
              <a:rPr lang="en-US" altLang="en-US" sz="1600" dirty="0">
                <a:solidFill>
                  <a:srgbClr val="313131"/>
                </a:solidFill>
                <a:latin typeface="Menlo"/>
              </a:rPr>
              <a:t> </a:t>
            </a:r>
            <a:r>
              <a:rPr lang="en-US" altLang="en-US" sz="1600" dirty="0" err="1">
                <a:solidFill>
                  <a:srgbClr val="313131"/>
                </a:solidFill>
                <a:latin typeface="Menlo"/>
              </a:rPr>
              <a:t>context</a:t>
            </a:r>
            <a:r>
              <a:rPr lang="en-US" altLang="en-US" sz="1600" dirty="0" err="1">
                <a:solidFill>
                  <a:srgbClr val="666600"/>
                </a:solidFill>
                <a:latin typeface="Menlo"/>
              </a:rPr>
              <a:t>.</a:t>
            </a:r>
            <a:r>
              <a:rPr lang="en-US" altLang="en-US" sz="1600" dirty="0" err="1">
                <a:solidFill>
                  <a:srgbClr val="313131"/>
                </a:solidFill>
                <a:latin typeface="Menlo"/>
              </a:rPr>
              <a:t>getBean</a:t>
            </a:r>
            <a:r>
              <a:rPr lang="en-US" altLang="en-US" sz="1600" dirty="0">
                <a:solidFill>
                  <a:srgbClr val="666600"/>
                </a:solidFill>
                <a:latin typeface="Menlo"/>
              </a:rPr>
              <a:t>(</a:t>
            </a:r>
            <a:r>
              <a:rPr lang="en-US" altLang="en-US" sz="1600" dirty="0">
                <a:solidFill>
                  <a:srgbClr val="008800"/>
                </a:solidFill>
                <a:latin typeface="Menlo"/>
              </a:rPr>
              <a:t>"</a:t>
            </a:r>
            <a:r>
              <a:rPr lang="en-US" altLang="en-US" sz="1600" dirty="0" err="1">
                <a:solidFill>
                  <a:srgbClr val="008800"/>
                </a:solidFill>
                <a:latin typeface="Menlo"/>
              </a:rPr>
              <a:t>helloWorld</a:t>
            </a:r>
            <a:r>
              <a:rPr lang="en-US" altLang="en-US" sz="1600" dirty="0">
                <a:solidFill>
                  <a:srgbClr val="008800"/>
                </a:solidFill>
                <a:latin typeface="Menlo"/>
              </a:rPr>
              <a:t>"</a:t>
            </a:r>
            <a:r>
              <a:rPr lang="en-US" altLang="en-US" sz="1600" dirty="0">
                <a:solidFill>
                  <a:srgbClr val="666600"/>
                </a:solidFill>
                <a:latin typeface="Menlo"/>
              </a:rPr>
              <a:t>);</a:t>
            </a:r>
            <a:r>
              <a:rPr lang="en-US" altLang="en-US" sz="1600" dirty="0">
                <a:solidFill>
                  <a:srgbClr val="313131"/>
                </a:solidFill>
                <a:latin typeface="Menlo"/>
              </a:rPr>
              <a:t> </a:t>
            </a:r>
          </a:p>
          <a:p>
            <a:pPr lvl="0" algn="l" eaLnBrk="0" fontAlgn="base" hangingPunct="0">
              <a:spcBef>
                <a:spcPct val="0"/>
              </a:spcBef>
              <a:spcAft>
                <a:spcPct val="0"/>
              </a:spcAft>
            </a:pPr>
            <a:r>
              <a:rPr lang="en-US" altLang="en-US" sz="1600" dirty="0">
                <a:solidFill>
                  <a:srgbClr val="313131"/>
                </a:solidFill>
                <a:latin typeface="Menlo"/>
              </a:rPr>
              <a:t>           </a:t>
            </a:r>
            <a:r>
              <a:rPr lang="en-US" altLang="en-US" sz="1600" dirty="0" err="1">
                <a:solidFill>
                  <a:srgbClr val="313131"/>
                </a:solidFill>
                <a:latin typeface="Menlo"/>
              </a:rPr>
              <a:t>obj</a:t>
            </a:r>
            <a:r>
              <a:rPr lang="en-US" altLang="en-US" sz="1600" dirty="0" err="1">
                <a:solidFill>
                  <a:srgbClr val="666600"/>
                </a:solidFill>
                <a:latin typeface="Menlo"/>
              </a:rPr>
              <a:t>.</a:t>
            </a:r>
            <a:r>
              <a:rPr lang="en-US" altLang="en-US" sz="1600" dirty="0" err="1">
                <a:solidFill>
                  <a:srgbClr val="313131"/>
                </a:solidFill>
                <a:latin typeface="Menlo"/>
              </a:rPr>
              <a:t>getMessage</a:t>
            </a:r>
            <a:r>
              <a:rPr lang="en-US" altLang="en-US" sz="1600" dirty="0">
                <a:solidFill>
                  <a:srgbClr val="666600"/>
                </a:solidFill>
                <a:latin typeface="Menlo"/>
              </a:rPr>
              <a:t>();</a:t>
            </a:r>
            <a:r>
              <a:rPr lang="en-US" altLang="en-US" sz="1600" dirty="0">
                <a:solidFill>
                  <a:srgbClr val="313131"/>
                </a:solidFill>
                <a:latin typeface="Menlo"/>
              </a:rPr>
              <a:t> </a:t>
            </a:r>
          </a:p>
          <a:p>
            <a:pPr lvl="0" algn="l" eaLnBrk="0" fontAlgn="base" hangingPunct="0">
              <a:spcBef>
                <a:spcPct val="0"/>
              </a:spcBef>
              <a:spcAft>
                <a:spcPct val="0"/>
              </a:spcAft>
            </a:pPr>
            <a:r>
              <a:rPr lang="en-US" altLang="en-US" sz="1600" dirty="0">
                <a:solidFill>
                  <a:srgbClr val="313131"/>
                </a:solidFill>
                <a:latin typeface="Menlo"/>
              </a:rPr>
              <a:t>    </a:t>
            </a:r>
            <a:r>
              <a:rPr lang="en-US" altLang="en-US" sz="1600" dirty="0">
                <a:solidFill>
                  <a:srgbClr val="666600"/>
                </a:solidFill>
                <a:latin typeface="Menlo"/>
              </a:rPr>
              <a:t>}</a:t>
            </a:r>
            <a:r>
              <a:rPr lang="en-US" altLang="en-US" sz="1600" dirty="0">
                <a:solidFill>
                  <a:srgbClr val="313131"/>
                </a:solidFill>
                <a:latin typeface="Menlo"/>
              </a:rPr>
              <a:t> </a:t>
            </a:r>
          </a:p>
          <a:p>
            <a:pPr lvl="0" algn="l" eaLnBrk="0" fontAlgn="base" hangingPunct="0">
              <a:spcBef>
                <a:spcPct val="0"/>
              </a:spcBef>
              <a:spcAft>
                <a:spcPct val="0"/>
              </a:spcAft>
            </a:pPr>
            <a:r>
              <a:rPr lang="en-US" altLang="en-US" sz="1600" dirty="0">
                <a:solidFill>
                  <a:srgbClr val="666600"/>
                </a:solidFill>
                <a:latin typeface="Menlo"/>
              </a:rPr>
              <a:t>}</a:t>
            </a:r>
            <a:r>
              <a:rPr lang="en-US" altLang="en-US" sz="800" dirty="0">
                <a:solidFill>
                  <a:schemeClr val="tx1"/>
                </a:solidFill>
              </a:rPr>
              <a:t> </a:t>
            </a:r>
            <a:endParaRPr lang="en-US" altLang="en-US" sz="4000" dirty="0">
              <a:solidFill>
                <a:schemeClr val="tx1"/>
              </a:solidFill>
              <a:latin typeface="Arial" panose="020B0604020202020204" pitchFamily="34" charset="0"/>
            </a:endParaRPr>
          </a:p>
        </p:txBody>
      </p:sp>
    </p:spTree>
    <p:extLst>
      <p:ext uri="{BB962C8B-B14F-4D97-AF65-F5344CB8AC3E}">
        <p14:creationId xmlns:p14="http://schemas.microsoft.com/office/powerpoint/2010/main" val="406117483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493</TotalTime>
  <Words>693</Words>
  <Application>Microsoft Office PowerPoint</Application>
  <PresentationFormat>On-screen Show (4:3)</PresentationFormat>
  <Paragraphs>133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Menlo</vt:lpstr>
      <vt:lpstr>Wingdings</vt:lpstr>
      <vt:lpstr>Office 佈景主題</vt:lpstr>
      <vt:lpstr>5 Hello World</vt:lpstr>
      <vt:lpstr>5 Hello World</vt:lpstr>
      <vt:lpstr>5 Hello World</vt:lpstr>
      <vt:lpstr>5 Hello World</vt:lpstr>
      <vt:lpstr>5 Hello World</vt:lpstr>
      <vt:lpstr>5 Hello World</vt:lpstr>
      <vt:lpstr>5 Hello World</vt:lpstr>
      <vt:lpstr>5 Hello World</vt:lpstr>
      <vt:lpstr>5 Hello World</vt:lpstr>
      <vt:lpstr>5 Hello World</vt:lpstr>
      <vt:lpstr>5 Hello World</vt:lpstr>
      <vt:lpstr>5 Hello World</vt:lpstr>
      <vt:lpstr>5 Hello World</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251</cp:revision>
  <dcterms:created xsi:type="dcterms:W3CDTF">2018-09-28T16:40:41Z</dcterms:created>
  <dcterms:modified xsi:type="dcterms:W3CDTF">2019-01-26T19:42:13Z</dcterms:modified>
</cp:coreProperties>
</file>