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3" r:id="rId3"/>
    <p:sldId id="262" r:id="rId4"/>
    <p:sldId id="264" r:id="rId5"/>
    <p:sldId id="267" r:id="rId6"/>
    <p:sldId id="268" r:id="rId7"/>
    <p:sldId id="273" r:id="rId8"/>
    <p:sldId id="261" r:id="rId9"/>
    <p:sldId id="274" r:id="rId10"/>
    <p:sldId id="270" r:id="rId11"/>
    <p:sldId id="269" r:id="rId12"/>
    <p:sldId id="271" r:id="rId13"/>
    <p:sldId id="272" r:id="rId14"/>
    <p:sldId id="265" r:id="rId15"/>
    <p:sldId id="266" r:id="rId16"/>
    <p:sldId id="259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6806" autoAdjust="0"/>
  </p:normalViewPr>
  <p:slideViewPr>
    <p:cSldViewPr>
      <p:cViewPr varScale="1">
        <p:scale>
          <a:sx n="83" d="100"/>
          <a:sy n="83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7EDA8-41C8-4B24-A206-13C08A65A6D7}" type="datetimeFigureOut">
              <a:rPr lang="zh-TW" altLang="en-US" smtClean="0"/>
              <a:pPr/>
              <a:t>2023/1/25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AA135-E01C-4A42-9760-5A137A0CA41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B85509C-BD4F-47BF-9B1E-FC2E949B3621}" type="datetime1">
              <a:rPr lang="zh-TW" altLang="en-US" smtClean="0"/>
              <a:pPr/>
              <a:t>2023/1/25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51B24-F787-4C15-8A0F-7AEC20C70069}" type="datetime1">
              <a:rPr lang="zh-TW" altLang="en-US" smtClean="0"/>
              <a:pPr/>
              <a:t>2023/1/25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D33C-CE2B-45F1-B8D4-FFD1F131F331}" type="datetime1">
              <a:rPr lang="zh-TW" altLang="en-US" smtClean="0"/>
              <a:pPr/>
              <a:t>2023/1/25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99440-D9EF-40CC-9B52-F6428D9B2C76}" type="datetime1">
              <a:rPr lang="zh-TW" altLang="en-US" smtClean="0"/>
              <a:pPr/>
              <a:t>2023/1/25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1BF52-5C6C-4959-8E27-CECB68D39FE4}" type="datetime1">
              <a:rPr lang="zh-TW" altLang="en-US" smtClean="0"/>
              <a:pPr/>
              <a:t>2023/1/25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63F05-2DD9-4EB1-A827-12FD992DE9DC}" type="datetime1">
              <a:rPr lang="zh-TW" altLang="en-US" smtClean="0"/>
              <a:pPr/>
              <a:t>2023/1/25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AF51-4491-4873-A096-75DB6CE47516}" type="datetime1">
              <a:rPr lang="zh-TW" altLang="en-US" smtClean="0"/>
              <a:pPr/>
              <a:t>2023/1/25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AD9C8-8B9E-40FF-ABE2-858AC2057BBB}" type="datetime1">
              <a:rPr lang="zh-TW" altLang="en-US" smtClean="0"/>
              <a:pPr/>
              <a:t>2023/1/25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84999-BBBE-4BE4-A8D0-877E7D1D66CC}" type="datetime1">
              <a:rPr lang="zh-TW" altLang="en-US" smtClean="0"/>
              <a:pPr/>
              <a:t>2023/1/25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D17E6-02BD-4944-B9FE-7BFCCBF83D48}" type="datetime1">
              <a:rPr lang="zh-TW" altLang="en-US" smtClean="0"/>
              <a:pPr/>
              <a:t>2023/1/25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3E23D-1FEF-4D78-A3A3-3D6F2BB31954}" type="datetime1">
              <a:rPr lang="zh-TW" altLang="en-US" smtClean="0"/>
              <a:pPr/>
              <a:t>2023/1/25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97F35-AD6F-4594-8B50-334492D2E7E8}" type="datetime1">
              <a:rPr lang="zh-TW" altLang="en-US" smtClean="0"/>
              <a:pPr/>
              <a:t>2023/1/25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7E63D-91F2-4366-A2C4-1B00C9E2590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90 N 8</a:t>
            </a:r>
            <a:r>
              <a:rPr lang="en-US" altLang="zh-TW" sz="4800" b="1" baseline="30000" dirty="0">
                <a:solidFill>
                  <a:srgbClr val="FFFF00"/>
                </a:solidFill>
              </a:rPr>
              <a:t>th</a:t>
            </a:r>
            <a:r>
              <a:rPr lang="en-US" altLang="zh-TW" sz="4800" b="1" dirty="0">
                <a:solidFill>
                  <a:srgbClr val="FFFF00"/>
                </a:solidFill>
              </a:rPr>
              <a:t> Street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259632" y="4797152"/>
            <a:ext cx="6400800" cy="694928"/>
          </a:xfrm>
        </p:spPr>
        <p:txBody>
          <a:bodyPr>
            <a:normAutofit/>
          </a:bodyPr>
          <a:lstStyle/>
          <a:p>
            <a:r>
              <a:rPr lang="en-US" altLang="zh-TW" dirty="0"/>
              <a:t>Peter H. Chen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2023/1/25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</a:t>
            </a:fld>
            <a:endParaRPr lang="zh-TW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92FB1E-F89A-4056-8DE6-08802EDDA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3645024"/>
            <a:ext cx="1456581" cy="10432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1.3 Attic Dimension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2023/1/25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10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79F0BF-02AE-4C31-A395-EBAD0D27F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3645024"/>
            <a:ext cx="1456581" cy="104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860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1.3 Attic Dimension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5328592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Attic Dimension: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800" dirty="0"/>
              <a:t>https://www.google.com/maps/place/90+N+8th+St,+San+Jose,+CA+95112/data=!4m2!3m1!1s0x808fcc95f7d47979:0x690c13fe2b3d2333?sa=X&amp;ved=2ahUKEwicq7CZoYHwAhUHsJ4KHUE_D_cQ8gEwAHoECAMQAQ</a:t>
            </a:r>
            <a:endParaRPr kumimoji="0" lang="zh-TW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2023/1/25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11</a:t>
            </a:fld>
            <a:endParaRPr lang="zh-TW" altLang="en-US"/>
          </a:p>
        </p:txBody>
      </p:sp>
      <p:sp>
        <p:nvSpPr>
          <p:cNvPr id="79" name="副標題 2">
            <a:extLst>
              <a:ext uri="{FF2B5EF4-FFF2-40B4-BE49-F238E27FC236}">
                <a16:creationId xmlns:a16="http://schemas.microsoft.com/office/drawing/2014/main" id="{294E8444-A1AD-4E80-9C23-EB4BB8067DCA}"/>
              </a:ext>
            </a:extLst>
          </p:cNvPr>
          <p:cNvSpPr txBox="1">
            <a:spLocks/>
          </p:cNvSpPr>
          <p:nvPr/>
        </p:nvSpPr>
        <p:spPr>
          <a:xfrm>
            <a:off x="395536" y="1844824"/>
            <a:ext cx="2880320" cy="2880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Highest point = 15’</a:t>
            </a:r>
            <a:endParaRPr lang="en-US" sz="1800" dirty="0">
              <a:solidFill>
                <a:srgbClr val="333333"/>
              </a:solidFill>
              <a:latin typeface="-apple-system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9D96CA-22F0-4F47-B3E1-88718E4D2D5C}"/>
              </a:ext>
            </a:extLst>
          </p:cNvPr>
          <p:cNvSpPr/>
          <p:nvPr/>
        </p:nvSpPr>
        <p:spPr>
          <a:xfrm>
            <a:off x="4499992" y="2636912"/>
            <a:ext cx="2736304" cy="22322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4C2FDBC-8249-4410-B33D-283B61D8369A}"/>
              </a:ext>
            </a:extLst>
          </p:cNvPr>
          <p:cNvCxnSpPr>
            <a:cxnSpLocks/>
          </p:cNvCxnSpPr>
          <p:nvPr/>
        </p:nvCxnSpPr>
        <p:spPr>
          <a:xfrm flipH="1">
            <a:off x="4499992" y="2420888"/>
            <a:ext cx="2736304" cy="0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827FA5F-91DF-40BC-BF13-D83DD0A64EA2}"/>
              </a:ext>
            </a:extLst>
          </p:cNvPr>
          <p:cNvSpPr txBox="1"/>
          <p:nvPr/>
        </p:nvSpPr>
        <p:spPr>
          <a:xfrm>
            <a:off x="5724128" y="2204864"/>
            <a:ext cx="5760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35’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E3943DD-1EC3-43BD-A4D3-3687BF0C64EA}"/>
              </a:ext>
            </a:extLst>
          </p:cNvPr>
          <p:cNvCxnSpPr>
            <a:cxnSpLocks/>
          </p:cNvCxnSpPr>
          <p:nvPr/>
        </p:nvCxnSpPr>
        <p:spPr>
          <a:xfrm flipV="1">
            <a:off x="7596336" y="2636912"/>
            <a:ext cx="0" cy="2160240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94B19261-C63F-4217-A78E-5191C464F639}"/>
              </a:ext>
            </a:extLst>
          </p:cNvPr>
          <p:cNvSpPr txBox="1"/>
          <p:nvPr/>
        </p:nvSpPr>
        <p:spPr>
          <a:xfrm>
            <a:off x="7308304" y="3717032"/>
            <a:ext cx="5760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36’</a:t>
            </a:r>
          </a:p>
        </p:txBody>
      </p:sp>
    </p:spTree>
    <p:extLst>
      <p:ext uri="{BB962C8B-B14F-4D97-AF65-F5344CB8AC3E}">
        <p14:creationId xmlns:p14="http://schemas.microsoft.com/office/powerpoint/2010/main" val="4121234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1.4 Basement Dimension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2023/1/25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79F0BF-02AE-4C31-A395-EBAD0D27F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3645024"/>
            <a:ext cx="1456581" cy="104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75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1.4 Basement Dimension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5328592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Basement Dimension: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800" dirty="0"/>
              <a:t>https://www.google.com/maps/place/90+N+8th+St,+San+Jose,+CA+95112/data=!4m2!3m1!1s0x808fcc95f7d47979:0x690c13fe2b3d2333?sa=X&amp;ved=2ahUKEwicq7CZoYHwAhUHsJ4KHUE_D_cQ8gEwAHoECAMQAQ</a:t>
            </a:r>
            <a:endParaRPr kumimoji="0" lang="zh-TW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2023/1/25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13</a:t>
            </a:fld>
            <a:endParaRPr lang="zh-TW" altLang="en-US"/>
          </a:p>
        </p:txBody>
      </p:sp>
      <p:sp>
        <p:nvSpPr>
          <p:cNvPr id="79" name="副標題 2">
            <a:extLst>
              <a:ext uri="{FF2B5EF4-FFF2-40B4-BE49-F238E27FC236}">
                <a16:creationId xmlns:a16="http://schemas.microsoft.com/office/drawing/2014/main" id="{294E8444-A1AD-4E80-9C23-EB4BB8067DCA}"/>
              </a:ext>
            </a:extLst>
          </p:cNvPr>
          <p:cNvSpPr txBox="1">
            <a:spLocks/>
          </p:cNvSpPr>
          <p:nvPr/>
        </p:nvSpPr>
        <p:spPr>
          <a:xfrm>
            <a:off x="395536" y="1844824"/>
            <a:ext cx="2880320" cy="28803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1" dirty="0">
                <a:solidFill>
                  <a:schemeClr val="tx1"/>
                </a:solidFill>
              </a:rPr>
              <a:t>Highest point = 6’ to 7’9”’</a:t>
            </a:r>
            <a:endParaRPr lang="en-US" sz="1200" dirty="0">
              <a:solidFill>
                <a:srgbClr val="333333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928649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1.5 Backyard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2023/1/25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79F0BF-02AE-4C31-A395-EBAD0D27F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3645024"/>
            <a:ext cx="1456581" cy="104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820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1.5 Backyard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Backyard Parking</a:t>
            </a:r>
            <a:endParaRPr lang="en-US" sz="1800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800" dirty="0"/>
              <a:t>https://www.google.com/maps/place/90+N+8th+St,+San+Jose,+CA+95112/data=!4m2!3m1!1s0x808fcc95f7d47979:0x690c13fe2b3d2333?sa=X&amp;ved=2ahUKEwicq7CZoYHwAhUHsJ4KHUE_D_cQ8gEwAHoECAMQAQ</a:t>
            </a:r>
            <a:endParaRPr kumimoji="0" lang="zh-TW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2023/1/25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A649C1-BCD9-45C2-9040-BC32B6D36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007" y="1772816"/>
            <a:ext cx="3531933" cy="4896544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788201-30CF-4F01-B335-4A403A4E2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772816"/>
            <a:ext cx="3829050" cy="48768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3E197B7-4C63-4701-84C5-17E81E57B56D}"/>
              </a:ext>
            </a:extLst>
          </p:cNvPr>
          <p:cNvSpPr/>
          <p:nvPr/>
        </p:nvSpPr>
        <p:spPr>
          <a:xfrm rot="1836829">
            <a:off x="1251474" y="4506320"/>
            <a:ext cx="488595" cy="7920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C582BE-C0DB-43B1-AD82-9E89B8B61DC6}"/>
              </a:ext>
            </a:extLst>
          </p:cNvPr>
          <p:cNvSpPr/>
          <p:nvPr/>
        </p:nvSpPr>
        <p:spPr>
          <a:xfrm rot="1836829">
            <a:off x="1034649" y="3930256"/>
            <a:ext cx="488595" cy="7920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2E0BFC-1CCE-4067-941E-0D4994A80DA4}"/>
              </a:ext>
            </a:extLst>
          </p:cNvPr>
          <p:cNvSpPr/>
          <p:nvPr/>
        </p:nvSpPr>
        <p:spPr>
          <a:xfrm rot="5628197">
            <a:off x="3658958" y="3951057"/>
            <a:ext cx="488595" cy="7920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8A8BFC-B4D4-4E86-BADB-29786EBE603C}"/>
              </a:ext>
            </a:extLst>
          </p:cNvPr>
          <p:cNvSpPr/>
          <p:nvPr/>
        </p:nvSpPr>
        <p:spPr>
          <a:xfrm rot="1836829">
            <a:off x="1499275" y="5010375"/>
            <a:ext cx="488595" cy="7920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16251AF4-51B6-4676-8B29-5B0D0A7BE14A}"/>
              </a:ext>
            </a:extLst>
          </p:cNvPr>
          <p:cNvSpPr/>
          <p:nvPr/>
        </p:nvSpPr>
        <p:spPr>
          <a:xfrm rot="13668090">
            <a:off x="2267945" y="5302133"/>
            <a:ext cx="359638" cy="937519"/>
          </a:xfrm>
          <a:prstGeom prst="triangle">
            <a:avLst>
              <a:gd name="adj" fmla="val 6516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B0A60A-F898-46AA-9805-1827AF5CEA18}"/>
              </a:ext>
            </a:extLst>
          </p:cNvPr>
          <p:cNvSpPr txBox="1"/>
          <p:nvPr/>
        </p:nvSpPr>
        <p:spPr>
          <a:xfrm>
            <a:off x="1390258" y="2060848"/>
            <a:ext cx="2736304" cy="923330"/>
          </a:xfrm>
          <a:prstGeom prst="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Remove storage.</a:t>
            </a:r>
          </a:p>
          <a:p>
            <a:r>
              <a:rPr lang="en-US" dirty="0"/>
              <a:t>Move Neighbor’s and our garbage container here.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E168D4-7354-4E6D-8DDE-31A037E0E262}"/>
              </a:ext>
            </a:extLst>
          </p:cNvPr>
          <p:cNvCxnSpPr>
            <a:cxnSpLocks/>
            <a:stCxn id="17" idx="2"/>
            <a:endCxn id="16" idx="3"/>
          </p:cNvCxnSpPr>
          <p:nvPr/>
        </p:nvCxnSpPr>
        <p:spPr>
          <a:xfrm>
            <a:off x="2758410" y="2984178"/>
            <a:ext cx="0" cy="243145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FBACDC0-B18A-4AC2-9005-A0BD505E84D0}"/>
              </a:ext>
            </a:extLst>
          </p:cNvPr>
          <p:cNvSpPr/>
          <p:nvPr/>
        </p:nvSpPr>
        <p:spPr>
          <a:xfrm rot="5628197">
            <a:off x="3298919" y="4455113"/>
            <a:ext cx="488595" cy="7920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4F7DFC-7BA9-48E8-9756-7BAA12D0D195}"/>
              </a:ext>
            </a:extLst>
          </p:cNvPr>
          <p:cNvSpPr txBox="1"/>
          <p:nvPr/>
        </p:nvSpPr>
        <p:spPr>
          <a:xfrm>
            <a:off x="3563888" y="414908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3323482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r>
              <a:rPr lang="en-US" altLang="zh-TW" sz="6000" b="1" dirty="0">
                <a:solidFill>
                  <a:srgbClr val="FFFF00"/>
                </a:solidFill>
              </a:rPr>
              <a:t>End</a:t>
            </a:r>
            <a:endParaRPr lang="zh-TW" altLang="en-US" sz="60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BE27-E923-4EC2-B046-3272AE2A3E5C}" type="datetime1">
              <a:rPr lang="zh-TW" altLang="en-US" smtClean="0"/>
              <a:pPr/>
              <a:t>2023/1/25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1.1 Remodel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2023/1/25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2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79F0BF-02AE-4C31-A395-EBAD0D27F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3645024"/>
            <a:ext cx="1456581" cy="104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268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1.1 Remodel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8136904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Remodel Estimate</a:t>
            </a:r>
            <a:endParaRPr lang="en-US" sz="1800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800" dirty="0"/>
              <a:t>https://www.google.com/maps/place/90+N+8th+St,+San+Jose,+CA+95112/data=!4m2!3m1!1s0x808fcc95f7d47979:0x690c13fe2b3d2333?sa=X&amp;ved=2ahUKEwicq7CZoYHwAhUHsJ4KHUE_D_cQ8gEwAHoECAMQAQ</a:t>
            </a:r>
            <a:endParaRPr kumimoji="0" lang="zh-TW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2023/1/25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3</a:t>
            </a:fld>
            <a:endParaRPr lang="zh-TW" altLang="en-US"/>
          </a:p>
        </p:txBody>
      </p:sp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BCAE0E68-1A34-49CA-B2EA-F87920F3C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329595"/>
              </p:ext>
            </p:extLst>
          </p:nvPr>
        </p:nvGraphicFramePr>
        <p:xfrm>
          <a:off x="251520" y="1700808"/>
          <a:ext cx="8825841" cy="45680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722">
                  <a:extLst>
                    <a:ext uri="{9D8B030D-6E8A-4147-A177-3AD203B41FA5}">
                      <a16:colId xmlns:a16="http://schemas.microsoft.com/office/drawing/2014/main" val="661996326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359805249"/>
                    </a:ext>
                  </a:extLst>
                </a:gridCol>
                <a:gridCol w="355998">
                  <a:extLst>
                    <a:ext uri="{9D8B030D-6E8A-4147-A177-3AD203B41FA5}">
                      <a16:colId xmlns:a16="http://schemas.microsoft.com/office/drawing/2014/main" val="1032146665"/>
                    </a:ext>
                  </a:extLst>
                </a:gridCol>
                <a:gridCol w="352211">
                  <a:extLst>
                    <a:ext uri="{9D8B030D-6E8A-4147-A177-3AD203B41FA5}">
                      <a16:colId xmlns:a16="http://schemas.microsoft.com/office/drawing/2014/main" val="3811144607"/>
                    </a:ext>
                  </a:extLst>
                </a:gridCol>
                <a:gridCol w="364835">
                  <a:extLst>
                    <a:ext uri="{9D8B030D-6E8A-4147-A177-3AD203B41FA5}">
                      <a16:colId xmlns:a16="http://schemas.microsoft.com/office/drawing/2014/main" val="359998888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189748375"/>
                    </a:ext>
                  </a:extLst>
                </a:gridCol>
                <a:gridCol w="708025">
                  <a:extLst>
                    <a:ext uri="{9D8B030D-6E8A-4147-A177-3AD203B41FA5}">
                      <a16:colId xmlns:a16="http://schemas.microsoft.com/office/drawing/2014/main" val="1233968232"/>
                    </a:ext>
                  </a:extLst>
                </a:gridCol>
                <a:gridCol w="4708162">
                  <a:extLst>
                    <a:ext uri="{9D8B030D-6E8A-4147-A177-3AD203B41FA5}">
                      <a16:colId xmlns:a16="http://schemas.microsoft.com/office/drawing/2014/main" val="3644117660"/>
                    </a:ext>
                  </a:extLst>
                </a:gridCol>
              </a:tblGrid>
              <a:tr h="368432">
                <a:tc>
                  <a:txBody>
                    <a:bodyPr/>
                    <a:lstStyle/>
                    <a:p>
                      <a:pPr algn="l" fontAlgn="ctr"/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 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 B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 C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 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Common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ASSUMPTIONS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187806"/>
                  </a:ext>
                </a:extLst>
              </a:tr>
              <a:tr h="23823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Kitchen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$7,000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$-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$-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$-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$7,000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Replacement of existing kitchen cabinets (minimal reconfiguration)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1561001"/>
                  </a:ext>
                </a:extLst>
              </a:tr>
              <a:tr h="2146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Bath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$5,000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$-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$-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$-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$5,000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Replacement of existing bathroom cabinets/fixtures/bathtub/vanity (minimal reconfiguration)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4848673"/>
                  </a:ext>
                </a:extLst>
              </a:tr>
              <a:tr h="2861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Floor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$6,300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$-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$-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$-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$6,300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Assumes 900SF @ $7/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SFt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 laminate to engineered wood floor planks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65735838"/>
                  </a:ext>
                </a:extLst>
              </a:tr>
              <a:tr h="2861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$2,500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$-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$-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$-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$2,500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Assumes single color + ceilings, and semi-gloss for kitchen &amp; bathroom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66088454"/>
                  </a:ext>
                </a:extLst>
              </a:tr>
              <a:tr h="2146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Appliances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$5,100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$-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$-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$-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$5,100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Standard grade stove, dishwasher, refrigerator, washer/dryer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74493184"/>
                  </a:ext>
                </a:extLst>
              </a:tr>
              <a:tr h="3684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Windows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$18,000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$-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$-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$-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$18,000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Assumes 9 windows @ $2,000/window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1593232"/>
                  </a:ext>
                </a:extLst>
              </a:tr>
              <a:tr h="2754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Permit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$900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$900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Will require permits for addition of washer/dryer, electrical, HVAC, etc.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87885102"/>
                  </a:ext>
                </a:extLst>
              </a:tr>
              <a:tr h="3728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Hallway/Stairs 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$3,600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$3,600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Assumes 20 steps @ $180/step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48095747"/>
                  </a:ext>
                </a:extLst>
              </a:tr>
              <a:tr h="3728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Hallway/Stairs 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$3,600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$3,600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Assumes 20 steps @ $180/step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2500966"/>
                  </a:ext>
                </a:extLst>
              </a:tr>
              <a:tr h="2861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Exterior Paint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$19,200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$19,200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~6,400SF of wall @ $3/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SFt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036346"/>
                  </a:ext>
                </a:extLst>
              </a:tr>
              <a:tr h="37284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Parking Reconfig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$3,000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$3,000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Assumes design, measurement survey, marking, re-striping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12451696"/>
                  </a:ext>
                </a:extLst>
              </a:tr>
              <a:tr h="21462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Compliance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$27,600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$27,600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 B/C/D, Permit, electric, plumbing, carpentry, HVAC, design, 20% contingency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19703092"/>
                  </a:ext>
                </a:extLst>
              </a:tr>
              <a:tr h="3684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SUB-TOTAL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$44,800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$-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$-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$-  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$57,000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$101,800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Rough Order of Magnitude Cost Estimate to Complete Listed Items.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45692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586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  <a:solidFill>
            <a:srgbClr val="00B0F0"/>
          </a:solidFill>
        </p:spPr>
        <p:txBody>
          <a:bodyPr>
            <a:normAutofit/>
          </a:bodyPr>
          <a:lstStyle/>
          <a:p>
            <a:r>
              <a:rPr lang="en-US" altLang="zh-TW" sz="4800" b="1" dirty="0">
                <a:solidFill>
                  <a:srgbClr val="FFFF00"/>
                </a:solidFill>
              </a:rPr>
              <a:t>1.2 Outside Dimension</a:t>
            </a:r>
            <a:endParaRPr lang="zh-TW" altLang="en-US" sz="4800" b="1" dirty="0">
              <a:solidFill>
                <a:srgbClr val="FFFF00"/>
              </a:solidFill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9EDC9-19E3-47AC-9C57-C6A24DEA81AD}" type="datetime1">
              <a:rPr lang="zh-TW" altLang="en-US" smtClean="0"/>
              <a:pPr/>
              <a:t>2023/1/25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4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79F0BF-02AE-4C31-A395-EBAD0D27F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3645024"/>
            <a:ext cx="1456581" cy="104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845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1.2 Outside Dimension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68759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Outside Dimension: 25.3’ x 37.92’ + 51.57’ x 100’ = 959.376 + 5157 = 6116.376 sq ft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800" dirty="0"/>
              <a:t>https://www.google.com/maps/place/90+N+8th+St,+San+Jose,+CA+95112/data=!4m2!3m1!1s0x808fcc95f7d47979:0x690c13fe2b3d2333?sa=X&amp;ved=2ahUKEwicq7CZoYHwAhUHsJ4KHUE_D_cQ8gEwAHoECAMQAQ</a:t>
            </a:r>
            <a:endParaRPr kumimoji="0" lang="zh-TW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2023/1/25</a:t>
            </a:fld>
            <a:endParaRPr lang="zh-TW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55DC6B-8F22-49A4-94CD-14B1C0F4C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772816"/>
            <a:ext cx="3846014" cy="4509120"/>
          </a:xfrm>
          <a:prstGeom prst="rect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A50F86-8CA2-4173-A170-EBAE604EFD4E}"/>
              </a:ext>
            </a:extLst>
          </p:cNvPr>
          <p:cNvSpPr txBox="1"/>
          <p:nvPr/>
        </p:nvSpPr>
        <p:spPr>
          <a:xfrm>
            <a:off x="1403648" y="2348880"/>
            <a:ext cx="2736304" cy="215444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1: 51.57’, 2: 137.92’, 3: 25.30’, 4:37.92’, 5: 26.27’, 6: 100’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E91410-98BB-4A84-92C7-846C4EB67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24" y="1712370"/>
            <a:ext cx="4049848" cy="512980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37258B6-0543-4592-B757-2B833595872D}"/>
              </a:ext>
            </a:extLst>
          </p:cNvPr>
          <p:cNvSpPr/>
          <p:nvPr/>
        </p:nvSpPr>
        <p:spPr>
          <a:xfrm>
            <a:off x="323528" y="2924944"/>
            <a:ext cx="504056" cy="14401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26FEE6-CE35-407D-820B-3526BD7AA402}"/>
              </a:ext>
            </a:extLst>
          </p:cNvPr>
          <p:cNvSpPr/>
          <p:nvPr/>
        </p:nvSpPr>
        <p:spPr>
          <a:xfrm>
            <a:off x="2267744" y="2924944"/>
            <a:ext cx="504056" cy="14401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4DB6E0-A0A6-43AA-A40E-99CD908AE481}"/>
              </a:ext>
            </a:extLst>
          </p:cNvPr>
          <p:cNvSpPr/>
          <p:nvPr/>
        </p:nvSpPr>
        <p:spPr>
          <a:xfrm>
            <a:off x="1475656" y="3140968"/>
            <a:ext cx="504056" cy="14401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7D83D2-17A4-4A14-8B7E-D337B45A03F8}"/>
              </a:ext>
            </a:extLst>
          </p:cNvPr>
          <p:cNvSpPr/>
          <p:nvPr/>
        </p:nvSpPr>
        <p:spPr>
          <a:xfrm>
            <a:off x="3491880" y="3140968"/>
            <a:ext cx="504056" cy="14401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C7A256-9E48-444A-ADA9-DE84E210A49A}"/>
              </a:ext>
            </a:extLst>
          </p:cNvPr>
          <p:cNvSpPr/>
          <p:nvPr/>
        </p:nvSpPr>
        <p:spPr>
          <a:xfrm>
            <a:off x="1835696" y="3284984"/>
            <a:ext cx="504056" cy="14401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89EFF6E-8B73-447D-B244-8F94C14F8DA1}"/>
              </a:ext>
            </a:extLst>
          </p:cNvPr>
          <p:cNvSpPr/>
          <p:nvPr/>
        </p:nvSpPr>
        <p:spPr>
          <a:xfrm>
            <a:off x="3851920" y="3284984"/>
            <a:ext cx="216024" cy="14401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D51B99-B5A1-4B6E-8425-66019A7271F5}"/>
              </a:ext>
            </a:extLst>
          </p:cNvPr>
          <p:cNvSpPr txBox="1"/>
          <p:nvPr/>
        </p:nvSpPr>
        <p:spPr>
          <a:xfrm>
            <a:off x="2483768" y="4221088"/>
            <a:ext cx="792088" cy="215444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/>
              <a:t>4’ x 32.73’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12D239-4ADD-4D6B-83E5-5142682BA236}"/>
              </a:ext>
            </a:extLst>
          </p:cNvPr>
          <p:cNvSpPr/>
          <p:nvPr/>
        </p:nvSpPr>
        <p:spPr>
          <a:xfrm>
            <a:off x="2627784" y="4077072"/>
            <a:ext cx="648072" cy="14401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00DE6C5-5964-4AF0-8F14-2370DB2DF3AC}"/>
              </a:ext>
            </a:extLst>
          </p:cNvPr>
          <p:cNvSpPr/>
          <p:nvPr/>
        </p:nvSpPr>
        <p:spPr>
          <a:xfrm>
            <a:off x="2627784" y="4725144"/>
            <a:ext cx="648072" cy="14401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01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1.2 Outside Dimension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68759"/>
            <a:ext cx="8352928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Outside Dimension: 25.3’ x 37.92’ + 51.57’ x 100’ = 959.376 + 5157 = 6116.376 sq ft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800" dirty="0"/>
              <a:t>https://www.google.com/maps/place/90+N+8th+St,+San+Jose,+CA+95112/data=!4m2!3m1!1s0x808fcc95f7d47979:0x690c13fe2b3d2333?sa=X&amp;ved=2ahUKEwicq7CZoYHwAhUHsJ4KHUE_D_cQ8gEwAHoECAMQAQ</a:t>
            </a:r>
            <a:endParaRPr kumimoji="0" lang="zh-TW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2023/1/25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61CE00-C804-4CC4-BC74-3C0B00A44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772816"/>
            <a:ext cx="4228341" cy="3096344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0865E6D-05B2-4C70-B370-37F68969AC3C}"/>
              </a:ext>
            </a:extLst>
          </p:cNvPr>
          <p:cNvSpPr/>
          <p:nvPr/>
        </p:nvSpPr>
        <p:spPr>
          <a:xfrm>
            <a:off x="4860032" y="1772816"/>
            <a:ext cx="3816424" cy="43204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9D8F7B-F87E-4104-85BF-4E3CA4ACE45F}"/>
              </a:ext>
            </a:extLst>
          </p:cNvPr>
          <p:cNvSpPr/>
          <p:nvPr/>
        </p:nvSpPr>
        <p:spPr>
          <a:xfrm>
            <a:off x="5004048" y="3212976"/>
            <a:ext cx="1152128" cy="64807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454AA-D173-41E6-AE06-635FB1CDA1ED}"/>
              </a:ext>
            </a:extLst>
          </p:cNvPr>
          <p:cNvSpPr/>
          <p:nvPr/>
        </p:nvSpPr>
        <p:spPr>
          <a:xfrm>
            <a:off x="6156176" y="3212976"/>
            <a:ext cx="2232248" cy="12961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6D017C3-88EB-4F8B-9D42-6EC8F81EF13E}"/>
              </a:ext>
            </a:extLst>
          </p:cNvPr>
          <p:cNvCxnSpPr>
            <a:cxnSpLocks/>
          </p:cNvCxnSpPr>
          <p:nvPr/>
        </p:nvCxnSpPr>
        <p:spPr>
          <a:xfrm>
            <a:off x="6156176" y="4437112"/>
            <a:ext cx="2232248" cy="0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E5381D5-2494-4AC9-AB06-75979FE9403A}"/>
              </a:ext>
            </a:extLst>
          </p:cNvPr>
          <p:cNvSpPr txBox="1"/>
          <p:nvPr/>
        </p:nvSpPr>
        <p:spPr>
          <a:xfrm>
            <a:off x="7020272" y="4221088"/>
            <a:ext cx="50405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100’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67AEB01-8532-4681-8E5E-5172475AC456}"/>
              </a:ext>
            </a:extLst>
          </p:cNvPr>
          <p:cNvCxnSpPr>
            <a:cxnSpLocks/>
          </p:cNvCxnSpPr>
          <p:nvPr/>
        </p:nvCxnSpPr>
        <p:spPr>
          <a:xfrm flipV="1">
            <a:off x="8244408" y="3212976"/>
            <a:ext cx="0" cy="1296144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C0BE60A-A021-479C-8996-63C4753FBAF1}"/>
              </a:ext>
            </a:extLst>
          </p:cNvPr>
          <p:cNvCxnSpPr>
            <a:cxnSpLocks/>
          </p:cNvCxnSpPr>
          <p:nvPr/>
        </p:nvCxnSpPr>
        <p:spPr>
          <a:xfrm flipV="1">
            <a:off x="5148064" y="3212976"/>
            <a:ext cx="0" cy="648072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A3BFB41-59BA-4BED-A8DC-F5C6BF1D95C2}"/>
              </a:ext>
            </a:extLst>
          </p:cNvPr>
          <p:cNvCxnSpPr>
            <a:cxnSpLocks/>
          </p:cNvCxnSpPr>
          <p:nvPr/>
        </p:nvCxnSpPr>
        <p:spPr>
          <a:xfrm>
            <a:off x="5004048" y="3789040"/>
            <a:ext cx="1152128" cy="0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783DE51-D3E1-4013-BFDE-9EC94D951784}"/>
              </a:ext>
            </a:extLst>
          </p:cNvPr>
          <p:cNvCxnSpPr>
            <a:cxnSpLocks/>
          </p:cNvCxnSpPr>
          <p:nvPr/>
        </p:nvCxnSpPr>
        <p:spPr>
          <a:xfrm>
            <a:off x="5004048" y="3068960"/>
            <a:ext cx="3384376" cy="0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EAFB2938-4E9C-4A1A-9E23-C40FB0BC685E}"/>
              </a:ext>
            </a:extLst>
          </p:cNvPr>
          <p:cNvSpPr txBox="1"/>
          <p:nvPr/>
        </p:nvSpPr>
        <p:spPr>
          <a:xfrm>
            <a:off x="6372200" y="2924944"/>
            <a:ext cx="64807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137.92’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02DD12F-0677-4629-80DF-C6B3D5C5BB3D}"/>
              </a:ext>
            </a:extLst>
          </p:cNvPr>
          <p:cNvCxnSpPr>
            <a:cxnSpLocks/>
          </p:cNvCxnSpPr>
          <p:nvPr/>
        </p:nvCxnSpPr>
        <p:spPr>
          <a:xfrm flipV="1">
            <a:off x="6300192" y="3861048"/>
            <a:ext cx="0" cy="648072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9954C6EE-DE62-43BD-8074-61254200A10C}"/>
              </a:ext>
            </a:extLst>
          </p:cNvPr>
          <p:cNvSpPr txBox="1"/>
          <p:nvPr/>
        </p:nvSpPr>
        <p:spPr>
          <a:xfrm>
            <a:off x="6228184" y="4005064"/>
            <a:ext cx="57606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26.27'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CD9809-3FBF-42F3-9041-3D8DB59B8B2A}"/>
              </a:ext>
            </a:extLst>
          </p:cNvPr>
          <p:cNvSpPr/>
          <p:nvPr/>
        </p:nvSpPr>
        <p:spPr>
          <a:xfrm>
            <a:off x="6156176" y="4509120"/>
            <a:ext cx="216024" cy="9361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BFBC96-9FE9-4E20-B2B7-FD77D0406F99}"/>
              </a:ext>
            </a:extLst>
          </p:cNvPr>
          <p:cNvCxnSpPr>
            <a:cxnSpLocks/>
          </p:cNvCxnSpPr>
          <p:nvPr/>
        </p:nvCxnSpPr>
        <p:spPr>
          <a:xfrm flipV="1">
            <a:off x="6444208" y="4509120"/>
            <a:ext cx="0" cy="936104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87210F3-4892-48AD-961A-1503A76C9640}"/>
              </a:ext>
            </a:extLst>
          </p:cNvPr>
          <p:cNvSpPr txBox="1"/>
          <p:nvPr/>
        </p:nvSpPr>
        <p:spPr>
          <a:xfrm>
            <a:off x="7740352" y="3717032"/>
            <a:ext cx="57606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51.57’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6CD5E1F-D821-45C0-8FFA-0199AC939BE2}"/>
              </a:ext>
            </a:extLst>
          </p:cNvPr>
          <p:cNvSpPr txBox="1"/>
          <p:nvPr/>
        </p:nvSpPr>
        <p:spPr>
          <a:xfrm>
            <a:off x="5076056" y="3356992"/>
            <a:ext cx="57606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25.3’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70C90FD-2280-49D5-BBA7-F432E1E7CE5F}"/>
              </a:ext>
            </a:extLst>
          </p:cNvPr>
          <p:cNvSpPr txBox="1"/>
          <p:nvPr/>
        </p:nvSpPr>
        <p:spPr>
          <a:xfrm>
            <a:off x="5292080" y="3573016"/>
            <a:ext cx="64807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37.92’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414290-C6C7-4CE0-B9B7-26FE6221EF34}"/>
              </a:ext>
            </a:extLst>
          </p:cNvPr>
          <p:cNvSpPr txBox="1"/>
          <p:nvPr/>
        </p:nvSpPr>
        <p:spPr>
          <a:xfrm>
            <a:off x="6660232" y="4869160"/>
            <a:ext cx="64807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32.73’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2337884-34DF-44E1-A94F-D8B19F909739}"/>
              </a:ext>
            </a:extLst>
          </p:cNvPr>
          <p:cNvCxnSpPr>
            <a:cxnSpLocks/>
          </p:cNvCxnSpPr>
          <p:nvPr/>
        </p:nvCxnSpPr>
        <p:spPr>
          <a:xfrm>
            <a:off x="6156176" y="5517232"/>
            <a:ext cx="216024" cy="0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A96D0FA-ECC6-41C8-A78C-A6AE5416E186}"/>
              </a:ext>
            </a:extLst>
          </p:cNvPr>
          <p:cNvSpPr txBox="1"/>
          <p:nvPr/>
        </p:nvSpPr>
        <p:spPr>
          <a:xfrm>
            <a:off x="6228184" y="5589240"/>
            <a:ext cx="36004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4’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D4D2CB-ADAD-4DCB-B214-7F9A17EAEA6B}"/>
              </a:ext>
            </a:extLst>
          </p:cNvPr>
          <p:cNvSpPr txBox="1"/>
          <p:nvPr/>
        </p:nvSpPr>
        <p:spPr>
          <a:xfrm>
            <a:off x="5724128" y="5589240"/>
            <a:ext cx="50405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5.92’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4A0B4F7-909A-424C-8FAA-6C052D5996E9}"/>
              </a:ext>
            </a:extLst>
          </p:cNvPr>
          <p:cNvCxnSpPr>
            <a:cxnSpLocks/>
          </p:cNvCxnSpPr>
          <p:nvPr/>
        </p:nvCxnSpPr>
        <p:spPr>
          <a:xfrm>
            <a:off x="5940152" y="5517232"/>
            <a:ext cx="216024" cy="0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610DB0AE-785C-422F-9C96-7419A29847EF}"/>
              </a:ext>
            </a:extLst>
          </p:cNvPr>
          <p:cNvSpPr/>
          <p:nvPr/>
        </p:nvSpPr>
        <p:spPr>
          <a:xfrm>
            <a:off x="5940152" y="3861048"/>
            <a:ext cx="216024" cy="15841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EE34EC8-DC0F-4CA5-A8DF-9F5BAD171D64}"/>
              </a:ext>
            </a:extLst>
          </p:cNvPr>
          <p:cNvCxnSpPr>
            <a:cxnSpLocks/>
          </p:cNvCxnSpPr>
          <p:nvPr/>
        </p:nvCxnSpPr>
        <p:spPr>
          <a:xfrm flipV="1">
            <a:off x="5796136" y="3861048"/>
            <a:ext cx="0" cy="1584176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B1A4612-9CFE-4B3E-B0C3-5828796F61B0}"/>
              </a:ext>
            </a:extLst>
          </p:cNvPr>
          <p:cNvSpPr txBox="1"/>
          <p:nvPr/>
        </p:nvSpPr>
        <p:spPr>
          <a:xfrm>
            <a:off x="5292080" y="4509120"/>
            <a:ext cx="43204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59’</a:t>
            </a:r>
          </a:p>
        </p:txBody>
      </p:sp>
      <p:sp>
        <p:nvSpPr>
          <p:cNvPr id="32" name="投影片編號版面配置區 5">
            <a:extLst>
              <a:ext uri="{FF2B5EF4-FFF2-40B4-BE49-F238E27FC236}">
                <a16:creationId xmlns:a16="http://schemas.microsoft.com/office/drawing/2014/main" id="{B669074E-11F6-49AC-867B-0C160B499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8163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FA96D0FA-ECC6-41C8-A78C-A6AE5416E186}"/>
              </a:ext>
            </a:extLst>
          </p:cNvPr>
          <p:cNvSpPr txBox="1"/>
          <p:nvPr/>
        </p:nvSpPr>
        <p:spPr>
          <a:xfrm>
            <a:off x="2915816" y="6032321"/>
            <a:ext cx="36004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4’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2337884-34DF-44E1-A94F-D8B19F909739}"/>
              </a:ext>
            </a:extLst>
          </p:cNvPr>
          <p:cNvCxnSpPr>
            <a:cxnSpLocks/>
          </p:cNvCxnSpPr>
          <p:nvPr/>
        </p:nvCxnSpPr>
        <p:spPr>
          <a:xfrm>
            <a:off x="2915816" y="6021288"/>
            <a:ext cx="216024" cy="0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6D4D2CB-ADAD-4DCB-B214-7F9A17EAEA6B}"/>
              </a:ext>
            </a:extLst>
          </p:cNvPr>
          <p:cNvSpPr txBox="1"/>
          <p:nvPr/>
        </p:nvSpPr>
        <p:spPr>
          <a:xfrm>
            <a:off x="2411760" y="6021288"/>
            <a:ext cx="50405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5.92’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4A0B4F7-909A-424C-8FAA-6C052D5996E9}"/>
              </a:ext>
            </a:extLst>
          </p:cNvPr>
          <p:cNvCxnSpPr>
            <a:cxnSpLocks/>
          </p:cNvCxnSpPr>
          <p:nvPr/>
        </p:nvCxnSpPr>
        <p:spPr>
          <a:xfrm>
            <a:off x="2627784" y="6021288"/>
            <a:ext cx="216024" cy="0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DCD9809-3FBF-42F3-9041-3D8DB59B8B2A}"/>
              </a:ext>
            </a:extLst>
          </p:cNvPr>
          <p:cNvSpPr/>
          <p:nvPr/>
        </p:nvSpPr>
        <p:spPr>
          <a:xfrm>
            <a:off x="2915816" y="4797152"/>
            <a:ext cx="216024" cy="10801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5381D5-2494-4AC9-AB06-75979FE9403A}"/>
              </a:ext>
            </a:extLst>
          </p:cNvPr>
          <p:cNvSpPr txBox="1"/>
          <p:nvPr/>
        </p:nvSpPr>
        <p:spPr>
          <a:xfrm>
            <a:off x="5004048" y="4941168"/>
            <a:ext cx="50405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100’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4BA62DF-B0DA-4412-9490-AF07F77A9C01}"/>
              </a:ext>
            </a:extLst>
          </p:cNvPr>
          <p:cNvSpPr txBox="1"/>
          <p:nvPr/>
        </p:nvSpPr>
        <p:spPr>
          <a:xfrm>
            <a:off x="2123728" y="3284984"/>
            <a:ext cx="43204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15’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9610476-70FD-46E8-BD14-AFD1FEEEC996}"/>
              </a:ext>
            </a:extLst>
          </p:cNvPr>
          <p:cNvSpPr txBox="1"/>
          <p:nvPr/>
        </p:nvSpPr>
        <p:spPr>
          <a:xfrm>
            <a:off x="1403648" y="2420888"/>
            <a:ext cx="43204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17’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70C90FD-2280-49D5-BBA7-F432E1E7CE5F}"/>
              </a:ext>
            </a:extLst>
          </p:cNvPr>
          <p:cNvSpPr txBox="1"/>
          <p:nvPr/>
        </p:nvSpPr>
        <p:spPr>
          <a:xfrm>
            <a:off x="1763688" y="1988840"/>
            <a:ext cx="57606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37.92’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6CD5E1F-D821-45C0-8FFA-0199AC939BE2}"/>
              </a:ext>
            </a:extLst>
          </p:cNvPr>
          <p:cNvSpPr txBox="1"/>
          <p:nvPr/>
        </p:nvSpPr>
        <p:spPr>
          <a:xfrm>
            <a:off x="539552" y="2924944"/>
            <a:ext cx="50405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25.3’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BB7A1FC-29F9-44B1-9998-AF806725BA21}"/>
              </a:ext>
            </a:extLst>
          </p:cNvPr>
          <p:cNvCxnSpPr>
            <a:cxnSpLocks/>
          </p:cNvCxnSpPr>
          <p:nvPr/>
        </p:nvCxnSpPr>
        <p:spPr>
          <a:xfrm>
            <a:off x="1187624" y="2276872"/>
            <a:ext cx="0" cy="144016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DA906E18-AA02-42E1-8FD5-25AE27CD1503}"/>
              </a:ext>
            </a:extLst>
          </p:cNvPr>
          <p:cNvSpPr/>
          <p:nvPr/>
        </p:nvSpPr>
        <p:spPr>
          <a:xfrm>
            <a:off x="1187624" y="2492896"/>
            <a:ext cx="864096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1.2 Outside Dimension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23528" y="1268759"/>
            <a:ext cx="1440160" cy="288033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600" b="1" dirty="0">
                <a:solidFill>
                  <a:schemeClr val="tx1"/>
                </a:solidFill>
              </a:rPr>
              <a:t>Parking: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800" dirty="0"/>
              <a:t>https://www.google.com/maps/place/90+N+8th+St,+San+Jose,+CA+95112/data=!4m2!3m1!1s0x808fcc95f7d47979:0x690c13fe2b3d2333?sa=X&amp;ved=2ahUKEwicq7CZoYHwAhUHsJ4KHUE_D_cQ8gEwAHoECAMQAQ</a:t>
            </a:r>
            <a:endParaRPr kumimoji="0" lang="zh-TW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2023/1/25</a:t>
            </a:fld>
            <a:endParaRPr lang="zh-TW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865E6D-05B2-4C70-B370-37F68969AC3C}"/>
              </a:ext>
            </a:extLst>
          </p:cNvPr>
          <p:cNvSpPr/>
          <p:nvPr/>
        </p:nvSpPr>
        <p:spPr>
          <a:xfrm>
            <a:off x="395536" y="1772816"/>
            <a:ext cx="8352928" cy="453650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C454AA-D173-41E6-AE06-635FB1CDA1ED}"/>
              </a:ext>
            </a:extLst>
          </p:cNvPr>
          <p:cNvSpPr/>
          <p:nvPr/>
        </p:nvSpPr>
        <p:spPr>
          <a:xfrm>
            <a:off x="4211960" y="2276872"/>
            <a:ext cx="3672408" cy="252028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6D017C3-88EB-4F8B-9D42-6EC8F81EF13E}"/>
              </a:ext>
            </a:extLst>
          </p:cNvPr>
          <p:cNvCxnSpPr>
            <a:cxnSpLocks/>
          </p:cNvCxnSpPr>
          <p:nvPr/>
        </p:nvCxnSpPr>
        <p:spPr>
          <a:xfrm>
            <a:off x="3131840" y="5013176"/>
            <a:ext cx="4752528" cy="0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67AEB01-8532-4681-8E5E-5172475AC456}"/>
              </a:ext>
            </a:extLst>
          </p:cNvPr>
          <p:cNvCxnSpPr>
            <a:cxnSpLocks/>
          </p:cNvCxnSpPr>
          <p:nvPr/>
        </p:nvCxnSpPr>
        <p:spPr>
          <a:xfrm flipV="1">
            <a:off x="6660232" y="2348880"/>
            <a:ext cx="0" cy="2448272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C0BE60A-A021-479C-8996-63C4753FBAF1}"/>
              </a:ext>
            </a:extLst>
          </p:cNvPr>
          <p:cNvCxnSpPr>
            <a:cxnSpLocks/>
          </p:cNvCxnSpPr>
          <p:nvPr/>
        </p:nvCxnSpPr>
        <p:spPr>
          <a:xfrm flipV="1">
            <a:off x="971600" y="2420888"/>
            <a:ext cx="0" cy="1296144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A3BFB41-59BA-4BED-A8DC-F5C6BF1D95C2}"/>
              </a:ext>
            </a:extLst>
          </p:cNvPr>
          <p:cNvCxnSpPr>
            <a:cxnSpLocks/>
          </p:cNvCxnSpPr>
          <p:nvPr/>
        </p:nvCxnSpPr>
        <p:spPr>
          <a:xfrm>
            <a:off x="1187624" y="2204864"/>
            <a:ext cx="1872208" cy="0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783DE51-D3E1-4013-BFDE-9EC94D951784}"/>
              </a:ext>
            </a:extLst>
          </p:cNvPr>
          <p:cNvCxnSpPr>
            <a:cxnSpLocks/>
          </p:cNvCxnSpPr>
          <p:nvPr/>
        </p:nvCxnSpPr>
        <p:spPr>
          <a:xfrm>
            <a:off x="1187624" y="1988840"/>
            <a:ext cx="6768752" cy="0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EAFB2938-4E9C-4A1A-9E23-C40FB0BC685E}"/>
              </a:ext>
            </a:extLst>
          </p:cNvPr>
          <p:cNvSpPr txBox="1"/>
          <p:nvPr/>
        </p:nvSpPr>
        <p:spPr>
          <a:xfrm>
            <a:off x="3923928" y="1844824"/>
            <a:ext cx="64807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137.92’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02DD12F-0677-4629-80DF-C6B3D5C5BB3D}"/>
              </a:ext>
            </a:extLst>
          </p:cNvPr>
          <p:cNvCxnSpPr>
            <a:cxnSpLocks/>
          </p:cNvCxnSpPr>
          <p:nvPr/>
        </p:nvCxnSpPr>
        <p:spPr>
          <a:xfrm flipV="1">
            <a:off x="4427984" y="3717032"/>
            <a:ext cx="0" cy="1080120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9954C6EE-DE62-43BD-8074-61254200A10C}"/>
              </a:ext>
            </a:extLst>
          </p:cNvPr>
          <p:cNvSpPr txBox="1"/>
          <p:nvPr/>
        </p:nvSpPr>
        <p:spPr>
          <a:xfrm>
            <a:off x="4499992" y="4005064"/>
            <a:ext cx="57606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26.27'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BFBC96-9FE9-4E20-B2B7-FD77D0406F99}"/>
              </a:ext>
            </a:extLst>
          </p:cNvPr>
          <p:cNvCxnSpPr>
            <a:cxnSpLocks/>
          </p:cNvCxnSpPr>
          <p:nvPr/>
        </p:nvCxnSpPr>
        <p:spPr>
          <a:xfrm flipV="1">
            <a:off x="3347864" y="4797152"/>
            <a:ext cx="0" cy="1080120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87210F3-4892-48AD-961A-1503A76C9640}"/>
              </a:ext>
            </a:extLst>
          </p:cNvPr>
          <p:cNvSpPr txBox="1"/>
          <p:nvPr/>
        </p:nvSpPr>
        <p:spPr>
          <a:xfrm>
            <a:off x="6372200" y="3140968"/>
            <a:ext cx="57606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51.57’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414290-C6C7-4CE0-B9B7-26FE6221EF34}"/>
              </a:ext>
            </a:extLst>
          </p:cNvPr>
          <p:cNvSpPr txBox="1"/>
          <p:nvPr/>
        </p:nvSpPr>
        <p:spPr>
          <a:xfrm>
            <a:off x="3203848" y="5301208"/>
            <a:ext cx="57606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32.73’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10DB0AE-785C-422F-9C96-7419A29847EF}"/>
              </a:ext>
            </a:extLst>
          </p:cNvPr>
          <p:cNvSpPr/>
          <p:nvPr/>
        </p:nvSpPr>
        <p:spPr>
          <a:xfrm>
            <a:off x="2627784" y="3717032"/>
            <a:ext cx="288032" cy="21602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EE34EC8-DC0F-4CA5-A8DF-9F5BAD171D64}"/>
              </a:ext>
            </a:extLst>
          </p:cNvPr>
          <p:cNvCxnSpPr>
            <a:cxnSpLocks/>
          </p:cNvCxnSpPr>
          <p:nvPr/>
        </p:nvCxnSpPr>
        <p:spPr>
          <a:xfrm flipV="1">
            <a:off x="2267744" y="3717032"/>
            <a:ext cx="0" cy="2160240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B1A4612-9CFE-4B3E-B0C3-5828796F61B0}"/>
              </a:ext>
            </a:extLst>
          </p:cNvPr>
          <p:cNvSpPr txBox="1"/>
          <p:nvPr/>
        </p:nvSpPr>
        <p:spPr>
          <a:xfrm>
            <a:off x="2123728" y="4653136"/>
            <a:ext cx="43204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59’</a:t>
            </a:r>
          </a:p>
        </p:txBody>
      </p:sp>
      <p:sp>
        <p:nvSpPr>
          <p:cNvPr id="32" name="投影片編號版面配置區 5">
            <a:extLst>
              <a:ext uri="{FF2B5EF4-FFF2-40B4-BE49-F238E27FC236}">
                <a16:creationId xmlns:a16="http://schemas.microsoft.com/office/drawing/2014/main" id="{B669074E-11F6-49AC-867B-0C160B499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E4D7E63D-91F2-4366-A2C4-1B00C9E2590E}" type="slidenum">
              <a:rPr lang="zh-TW" altLang="en-US" smtClean="0"/>
              <a:pPr/>
              <a:t>7</a:t>
            </a:fld>
            <a:endParaRPr lang="zh-TW" alt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ED62175-EA7C-447E-81E0-8DB051807258}"/>
              </a:ext>
            </a:extLst>
          </p:cNvPr>
          <p:cNvCxnSpPr>
            <a:cxnSpLocks/>
          </p:cNvCxnSpPr>
          <p:nvPr/>
        </p:nvCxnSpPr>
        <p:spPr>
          <a:xfrm>
            <a:off x="1187624" y="2276872"/>
            <a:ext cx="662473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A2F20EC-C46C-469A-90D7-F4DB2B4CA22B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2915816" y="4797152"/>
            <a:ext cx="1296144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B46B670-590B-48B0-AAE8-386770C1731A}"/>
              </a:ext>
            </a:extLst>
          </p:cNvPr>
          <p:cNvCxnSpPr>
            <a:cxnSpLocks/>
            <a:stCxn id="79" idx="0"/>
            <a:endCxn id="65" idx="2"/>
          </p:cNvCxnSpPr>
          <p:nvPr/>
        </p:nvCxnSpPr>
        <p:spPr>
          <a:xfrm flipV="1">
            <a:off x="1907704" y="3717032"/>
            <a:ext cx="0" cy="1224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63E874D-FDAF-4B35-AF36-112C9F316E1C}"/>
              </a:ext>
            </a:extLst>
          </p:cNvPr>
          <p:cNvSpPr txBox="1"/>
          <p:nvPr/>
        </p:nvSpPr>
        <p:spPr>
          <a:xfrm>
            <a:off x="1619672" y="4941168"/>
            <a:ext cx="57606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fence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9118BC1-EE47-42C6-B950-C7A1181F97CE}"/>
              </a:ext>
            </a:extLst>
          </p:cNvPr>
          <p:cNvSpPr txBox="1"/>
          <p:nvPr/>
        </p:nvSpPr>
        <p:spPr>
          <a:xfrm>
            <a:off x="2771800" y="1484784"/>
            <a:ext cx="151216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Garbage containers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2C05590-C915-47D8-B353-DDB57CE3027A}"/>
              </a:ext>
            </a:extLst>
          </p:cNvPr>
          <p:cNvCxnSpPr>
            <a:cxnSpLocks/>
            <a:stCxn id="56" idx="2"/>
            <a:endCxn id="143" idx="0"/>
          </p:cNvCxnSpPr>
          <p:nvPr/>
        </p:nvCxnSpPr>
        <p:spPr>
          <a:xfrm>
            <a:off x="3527884" y="1761783"/>
            <a:ext cx="0" cy="587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213B3D1-BA08-4069-B2FF-888D41C33400}"/>
              </a:ext>
            </a:extLst>
          </p:cNvPr>
          <p:cNvCxnSpPr>
            <a:cxnSpLocks/>
            <a:stCxn id="56" idx="2"/>
            <a:endCxn id="90" idx="0"/>
          </p:cNvCxnSpPr>
          <p:nvPr/>
        </p:nvCxnSpPr>
        <p:spPr>
          <a:xfrm flipH="1">
            <a:off x="3189823" y="1761783"/>
            <a:ext cx="338061" cy="571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2D4CD66-694A-46F0-9750-B787FE729E43}"/>
              </a:ext>
            </a:extLst>
          </p:cNvPr>
          <p:cNvSpPr/>
          <p:nvPr/>
        </p:nvSpPr>
        <p:spPr>
          <a:xfrm>
            <a:off x="1187624" y="3645024"/>
            <a:ext cx="1440160" cy="72008"/>
          </a:xfrm>
          <a:prstGeom prst="rect">
            <a:avLst/>
          </a:prstGeom>
          <a:solidFill>
            <a:schemeClr val="tx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F38AFF8-5AED-4720-8958-EE307E56E7AA}"/>
              </a:ext>
            </a:extLst>
          </p:cNvPr>
          <p:cNvSpPr/>
          <p:nvPr/>
        </p:nvSpPr>
        <p:spPr>
          <a:xfrm>
            <a:off x="1187624" y="3068960"/>
            <a:ext cx="864096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A03776F-E03C-4D93-89C2-6DF05E37F5A4}"/>
              </a:ext>
            </a:extLst>
          </p:cNvPr>
          <p:cNvSpPr/>
          <p:nvPr/>
        </p:nvSpPr>
        <p:spPr>
          <a:xfrm>
            <a:off x="3347864" y="2348880"/>
            <a:ext cx="360040" cy="1653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366D3E6-56E3-4367-9978-870230E05A17}"/>
              </a:ext>
            </a:extLst>
          </p:cNvPr>
          <p:cNvCxnSpPr>
            <a:cxnSpLocks/>
          </p:cNvCxnSpPr>
          <p:nvPr/>
        </p:nvCxnSpPr>
        <p:spPr>
          <a:xfrm flipV="1">
            <a:off x="2339752" y="2492896"/>
            <a:ext cx="0" cy="432048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9401A96-079A-47B5-A916-06514FD10835}"/>
              </a:ext>
            </a:extLst>
          </p:cNvPr>
          <p:cNvSpPr txBox="1"/>
          <p:nvPr/>
        </p:nvSpPr>
        <p:spPr>
          <a:xfrm>
            <a:off x="2411760" y="2564904"/>
            <a:ext cx="36004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9’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C509B2E-15AD-47A8-A18A-E5DC6C538EF1}"/>
              </a:ext>
            </a:extLst>
          </p:cNvPr>
          <p:cNvCxnSpPr>
            <a:cxnSpLocks/>
            <a:stCxn id="61" idx="3"/>
          </p:cNvCxnSpPr>
          <p:nvPr/>
        </p:nvCxnSpPr>
        <p:spPr>
          <a:xfrm flipH="1">
            <a:off x="1187624" y="2708920"/>
            <a:ext cx="864096" cy="0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E464EF2-69F5-4B10-90A5-9AA76D1365CD}"/>
              </a:ext>
            </a:extLst>
          </p:cNvPr>
          <p:cNvCxnSpPr>
            <a:cxnSpLocks/>
          </p:cNvCxnSpPr>
          <p:nvPr/>
        </p:nvCxnSpPr>
        <p:spPr>
          <a:xfrm>
            <a:off x="1187624" y="3861048"/>
            <a:ext cx="1440160" cy="0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59D48BBF-37C3-4B6B-B76D-AE7E27FAC646}"/>
              </a:ext>
            </a:extLst>
          </p:cNvPr>
          <p:cNvSpPr txBox="1"/>
          <p:nvPr/>
        </p:nvSpPr>
        <p:spPr>
          <a:xfrm>
            <a:off x="1403648" y="3789040"/>
            <a:ext cx="43204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32’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ED54C75-369D-47D2-90A8-66E23A52A92C}"/>
              </a:ext>
            </a:extLst>
          </p:cNvPr>
          <p:cNvCxnSpPr>
            <a:cxnSpLocks/>
            <a:endCxn id="127" idx="3"/>
          </p:cNvCxnSpPr>
          <p:nvPr/>
        </p:nvCxnSpPr>
        <p:spPr>
          <a:xfrm flipH="1">
            <a:off x="2051720" y="3284984"/>
            <a:ext cx="576064" cy="0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A938E42-EB16-4320-B759-7D2DE1FE4095}"/>
              </a:ext>
            </a:extLst>
          </p:cNvPr>
          <p:cNvSpPr/>
          <p:nvPr/>
        </p:nvSpPr>
        <p:spPr>
          <a:xfrm rot="20217495">
            <a:off x="3181972" y="3148587"/>
            <a:ext cx="862894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A434259-2568-4207-9AF5-934815953520}"/>
              </a:ext>
            </a:extLst>
          </p:cNvPr>
          <p:cNvSpPr/>
          <p:nvPr/>
        </p:nvSpPr>
        <p:spPr>
          <a:xfrm rot="20217495">
            <a:off x="3181924" y="3652879"/>
            <a:ext cx="864096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239122D-9AB2-4D5A-99A9-50EA110D032B}"/>
              </a:ext>
            </a:extLst>
          </p:cNvPr>
          <p:cNvSpPr/>
          <p:nvPr/>
        </p:nvSpPr>
        <p:spPr>
          <a:xfrm rot="20217495">
            <a:off x="3181923" y="4156936"/>
            <a:ext cx="864096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81132AE-0E28-434C-BE9E-0D7BA2F46DDE}"/>
              </a:ext>
            </a:extLst>
          </p:cNvPr>
          <p:cNvSpPr/>
          <p:nvPr/>
        </p:nvSpPr>
        <p:spPr>
          <a:xfrm>
            <a:off x="3103790" y="2333172"/>
            <a:ext cx="172065" cy="3037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5E075183-79A1-4144-9C8C-CB6AE7CA4D98}"/>
              </a:ext>
            </a:extLst>
          </p:cNvPr>
          <p:cNvSpPr/>
          <p:nvPr/>
        </p:nvSpPr>
        <p:spPr>
          <a:xfrm rot="20217495">
            <a:off x="3181923" y="2644766"/>
            <a:ext cx="864096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08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D77B1AC-AD2A-454D-BB75-B86139BABAF8}"/>
              </a:ext>
            </a:extLst>
          </p:cNvPr>
          <p:cNvCxnSpPr>
            <a:cxnSpLocks/>
          </p:cNvCxnSpPr>
          <p:nvPr/>
        </p:nvCxnSpPr>
        <p:spPr>
          <a:xfrm flipV="1">
            <a:off x="4427984" y="5013176"/>
            <a:ext cx="2376264" cy="1368152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1.2 Outside Dimension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5328592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Outside Dimension: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800" dirty="0"/>
              <a:t>https://www.google.com/maps/place/90+N+8th+St,+San+Jose,+CA+95112/data=!4m2!3m1!1s0x808fcc95f7d47979:0x690c13fe2b3d2333?sa=X&amp;ved=2ahUKEwicq7CZoYHwAhUHsJ4KHUE_D_cQ8gEwAHoECAMQAQ</a:t>
            </a:r>
            <a:endParaRPr kumimoji="0" lang="zh-TW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2023/1/25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8</a:t>
            </a:fld>
            <a:endParaRPr lang="zh-TW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492CA1-498B-49AC-92B0-297D22480547}"/>
              </a:ext>
            </a:extLst>
          </p:cNvPr>
          <p:cNvSpPr/>
          <p:nvPr/>
        </p:nvSpPr>
        <p:spPr>
          <a:xfrm>
            <a:off x="3347864" y="1700808"/>
            <a:ext cx="5472608" cy="44644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540064-8C6C-42A4-88C2-08CCF93E2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772816"/>
            <a:ext cx="2748561" cy="1944216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D50E23-6BCC-4A13-8706-879B2EB0F9E2}"/>
              </a:ext>
            </a:extLst>
          </p:cNvPr>
          <p:cNvSpPr/>
          <p:nvPr/>
        </p:nvSpPr>
        <p:spPr>
          <a:xfrm rot="19768419">
            <a:off x="3662923" y="3882309"/>
            <a:ext cx="2754258" cy="14250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19BD17-E83D-46ED-89F5-C4B7558ADF6C}"/>
              </a:ext>
            </a:extLst>
          </p:cNvPr>
          <p:cNvSpPr/>
          <p:nvPr/>
        </p:nvSpPr>
        <p:spPr>
          <a:xfrm rot="19768419">
            <a:off x="6277374" y="3394535"/>
            <a:ext cx="1682657" cy="72830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913D6E-CA6E-4F26-87B1-66AE8C714625}"/>
              </a:ext>
            </a:extLst>
          </p:cNvPr>
          <p:cNvSpPr/>
          <p:nvPr/>
        </p:nvSpPr>
        <p:spPr>
          <a:xfrm rot="19797243">
            <a:off x="5396340" y="2196209"/>
            <a:ext cx="281707" cy="117849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F62953-E354-4E4C-BAB7-D81B608E5BDD}"/>
              </a:ext>
            </a:extLst>
          </p:cNvPr>
          <p:cNvSpPr/>
          <p:nvPr/>
        </p:nvSpPr>
        <p:spPr>
          <a:xfrm rot="19797243">
            <a:off x="3702574" y="2218050"/>
            <a:ext cx="2064387" cy="30963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D661F06-8EFC-42C4-8A06-5D99F1EC27B0}"/>
              </a:ext>
            </a:extLst>
          </p:cNvPr>
          <p:cNvCxnSpPr>
            <a:cxnSpLocks/>
          </p:cNvCxnSpPr>
          <p:nvPr/>
        </p:nvCxnSpPr>
        <p:spPr>
          <a:xfrm>
            <a:off x="5436096" y="2132856"/>
            <a:ext cx="648072" cy="1080120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72115C8-F9D7-4C6B-B5E9-DD60BB7A9E20}"/>
              </a:ext>
            </a:extLst>
          </p:cNvPr>
          <p:cNvSpPr/>
          <p:nvPr/>
        </p:nvSpPr>
        <p:spPr>
          <a:xfrm rot="19797243">
            <a:off x="4352500" y="2774869"/>
            <a:ext cx="1073855" cy="87621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63B9D7-D5A3-4E27-A1FA-A6A81AE891EC}"/>
              </a:ext>
            </a:extLst>
          </p:cNvPr>
          <p:cNvSpPr txBox="1"/>
          <p:nvPr/>
        </p:nvSpPr>
        <p:spPr>
          <a:xfrm>
            <a:off x="5868144" y="2420888"/>
            <a:ext cx="72008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33’8”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7698FD-ACB8-46F5-BC80-9ADF5C8673D9}"/>
              </a:ext>
            </a:extLst>
          </p:cNvPr>
          <p:cNvSpPr txBox="1"/>
          <p:nvPr/>
        </p:nvSpPr>
        <p:spPr>
          <a:xfrm>
            <a:off x="5580112" y="1772816"/>
            <a:ext cx="3024336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6’2” (Walk way) + 3’5” (city plant) + 8” (curb) </a:t>
            </a:r>
          </a:p>
          <a:p>
            <a:r>
              <a:rPr lang="en-US" sz="1200" dirty="0"/>
              <a:t>= 10’3”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838503F-4972-4BE0-9BC1-E8EDC3F93E7D}"/>
              </a:ext>
            </a:extLst>
          </p:cNvPr>
          <p:cNvCxnSpPr>
            <a:cxnSpLocks/>
          </p:cNvCxnSpPr>
          <p:nvPr/>
        </p:nvCxnSpPr>
        <p:spPr>
          <a:xfrm>
            <a:off x="5292080" y="1916832"/>
            <a:ext cx="144016" cy="216024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0D69CB0-AC28-4555-A6F2-6DEDD4E9F0BF}"/>
              </a:ext>
            </a:extLst>
          </p:cNvPr>
          <p:cNvCxnSpPr>
            <a:cxnSpLocks/>
          </p:cNvCxnSpPr>
          <p:nvPr/>
        </p:nvCxnSpPr>
        <p:spPr>
          <a:xfrm flipV="1">
            <a:off x="6732240" y="3789040"/>
            <a:ext cx="1440160" cy="855712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D0B5EEB-6ED6-4486-98A5-AD8207C2A2EE}"/>
              </a:ext>
            </a:extLst>
          </p:cNvPr>
          <p:cNvSpPr txBox="1"/>
          <p:nvPr/>
        </p:nvSpPr>
        <p:spPr>
          <a:xfrm>
            <a:off x="7452320" y="4077072"/>
            <a:ext cx="57606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33’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A5F7833-92A3-4287-864C-4C09D8C09FF7}"/>
              </a:ext>
            </a:extLst>
          </p:cNvPr>
          <p:cNvCxnSpPr>
            <a:cxnSpLocks/>
          </p:cNvCxnSpPr>
          <p:nvPr/>
        </p:nvCxnSpPr>
        <p:spPr>
          <a:xfrm>
            <a:off x="7236296" y="3284984"/>
            <a:ext cx="360040" cy="576064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979DAD5-F7D2-4A1B-9043-16CE6B42FC87}"/>
              </a:ext>
            </a:extLst>
          </p:cNvPr>
          <p:cNvSpPr txBox="1"/>
          <p:nvPr/>
        </p:nvSpPr>
        <p:spPr>
          <a:xfrm>
            <a:off x="7884368" y="2780928"/>
            <a:ext cx="57606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23’7”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A404C00-97E2-40A3-81A4-D4B71C00AAC8}"/>
              </a:ext>
            </a:extLst>
          </p:cNvPr>
          <p:cNvCxnSpPr>
            <a:cxnSpLocks/>
          </p:cNvCxnSpPr>
          <p:nvPr/>
        </p:nvCxnSpPr>
        <p:spPr>
          <a:xfrm>
            <a:off x="3347864" y="4797152"/>
            <a:ext cx="720080" cy="1224136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99722BF-865A-4409-A01D-DCE90B05DF18}"/>
              </a:ext>
            </a:extLst>
          </p:cNvPr>
          <p:cNvSpPr txBox="1"/>
          <p:nvPr/>
        </p:nvSpPr>
        <p:spPr>
          <a:xfrm>
            <a:off x="3347864" y="5661248"/>
            <a:ext cx="504056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53’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67832B1-928E-4AE1-A712-ADF7DD00468B}"/>
              </a:ext>
            </a:extLst>
          </p:cNvPr>
          <p:cNvCxnSpPr>
            <a:cxnSpLocks/>
          </p:cNvCxnSpPr>
          <p:nvPr/>
        </p:nvCxnSpPr>
        <p:spPr>
          <a:xfrm flipV="1">
            <a:off x="4644008" y="5229200"/>
            <a:ext cx="1152128" cy="648072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6B0A653-A58C-4CBD-BF9E-0478E98F1BD1}"/>
              </a:ext>
            </a:extLst>
          </p:cNvPr>
          <p:cNvSpPr txBox="1"/>
          <p:nvPr/>
        </p:nvSpPr>
        <p:spPr>
          <a:xfrm>
            <a:off x="6012160" y="5733256"/>
            <a:ext cx="43204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53’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332BD45-2683-4ED0-AD29-C057ACC12293}"/>
              </a:ext>
            </a:extLst>
          </p:cNvPr>
          <p:cNvSpPr/>
          <p:nvPr/>
        </p:nvSpPr>
        <p:spPr>
          <a:xfrm rot="19768419">
            <a:off x="4053892" y="4293704"/>
            <a:ext cx="1380439" cy="90175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77BF618-95A1-41D0-873C-870215EDDA6B}"/>
              </a:ext>
            </a:extLst>
          </p:cNvPr>
          <p:cNvCxnSpPr>
            <a:cxnSpLocks/>
          </p:cNvCxnSpPr>
          <p:nvPr/>
        </p:nvCxnSpPr>
        <p:spPr>
          <a:xfrm flipH="1" flipV="1">
            <a:off x="5508104" y="3861048"/>
            <a:ext cx="576064" cy="936104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13460EF3-5A08-407F-881C-B30FEDF50DD6}"/>
              </a:ext>
            </a:extLst>
          </p:cNvPr>
          <p:cNvSpPr/>
          <p:nvPr/>
        </p:nvSpPr>
        <p:spPr>
          <a:xfrm rot="19768419">
            <a:off x="5027357" y="3559608"/>
            <a:ext cx="817480" cy="3148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85D1904-C01A-4026-BA3F-5411FAFCC20D}"/>
              </a:ext>
            </a:extLst>
          </p:cNvPr>
          <p:cNvCxnSpPr>
            <a:cxnSpLocks/>
          </p:cNvCxnSpPr>
          <p:nvPr/>
        </p:nvCxnSpPr>
        <p:spPr>
          <a:xfrm flipH="1" flipV="1">
            <a:off x="5148064" y="3717032"/>
            <a:ext cx="144016" cy="288032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03E49CB-1DA0-42EC-986E-A261E1AA2D0E}"/>
              </a:ext>
            </a:extLst>
          </p:cNvPr>
          <p:cNvSpPr txBox="1"/>
          <p:nvPr/>
        </p:nvSpPr>
        <p:spPr>
          <a:xfrm>
            <a:off x="4716016" y="2996952"/>
            <a:ext cx="57606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12’5”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96C16A0-B8E5-49CE-8599-4A3DB0892990}"/>
              </a:ext>
            </a:extLst>
          </p:cNvPr>
          <p:cNvCxnSpPr>
            <a:cxnSpLocks/>
          </p:cNvCxnSpPr>
          <p:nvPr/>
        </p:nvCxnSpPr>
        <p:spPr>
          <a:xfrm flipH="1" flipV="1">
            <a:off x="4139952" y="4293096"/>
            <a:ext cx="144016" cy="216024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F6EBF55-66BD-442C-8BBC-A4868AB566BA}"/>
              </a:ext>
            </a:extLst>
          </p:cNvPr>
          <p:cNvSpPr txBox="1"/>
          <p:nvPr/>
        </p:nvSpPr>
        <p:spPr>
          <a:xfrm>
            <a:off x="3851920" y="3645024"/>
            <a:ext cx="57606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4’4”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340F434-6F6D-48D3-A6E9-B5C698653E02}"/>
              </a:ext>
            </a:extLst>
          </p:cNvPr>
          <p:cNvSpPr txBox="1"/>
          <p:nvPr/>
        </p:nvSpPr>
        <p:spPr>
          <a:xfrm>
            <a:off x="3995936" y="5661248"/>
            <a:ext cx="792088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5’8”-6’3”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013D75B-0921-4807-8973-66E2B84A679E}"/>
              </a:ext>
            </a:extLst>
          </p:cNvPr>
          <p:cNvCxnSpPr>
            <a:cxnSpLocks/>
          </p:cNvCxnSpPr>
          <p:nvPr/>
        </p:nvCxnSpPr>
        <p:spPr>
          <a:xfrm flipH="1" flipV="1">
            <a:off x="4572000" y="5373216"/>
            <a:ext cx="144016" cy="216024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7425E278-F213-4175-8AB0-E30495A3E502}"/>
              </a:ext>
            </a:extLst>
          </p:cNvPr>
          <p:cNvSpPr/>
          <p:nvPr/>
        </p:nvSpPr>
        <p:spPr>
          <a:xfrm rot="19768419">
            <a:off x="5545195" y="4475127"/>
            <a:ext cx="817480" cy="36912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59BED0F-B924-425E-9958-2071DF7D1B19}"/>
              </a:ext>
            </a:extLst>
          </p:cNvPr>
          <p:cNvSpPr txBox="1"/>
          <p:nvPr/>
        </p:nvSpPr>
        <p:spPr>
          <a:xfrm>
            <a:off x="7380312" y="5445224"/>
            <a:ext cx="57606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12’8”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207F6AB-5F2B-42F4-BA8E-DBA432453ADE}"/>
              </a:ext>
            </a:extLst>
          </p:cNvPr>
          <p:cNvCxnSpPr>
            <a:cxnSpLocks/>
          </p:cNvCxnSpPr>
          <p:nvPr/>
        </p:nvCxnSpPr>
        <p:spPr>
          <a:xfrm flipH="1" flipV="1">
            <a:off x="5580112" y="4653136"/>
            <a:ext cx="216024" cy="360040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778EC68-31FB-4274-8D0C-C5B9838258CA}"/>
              </a:ext>
            </a:extLst>
          </p:cNvPr>
          <p:cNvCxnSpPr>
            <a:cxnSpLocks/>
          </p:cNvCxnSpPr>
          <p:nvPr/>
        </p:nvCxnSpPr>
        <p:spPr>
          <a:xfrm flipH="1" flipV="1">
            <a:off x="5220072" y="4005064"/>
            <a:ext cx="360040" cy="648072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1D9E6A9-1692-43BE-9728-A7E71FF8CF9C}"/>
              </a:ext>
            </a:extLst>
          </p:cNvPr>
          <p:cNvSpPr txBox="1"/>
          <p:nvPr/>
        </p:nvSpPr>
        <p:spPr>
          <a:xfrm>
            <a:off x="4572000" y="4509120"/>
            <a:ext cx="57606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29’8”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C03CB1A-D4A7-436D-8D8E-EC3A16D001FC}"/>
              </a:ext>
            </a:extLst>
          </p:cNvPr>
          <p:cNvCxnSpPr>
            <a:stCxn id="60" idx="2"/>
          </p:cNvCxnSpPr>
          <p:nvPr/>
        </p:nvCxnSpPr>
        <p:spPr>
          <a:xfrm>
            <a:off x="4139952" y="3922023"/>
            <a:ext cx="72008" cy="443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EBC23E0-2C7E-4553-A41B-6878E9CDB7C1}"/>
              </a:ext>
            </a:extLst>
          </p:cNvPr>
          <p:cNvCxnSpPr>
            <a:cxnSpLocks/>
            <a:stCxn id="55" idx="2"/>
          </p:cNvCxnSpPr>
          <p:nvPr/>
        </p:nvCxnSpPr>
        <p:spPr>
          <a:xfrm>
            <a:off x="5004048" y="3273951"/>
            <a:ext cx="216024" cy="526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E81ABA8-DB5D-4FE4-9E49-83A8D59638B1}"/>
              </a:ext>
            </a:extLst>
          </p:cNvPr>
          <p:cNvCxnSpPr>
            <a:stCxn id="73" idx="0"/>
          </p:cNvCxnSpPr>
          <p:nvPr/>
        </p:nvCxnSpPr>
        <p:spPr>
          <a:xfrm flipV="1">
            <a:off x="4860032" y="4221088"/>
            <a:ext cx="504056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A194F39-718D-4248-9DBB-4E740367C29E}"/>
              </a:ext>
            </a:extLst>
          </p:cNvPr>
          <p:cNvCxnSpPr>
            <a:cxnSpLocks/>
            <a:stCxn id="66" idx="1"/>
          </p:cNvCxnSpPr>
          <p:nvPr/>
        </p:nvCxnSpPr>
        <p:spPr>
          <a:xfrm flipH="1" flipV="1">
            <a:off x="5652120" y="4797152"/>
            <a:ext cx="1728192" cy="786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E3E7D80-C65C-4FA6-9009-89899A547631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3599892" y="5301208"/>
            <a:ext cx="36004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1115A8F-A616-4B16-A646-7D993A5C6F48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4391980" y="5517232"/>
            <a:ext cx="252028" cy="144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D1E3813-C8C3-4D46-ABA1-E3DA74720224}"/>
              </a:ext>
            </a:extLst>
          </p:cNvPr>
          <p:cNvCxnSpPr>
            <a:stCxn id="34" idx="1"/>
          </p:cNvCxnSpPr>
          <p:nvPr/>
        </p:nvCxnSpPr>
        <p:spPr>
          <a:xfrm flipH="1">
            <a:off x="7380312" y="2919428"/>
            <a:ext cx="504056" cy="581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6BD6E2F0-C521-41A4-BCCA-0C7637600F36}"/>
              </a:ext>
            </a:extLst>
          </p:cNvPr>
          <p:cNvSpPr txBox="1"/>
          <p:nvPr/>
        </p:nvSpPr>
        <p:spPr>
          <a:xfrm>
            <a:off x="5004048" y="5805264"/>
            <a:ext cx="57606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114’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63760F2-2C42-48EC-896D-371CADCD0A15}"/>
              </a:ext>
            </a:extLst>
          </p:cNvPr>
          <p:cNvSpPr txBox="1"/>
          <p:nvPr/>
        </p:nvSpPr>
        <p:spPr>
          <a:xfrm>
            <a:off x="6300192" y="3212976"/>
            <a:ext cx="57606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26’2”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9758860-7E08-4652-9809-978738A8DBDF}"/>
              </a:ext>
            </a:extLst>
          </p:cNvPr>
          <p:cNvCxnSpPr>
            <a:cxnSpLocks/>
          </p:cNvCxnSpPr>
          <p:nvPr/>
        </p:nvCxnSpPr>
        <p:spPr>
          <a:xfrm>
            <a:off x="6084168" y="3212976"/>
            <a:ext cx="288032" cy="504056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011D6B6-2D2B-4300-92EF-9D1EC0DE1FCC}"/>
              </a:ext>
            </a:extLst>
          </p:cNvPr>
          <p:cNvSpPr txBox="1"/>
          <p:nvPr/>
        </p:nvSpPr>
        <p:spPr>
          <a:xfrm>
            <a:off x="4139952" y="1916832"/>
            <a:ext cx="57606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9’10”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241EAE7-F47B-45FA-931D-7D0685C9FD65}"/>
              </a:ext>
            </a:extLst>
          </p:cNvPr>
          <p:cNvCxnSpPr>
            <a:cxnSpLocks/>
          </p:cNvCxnSpPr>
          <p:nvPr/>
        </p:nvCxnSpPr>
        <p:spPr>
          <a:xfrm flipH="1">
            <a:off x="5220072" y="2420888"/>
            <a:ext cx="243853" cy="141050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6287998-B1D7-4459-8368-E7D4C822076A}"/>
              </a:ext>
            </a:extLst>
          </p:cNvPr>
          <p:cNvCxnSpPr>
            <a:stCxn id="72" idx="3"/>
          </p:cNvCxnSpPr>
          <p:nvPr/>
        </p:nvCxnSpPr>
        <p:spPr>
          <a:xfrm>
            <a:off x="4716016" y="2055332"/>
            <a:ext cx="648072" cy="4375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副標題 2">
            <a:extLst>
              <a:ext uri="{FF2B5EF4-FFF2-40B4-BE49-F238E27FC236}">
                <a16:creationId xmlns:a16="http://schemas.microsoft.com/office/drawing/2014/main" id="{294E8444-A1AD-4E80-9C23-EB4BB8067DCA}"/>
              </a:ext>
            </a:extLst>
          </p:cNvPr>
          <p:cNvSpPr txBox="1">
            <a:spLocks/>
          </p:cNvSpPr>
          <p:nvPr/>
        </p:nvSpPr>
        <p:spPr>
          <a:xfrm>
            <a:off x="323528" y="3789040"/>
            <a:ext cx="2880320" cy="230425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1" dirty="0">
                <a:solidFill>
                  <a:schemeClr val="tx1"/>
                </a:solidFill>
              </a:rPr>
              <a:t>Rear Neighbor Drive way: (9’10”/2) x (33’8” + 26.2”) = 5’4”x 69.10”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1" dirty="0">
                <a:solidFill>
                  <a:schemeClr val="tx1"/>
                </a:solidFill>
              </a:rPr>
              <a:t>= 350 sq ft.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1" dirty="0">
                <a:solidFill>
                  <a:schemeClr val="tx1"/>
                </a:solidFill>
                <a:latin typeface="-apple-system"/>
              </a:rPr>
              <a:t>Backyard: 33’ x 23’7”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1" dirty="0">
                <a:solidFill>
                  <a:schemeClr val="tx1"/>
                </a:solidFill>
                <a:latin typeface="-apple-system"/>
              </a:rPr>
              <a:t>= 792 sq ft. 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1" dirty="0">
                <a:solidFill>
                  <a:srgbClr val="C00000"/>
                </a:solidFill>
                <a:latin typeface="-apple-system"/>
              </a:rPr>
              <a:t>Net Near </a:t>
            </a:r>
            <a:r>
              <a:rPr lang="en-US" sz="1200" b="1" dirty="0" err="1">
                <a:solidFill>
                  <a:srgbClr val="C00000"/>
                </a:solidFill>
                <a:latin typeface="-apple-system"/>
              </a:rPr>
              <a:t>Neigbor</a:t>
            </a:r>
            <a:r>
              <a:rPr lang="en-US" sz="1200" b="1" dirty="0">
                <a:solidFill>
                  <a:srgbClr val="C00000"/>
                </a:solidFill>
                <a:latin typeface="-apple-system"/>
              </a:rPr>
              <a:t> = 792 - 350.81 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1" dirty="0">
                <a:solidFill>
                  <a:srgbClr val="C00000"/>
                </a:solidFill>
                <a:latin typeface="-apple-system"/>
              </a:rPr>
              <a:t>= 442 sq ft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1" dirty="0">
                <a:solidFill>
                  <a:schemeClr val="tx1"/>
                </a:solidFill>
                <a:latin typeface="-apple-system"/>
              </a:rPr>
              <a:t>Back yard Parking = 23’7” x 33’</a:t>
            </a:r>
          </a:p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200" b="1" dirty="0">
                <a:solidFill>
                  <a:schemeClr val="tx1"/>
                </a:solidFill>
                <a:latin typeface="-apple-system"/>
              </a:rPr>
              <a:t>Basement height: 7’8” (above ground 4’8”, below ground 3’).</a:t>
            </a:r>
            <a:endParaRPr lang="en-US" sz="1200" dirty="0">
              <a:solidFill>
                <a:srgbClr val="333333"/>
              </a:solidFill>
              <a:latin typeface="-apple-system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4DAC0E7-4C3F-4409-AA3C-D6C1AC1C7054}"/>
              </a:ext>
            </a:extLst>
          </p:cNvPr>
          <p:cNvSpPr txBox="1"/>
          <p:nvPr/>
        </p:nvSpPr>
        <p:spPr>
          <a:xfrm>
            <a:off x="7164288" y="5013176"/>
            <a:ext cx="57606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42’4”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A5E671D-EA63-4817-95FD-B0954D3653E4}"/>
              </a:ext>
            </a:extLst>
          </p:cNvPr>
          <p:cNvCxnSpPr>
            <a:cxnSpLocks/>
            <a:stCxn id="76" idx="1"/>
          </p:cNvCxnSpPr>
          <p:nvPr/>
        </p:nvCxnSpPr>
        <p:spPr>
          <a:xfrm flipH="1" flipV="1">
            <a:off x="5940152" y="4581128"/>
            <a:ext cx="1224136" cy="57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66957F0-A6A5-4B7F-8986-5955A8328135}"/>
              </a:ext>
            </a:extLst>
          </p:cNvPr>
          <p:cNvCxnSpPr>
            <a:cxnSpLocks/>
          </p:cNvCxnSpPr>
          <p:nvPr/>
        </p:nvCxnSpPr>
        <p:spPr>
          <a:xfrm flipV="1">
            <a:off x="5796136" y="4653136"/>
            <a:ext cx="936104" cy="576064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FB9F1822-D644-47C8-889D-5773DC827806}"/>
              </a:ext>
            </a:extLst>
          </p:cNvPr>
          <p:cNvSpPr txBox="1"/>
          <p:nvPr/>
        </p:nvSpPr>
        <p:spPr>
          <a:xfrm>
            <a:off x="6516216" y="5445224"/>
            <a:ext cx="43204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43’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D5E311B-C0AE-44CF-B40C-5A08E214E4D0}"/>
              </a:ext>
            </a:extLst>
          </p:cNvPr>
          <p:cNvCxnSpPr>
            <a:cxnSpLocks/>
            <a:stCxn id="85" idx="1"/>
          </p:cNvCxnSpPr>
          <p:nvPr/>
        </p:nvCxnSpPr>
        <p:spPr>
          <a:xfrm flipH="1" flipV="1">
            <a:off x="6084168" y="5085184"/>
            <a:ext cx="432048" cy="498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C68D12F-4646-433B-B6F5-19FF51D550A1}"/>
              </a:ext>
            </a:extLst>
          </p:cNvPr>
          <p:cNvCxnSpPr>
            <a:cxnSpLocks/>
          </p:cNvCxnSpPr>
          <p:nvPr/>
        </p:nvCxnSpPr>
        <p:spPr>
          <a:xfrm flipV="1">
            <a:off x="3923928" y="5373216"/>
            <a:ext cx="360040" cy="216024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DB3F9BDC-73FE-405C-A880-134D05781903}"/>
              </a:ext>
            </a:extLst>
          </p:cNvPr>
          <p:cNvSpPr txBox="1"/>
          <p:nvPr/>
        </p:nvSpPr>
        <p:spPr>
          <a:xfrm>
            <a:off x="3419872" y="6237312"/>
            <a:ext cx="864096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16’3” - 18’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8A95B9F-B3C3-4397-8E20-4EE48047A27E}"/>
              </a:ext>
            </a:extLst>
          </p:cNvPr>
          <p:cNvCxnSpPr>
            <a:cxnSpLocks/>
          </p:cNvCxnSpPr>
          <p:nvPr/>
        </p:nvCxnSpPr>
        <p:spPr>
          <a:xfrm flipV="1">
            <a:off x="3851920" y="5445224"/>
            <a:ext cx="288032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621B0ABE-25E5-40C2-A250-BA21E4175B46}"/>
              </a:ext>
            </a:extLst>
          </p:cNvPr>
          <p:cNvCxnSpPr>
            <a:cxnSpLocks/>
          </p:cNvCxnSpPr>
          <p:nvPr/>
        </p:nvCxnSpPr>
        <p:spPr>
          <a:xfrm>
            <a:off x="5220072" y="2276872"/>
            <a:ext cx="1296144" cy="2304256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E070F670-437B-4071-BE54-55207DD8A277}"/>
              </a:ext>
            </a:extLst>
          </p:cNvPr>
          <p:cNvSpPr txBox="1"/>
          <p:nvPr/>
        </p:nvSpPr>
        <p:spPr>
          <a:xfrm>
            <a:off x="3779912" y="2348880"/>
            <a:ext cx="57606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87’6”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F37F843-2328-471B-B653-457E8BFD731D}"/>
              </a:ext>
            </a:extLst>
          </p:cNvPr>
          <p:cNvCxnSpPr>
            <a:stCxn id="97" idx="3"/>
          </p:cNvCxnSpPr>
          <p:nvPr/>
        </p:nvCxnSpPr>
        <p:spPr>
          <a:xfrm>
            <a:off x="4355976" y="2487380"/>
            <a:ext cx="1152128" cy="293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F468973-B737-4D1C-9D20-A9D9128F4C37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5940152" y="2697887"/>
            <a:ext cx="288032" cy="227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8B04E19-EBBB-4A62-A4D4-3C7926C7D222}"/>
              </a:ext>
            </a:extLst>
          </p:cNvPr>
          <p:cNvCxnSpPr>
            <a:cxnSpLocks/>
          </p:cNvCxnSpPr>
          <p:nvPr/>
        </p:nvCxnSpPr>
        <p:spPr>
          <a:xfrm flipV="1">
            <a:off x="4499992" y="4221088"/>
            <a:ext cx="3888432" cy="2304256"/>
          </a:xfrm>
          <a:prstGeom prst="straightConnector1">
            <a:avLst/>
          </a:prstGeom>
          <a:ln w="19050"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86D210C5-E6CE-41E5-8E88-593D1122428C}"/>
              </a:ext>
            </a:extLst>
          </p:cNvPr>
          <p:cNvSpPr txBox="1"/>
          <p:nvPr/>
        </p:nvSpPr>
        <p:spPr>
          <a:xfrm>
            <a:off x="7884368" y="4653136"/>
            <a:ext cx="57606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147’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80BC3AA-F28A-4F6A-9E3E-D30AC0D36D63}"/>
              </a:ext>
            </a:extLst>
          </p:cNvPr>
          <p:cNvCxnSpPr>
            <a:cxnSpLocks/>
            <a:stCxn id="111" idx="1"/>
          </p:cNvCxnSpPr>
          <p:nvPr/>
        </p:nvCxnSpPr>
        <p:spPr>
          <a:xfrm flipH="1">
            <a:off x="7452320" y="4791636"/>
            <a:ext cx="432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13871818-28B8-4E3D-95DE-1B4DE9BE5C35}"/>
              </a:ext>
            </a:extLst>
          </p:cNvPr>
          <p:cNvCxnSpPr>
            <a:cxnSpLocks/>
            <a:stCxn id="40" idx="1"/>
          </p:cNvCxnSpPr>
          <p:nvPr/>
        </p:nvCxnSpPr>
        <p:spPr>
          <a:xfrm flipH="1" flipV="1">
            <a:off x="5220072" y="5517232"/>
            <a:ext cx="792088" cy="354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162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764704"/>
          </a:xfr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>
            <a:normAutofit/>
          </a:bodyPr>
          <a:lstStyle/>
          <a:p>
            <a:pPr algn="l"/>
            <a:r>
              <a:rPr lang="en-US" altLang="zh-TW" sz="4400" b="1" dirty="0">
                <a:solidFill>
                  <a:srgbClr val="FFFF00"/>
                </a:solidFill>
              </a:rPr>
              <a:t>1.2 Outside Dimension</a:t>
            </a:r>
            <a:endParaRPr lang="zh-TW" altLang="en-US" b="1" dirty="0">
              <a:solidFill>
                <a:srgbClr val="FFFF00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7544" y="1268759"/>
            <a:ext cx="5328592" cy="360041"/>
          </a:xfrm>
          <a:ln>
            <a:solidFill>
              <a:srgbClr val="C00000"/>
            </a:solidFill>
          </a:ln>
        </p:spPr>
        <p:txBody>
          <a:bodyPr>
            <a:noAutofit/>
          </a:bodyPr>
          <a:lstStyle/>
          <a:p>
            <a:pPr marL="342900" indent="-342900" algn="l">
              <a:buClr>
                <a:srgbClr val="0070C0"/>
              </a:buClr>
              <a:buSzPct val="80000"/>
              <a:buFont typeface="Wingdings" pitchFamily="2" charset="2"/>
              <a:buChar char="u"/>
            </a:pPr>
            <a:r>
              <a:rPr lang="en-US" sz="1800" b="1" dirty="0">
                <a:solidFill>
                  <a:schemeClr val="tx1"/>
                </a:solidFill>
              </a:rPr>
              <a:t>Outside Dimension: </a:t>
            </a: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0" y="764704"/>
            <a:ext cx="9144000" cy="36004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</p:spPr>
        <p:txBody>
          <a:bodyPr vert="horz" lIns="91440" tIns="45720" rIns="91440" bIns="45720" rtlCol="0" anchor="ctr">
            <a:normAutofit/>
          </a:bodyPr>
          <a:lstStyle/>
          <a:p>
            <a:pPr lvl="0">
              <a:spcBef>
                <a:spcPct val="0"/>
              </a:spcBef>
            </a:pPr>
            <a:r>
              <a:rPr lang="en-US" sz="800" dirty="0"/>
              <a:t>https://www.google.com/maps/place/90+N+8th+St,+San+Jose,+CA+95112/data=!4m2!3m1!1s0x808fcc95f7d47979:0x690c13fe2b3d2333?sa=X&amp;ved=2ahUKEwicq7CZoYHwAhUHsJ4KHUE_D_cQ8gEwAHoECAMQAQ</a:t>
            </a:r>
            <a:endParaRPr kumimoji="0" lang="zh-TW" alt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910E6-8D00-4BAF-8C48-9688E0B449D3}" type="datetime1">
              <a:rPr lang="zh-TW" altLang="en-US" smtClean="0"/>
              <a:pPr/>
              <a:t>2023/1/25</a:t>
            </a:fld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7E63D-91F2-4366-A2C4-1B00C9E2590E}" type="slidenum">
              <a:rPr lang="zh-TW" altLang="en-US" smtClean="0"/>
              <a:pPr/>
              <a:t>9</a:t>
            </a:fld>
            <a:endParaRPr lang="zh-TW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4AD315-9830-B0CF-76DB-D0FFEC5F8E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11" y="2276872"/>
            <a:ext cx="4311254" cy="3697142"/>
          </a:xfrm>
          <a:prstGeom prst="rect">
            <a:avLst/>
          </a:prstGeom>
          <a:ln>
            <a:solidFill>
              <a:srgbClr val="C00000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458D516-99FB-E2EE-5837-762EB89C2A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2348880"/>
            <a:ext cx="4206244" cy="3312368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4CEE600-1FF0-1729-8690-22F750183164}"/>
              </a:ext>
            </a:extLst>
          </p:cNvPr>
          <p:cNvSpPr/>
          <p:nvPr/>
        </p:nvSpPr>
        <p:spPr>
          <a:xfrm flipH="1">
            <a:off x="6948264" y="2780928"/>
            <a:ext cx="45719" cy="7920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E0DEC82-B2D5-BDAE-2DA4-22EE35061B4D}"/>
              </a:ext>
            </a:extLst>
          </p:cNvPr>
          <p:cNvCxnSpPr>
            <a:cxnSpLocks/>
          </p:cNvCxnSpPr>
          <p:nvPr/>
        </p:nvCxnSpPr>
        <p:spPr>
          <a:xfrm>
            <a:off x="7020272" y="2996952"/>
            <a:ext cx="720080" cy="0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349BC3D-F6F5-A9B1-EF6F-AD93AF96CC72}"/>
              </a:ext>
            </a:extLst>
          </p:cNvPr>
          <p:cNvSpPr txBox="1"/>
          <p:nvPr/>
        </p:nvSpPr>
        <p:spPr>
          <a:xfrm>
            <a:off x="7092280" y="2636913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ambria Math" panose="02040503050406030204" pitchFamily="18" charset="0"/>
                <a:ea typeface="Cambria Math" panose="02040503050406030204" pitchFamily="18" charset="0"/>
              </a:rPr>
              <a:t>≈</a:t>
            </a:r>
            <a:r>
              <a:rPr lang="en-US" sz="1000" dirty="0"/>
              <a:t> 47.5”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EC7F986-9EFD-9097-38C4-EB17A084DE85}"/>
              </a:ext>
            </a:extLst>
          </p:cNvPr>
          <p:cNvSpPr/>
          <p:nvPr/>
        </p:nvSpPr>
        <p:spPr>
          <a:xfrm flipH="1">
            <a:off x="2555776" y="2492896"/>
            <a:ext cx="45719" cy="79208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A9EC7E2-A748-620C-A4D9-39A5D2AD4273}"/>
              </a:ext>
            </a:extLst>
          </p:cNvPr>
          <p:cNvCxnSpPr>
            <a:cxnSpLocks/>
          </p:cNvCxnSpPr>
          <p:nvPr/>
        </p:nvCxnSpPr>
        <p:spPr>
          <a:xfrm>
            <a:off x="2627784" y="2708920"/>
            <a:ext cx="648072" cy="0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F732C6D-C1CF-2921-4D89-C06CFBA62064}"/>
              </a:ext>
            </a:extLst>
          </p:cNvPr>
          <p:cNvSpPr txBox="1"/>
          <p:nvPr/>
        </p:nvSpPr>
        <p:spPr>
          <a:xfrm>
            <a:off x="2699792" y="2420888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ambria Math" panose="02040503050406030204" pitchFamily="18" charset="0"/>
                <a:ea typeface="Cambria Math" panose="02040503050406030204" pitchFamily="18" charset="0"/>
              </a:rPr>
              <a:t>≈</a:t>
            </a:r>
            <a:r>
              <a:rPr lang="en-US" sz="1000" dirty="0"/>
              <a:t> 47.5”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253257E-B127-0900-E61E-36EBFD300DC1}"/>
              </a:ext>
            </a:extLst>
          </p:cNvPr>
          <p:cNvSpPr/>
          <p:nvPr/>
        </p:nvSpPr>
        <p:spPr>
          <a:xfrm>
            <a:off x="6588224" y="4437112"/>
            <a:ext cx="216024" cy="216024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E15D418-0C3A-828E-79B4-BE0F99A8E9A0}"/>
              </a:ext>
            </a:extLst>
          </p:cNvPr>
          <p:cNvSpPr/>
          <p:nvPr/>
        </p:nvSpPr>
        <p:spPr>
          <a:xfrm>
            <a:off x="6732240" y="3717032"/>
            <a:ext cx="216024" cy="216024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D3BD294-F5E4-F1A8-8B5B-C0B8B98391C2}"/>
              </a:ext>
            </a:extLst>
          </p:cNvPr>
          <p:cNvSpPr/>
          <p:nvPr/>
        </p:nvSpPr>
        <p:spPr>
          <a:xfrm>
            <a:off x="6876256" y="3212976"/>
            <a:ext cx="216024" cy="216024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66DB5AC-43F5-FB2F-4579-F88A5EABEA48}"/>
              </a:ext>
            </a:extLst>
          </p:cNvPr>
          <p:cNvSpPr/>
          <p:nvPr/>
        </p:nvSpPr>
        <p:spPr>
          <a:xfrm>
            <a:off x="2195736" y="4005064"/>
            <a:ext cx="216024" cy="216024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E957124-36E3-D4CC-D352-A367B59E078A}"/>
              </a:ext>
            </a:extLst>
          </p:cNvPr>
          <p:cNvSpPr/>
          <p:nvPr/>
        </p:nvSpPr>
        <p:spPr>
          <a:xfrm>
            <a:off x="2267744" y="3284984"/>
            <a:ext cx="216024" cy="216024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45CC5C2-1943-C550-AB09-1AC5E824236A}"/>
              </a:ext>
            </a:extLst>
          </p:cNvPr>
          <p:cNvSpPr/>
          <p:nvPr/>
        </p:nvSpPr>
        <p:spPr>
          <a:xfrm>
            <a:off x="2483768" y="2780928"/>
            <a:ext cx="216024" cy="216024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52157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1338</TotalTime>
  <Words>1094</Words>
  <Application>Microsoft Office PowerPoint</Application>
  <PresentationFormat>On-screen Show (4:3)</PresentationFormat>
  <Paragraphs>222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-apple-system</vt:lpstr>
      <vt:lpstr>Arial</vt:lpstr>
      <vt:lpstr>Calibri</vt:lpstr>
      <vt:lpstr>Cambria Math</vt:lpstr>
      <vt:lpstr>Wingdings</vt:lpstr>
      <vt:lpstr>Office 佈景主題</vt:lpstr>
      <vt:lpstr>90 N 8th Street</vt:lpstr>
      <vt:lpstr>1.1 Remodel</vt:lpstr>
      <vt:lpstr>1.1 Remodel</vt:lpstr>
      <vt:lpstr>1.2 Outside Dimension</vt:lpstr>
      <vt:lpstr>1.2 Outside Dimension</vt:lpstr>
      <vt:lpstr>1.2 Outside Dimension</vt:lpstr>
      <vt:lpstr>1.2 Outside Dimension</vt:lpstr>
      <vt:lpstr>1.2 Outside Dimension</vt:lpstr>
      <vt:lpstr>1.2 Outside Dimension</vt:lpstr>
      <vt:lpstr>1.3 Attic Dimension</vt:lpstr>
      <vt:lpstr>1.3 Attic Dimension</vt:lpstr>
      <vt:lpstr>1.4 Basement Dimension</vt:lpstr>
      <vt:lpstr>1.4 Basement Dimension</vt:lpstr>
      <vt:lpstr>1.5 Backyard</vt:lpstr>
      <vt:lpstr>1.5 Backyard</vt:lpstr>
      <vt:lpstr>End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USER</dc:creator>
  <cp:lastModifiedBy>Peter Chen</cp:lastModifiedBy>
  <cp:revision>487</cp:revision>
  <dcterms:created xsi:type="dcterms:W3CDTF">2018-09-28T16:40:41Z</dcterms:created>
  <dcterms:modified xsi:type="dcterms:W3CDTF">2023-01-26T01:29:18Z</dcterms:modified>
</cp:coreProperties>
</file>