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60" r:id="rId4"/>
    <p:sldId id="261" r:id="rId5"/>
    <p:sldId id="262" r:id="rId6"/>
    <p:sldId id="259" r:id="rId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6" autoAdjust="0"/>
    <p:restoredTop sz="96806" autoAdjust="0"/>
  </p:normalViewPr>
  <p:slideViewPr>
    <p:cSldViewPr>
      <p:cViewPr varScale="1">
        <p:scale>
          <a:sx n="84" d="100"/>
          <a:sy n="84" d="100"/>
        </p:scale>
        <p:origin x="132" y="3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2020/5/14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2020/5/14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8eLHZ0R5nHQ&amp;t=11s"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8eLHZ0R5nHQ&amp;t=11s" TargetMode="External"/><Relationship Id="rId2" Type="http://schemas.openxmlformats.org/officeDocument/2006/relationships/hyperlink" Target="https://github.com/facebookresearch/detectron2"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8eLHZ0R5nHQ&amp;t=11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8eLHZ0R5nHQ&amp;t=11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 Facial Recognition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Facial Recognition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2241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Facial Recognition?</a:t>
            </a:r>
          </a:p>
          <a:p>
            <a:pPr marL="342900" indent="-342900" algn="l">
              <a:buClr>
                <a:srgbClr val="0070C0"/>
              </a:buClr>
              <a:buSzPct val="80000"/>
              <a:buFont typeface="Wingdings" pitchFamily="2" charset="2"/>
              <a:buChar char="u"/>
            </a:pPr>
            <a:r>
              <a:rPr lang="en-US" altLang="zh-TW" sz="1800" dirty="0">
                <a:solidFill>
                  <a:schemeClr val="tx1"/>
                </a:solidFill>
              </a:rPr>
              <a:t>If you take a image, e.g., Charlie Chaplin, the software will find the human face in this image if there is a face inside the image.</a:t>
            </a:r>
          </a:p>
          <a:p>
            <a:pPr marL="342900" indent="-342900" algn="l">
              <a:buClr>
                <a:srgbClr val="0070C0"/>
              </a:buClr>
              <a:buSzPct val="80000"/>
              <a:buFont typeface="Wingdings" pitchFamily="2" charset="2"/>
              <a:buChar char="u"/>
            </a:pPr>
            <a:r>
              <a:rPr lang="en-US" altLang="zh-TW" sz="1800" dirty="0">
                <a:solidFill>
                  <a:schemeClr val="tx1"/>
                </a:solidFill>
              </a:rPr>
              <a:t>Good result will be on the right below.</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https://www.youtube.com/watch?v=8eLHZ0R5nHQ&amp;t=11s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682A190D-7B53-485C-8282-67EFA906BBBC}"/>
              </a:ext>
            </a:extLst>
          </p:cNvPr>
          <p:cNvPicPr>
            <a:picLocks noChangeAspect="1"/>
          </p:cNvPicPr>
          <p:nvPr/>
        </p:nvPicPr>
        <p:blipFill>
          <a:blip r:embed="rId3"/>
          <a:stretch>
            <a:fillRect/>
          </a:stretch>
        </p:blipFill>
        <p:spPr>
          <a:xfrm>
            <a:off x="686383" y="2580120"/>
            <a:ext cx="3057525" cy="1752600"/>
          </a:xfrm>
          <a:prstGeom prst="rect">
            <a:avLst/>
          </a:prstGeom>
        </p:spPr>
      </p:pic>
      <p:pic>
        <p:nvPicPr>
          <p:cNvPr id="8" name="Picture 7">
            <a:extLst>
              <a:ext uri="{FF2B5EF4-FFF2-40B4-BE49-F238E27FC236}">
                <a16:creationId xmlns:a16="http://schemas.microsoft.com/office/drawing/2014/main" id="{9642888E-7374-47C8-A6EE-BA8B281FEDFE}"/>
              </a:ext>
            </a:extLst>
          </p:cNvPr>
          <p:cNvPicPr>
            <a:picLocks noChangeAspect="1"/>
          </p:cNvPicPr>
          <p:nvPr/>
        </p:nvPicPr>
        <p:blipFill>
          <a:blip r:embed="rId4"/>
          <a:stretch>
            <a:fillRect/>
          </a:stretch>
        </p:blipFill>
        <p:spPr>
          <a:xfrm>
            <a:off x="5190957" y="2580120"/>
            <a:ext cx="2327546" cy="1757069"/>
          </a:xfrm>
          <a:prstGeom prst="rect">
            <a:avLst/>
          </a:prstGeom>
        </p:spPr>
      </p:pic>
      <p:sp>
        <p:nvSpPr>
          <p:cNvPr id="9" name="Arrow: Right 8">
            <a:extLst>
              <a:ext uri="{FF2B5EF4-FFF2-40B4-BE49-F238E27FC236}">
                <a16:creationId xmlns:a16="http://schemas.microsoft.com/office/drawing/2014/main" id="{2A058BCC-AF68-4587-81F6-D66D334649CD}"/>
              </a:ext>
            </a:extLst>
          </p:cNvPr>
          <p:cNvSpPr/>
          <p:nvPr/>
        </p:nvSpPr>
        <p:spPr>
          <a:xfrm>
            <a:off x="3923928" y="3140968"/>
            <a:ext cx="792088" cy="576064"/>
          </a:xfrm>
          <a:prstGeom prst="rightArrow">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副標題 2">
            <a:extLst>
              <a:ext uri="{FF2B5EF4-FFF2-40B4-BE49-F238E27FC236}">
                <a16:creationId xmlns:a16="http://schemas.microsoft.com/office/drawing/2014/main" id="{151F25DF-A357-4420-9B12-2C4ABE7D00F0}"/>
              </a:ext>
            </a:extLst>
          </p:cNvPr>
          <p:cNvSpPr txBox="1">
            <a:spLocks/>
          </p:cNvSpPr>
          <p:nvPr/>
        </p:nvSpPr>
        <p:spPr>
          <a:xfrm>
            <a:off x="395536" y="4514322"/>
            <a:ext cx="8352928" cy="184649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We are going to train a model or use a pre-trained model, fine-tune it to small dataset, and draw the bounding boxes around the human faces.</a:t>
            </a:r>
          </a:p>
          <a:p>
            <a:pPr marL="342900" indent="-342900" algn="l">
              <a:buClr>
                <a:srgbClr val="0070C0"/>
              </a:buClr>
              <a:buSzPct val="80000"/>
              <a:buFont typeface="Wingdings" pitchFamily="2" charset="2"/>
              <a:buChar char="u"/>
            </a:pPr>
            <a:r>
              <a:rPr lang="en-US" sz="1800" dirty="0">
                <a:solidFill>
                  <a:schemeClr val="tx1"/>
                </a:solidFill>
              </a:rPr>
              <a:t>Why this is useful? </a:t>
            </a:r>
          </a:p>
          <a:p>
            <a:pPr marL="342900" indent="-342900" algn="l">
              <a:buClr>
                <a:srgbClr val="0070C0"/>
              </a:buClr>
              <a:buSzPct val="80000"/>
              <a:buFont typeface="Wingdings" pitchFamily="2" charset="2"/>
              <a:buChar char="u"/>
            </a:pPr>
            <a:r>
              <a:rPr lang="en-US" sz="1800" dirty="0">
                <a:solidFill>
                  <a:schemeClr val="tx1"/>
                </a:solidFill>
              </a:rPr>
              <a:t>When you do face recognition, if you want to tell who this person actually is, e.g., for security reason or you want to detect the emotion of human face for marketing reason. To find the face is the first step in understanding or solving the problem.</a:t>
            </a:r>
            <a:endParaRPr lang="en-US" altLang="zh-TW" sz="18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Facial Recognition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6561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discuss more about the detector of framework.</a:t>
            </a:r>
          </a:p>
          <a:p>
            <a:pPr marL="342900" indent="-342900" algn="l">
              <a:buClr>
                <a:srgbClr val="0070C0"/>
              </a:buClr>
              <a:buSzPct val="80000"/>
              <a:buFont typeface="Wingdings" pitchFamily="2" charset="2"/>
              <a:buChar char="u"/>
            </a:pPr>
            <a:r>
              <a:rPr lang="en-US" altLang="zh-TW" sz="1800" dirty="0">
                <a:solidFill>
                  <a:schemeClr val="tx1"/>
                </a:solidFill>
              </a:rPr>
              <a:t>We can use Jupyter notebook or Google Quad notebook.</a:t>
            </a:r>
          </a:p>
          <a:p>
            <a:pPr marL="342900" indent="-342900" algn="l">
              <a:buClr>
                <a:srgbClr val="0070C0"/>
              </a:buClr>
              <a:buSzPct val="80000"/>
              <a:buFont typeface="Wingdings" pitchFamily="2" charset="2"/>
              <a:buChar char="u"/>
            </a:pPr>
            <a:r>
              <a:rPr lang="en-US" sz="1800" dirty="0">
                <a:solidFill>
                  <a:schemeClr val="tx1"/>
                </a:solidFill>
              </a:rPr>
              <a:t>Facebook Detectro2 is a </a:t>
            </a:r>
            <a:r>
              <a:rPr lang="en-US" sz="1800" dirty="0" err="1">
                <a:solidFill>
                  <a:schemeClr val="tx1"/>
                </a:solidFill>
              </a:rPr>
              <a:t>curtting</a:t>
            </a:r>
            <a:r>
              <a:rPr lang="en-US" sz="1800" dirty="0">
                <a:solidFill>
                  <a:schemeClr val="tx1"/>
                </a:solidFill>
              </a:rPr>
              <a:t>-edge alpha technology.</a:t>
            </a:r>
          </a:p>
          <a:p>
            <a:pPr marL="342900" indent="-342900" algn="l">
              <a:buClr>
                <a:srgbClr val="0070C0"/>
              </a:buClr>
              <a:buSzPct val="80000"/>
              <a:buFont typeface="Wingdings" pitchFamily="2" charset="2"/>
              <a:buChar char="u"/>
            </a:pPr>
            <a:r>
              <a:rPr lang="en-US" altLang="zh-TW" sz="1800" dirty="0">
                <a:solidFill>
                  <a:schemeClr val="tx1"/>
                </a:solidFill>
              </a:rPr>
              <a:t>Facebook Detectron2 repository location: </a:t>
            </a:r>
            <a:r>
              <a:rPr lang="en-US" sz="1800" dirty="0">
                <a:solidFill>
                  <a:schemeClr val="tx1"/>
                </a:solidFill>
                <a:hlinkClick r:id="rId2">
                  <a:extLst>
                    <a:ext uri="{A12FA001-AC4F-418D-AE19-62706E023703}">
                      <ahyp:hlinkClr xmlns:ahyp="http://schemas.microsoft.com/office/drawing/2018/hyperlinkcolor" val="tx"/>
                    </a:ext>
                  </a:extLst>
                </a:hlinkClick>
              </a:rPr>
              <a:t>https://github.com/facebookresearch/detectron2</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https://www.youtube.com/watch?v=8eLHZ0R5nHQ&amp;t=11s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1" name="Picture 10">
            <a:extLst>
              <a:ext uri="{FF2B5EF4-FFF2-40B4-BE49-F238E27FC236}">
                <a16:creationId xmlns:a16="http://schemas.microsoft.com/office/drawing/2014/main" id="{131AB6E8-E9F5-4C2F-A58F-C73444DB106E}"/>
              </a:ext>
            </a:extLst>
          </p:cNvPr>
          <p:cNvPicPr>
            <a:picLocks noChangeAspect="1"/>
          </p:cNvPicPr>
          <p:nvPr/>
        </p:nvPicPr>
        <p:blipFill>
          <a:blip r:embed="rId4"/>
          <a:stretch>
            <a:fillRect/>
          </a:stretch>
        </p:blipFill>
        <p:spPr>
          <a:xfrm>
            <a:off x="2141984" y="3120103"/>
            <a:ext cx="5004048" cy="3601372"/>
          </a:xfrm>
          <a:prstGeom prst="rect">
            <a:avLst/>
          </a:prstGeom>
          <a:ln>
            <a:solidFill>
              <a:srgbClr val="C00000"/>
            </a:solidFill>
          </a:ln>
        </p:spPr>
      </p:pic>
    </p:spTree>
    <p:extLst>
      <p:ext uri="{BB962C8B-B14F-4D97-AF65-F5344CB8AC3E}">
        <p14:creationId xmlns:p14="http://schemas.microsoft.com/office/powerpoint/2010/main" val="1353632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Facial Recognition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9361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development of Facebook detectron2 is really active.</a:t>
            </a:r>
          </a:p>
          <a:p>
            <a:pPr marL="342900" indent="-342900" algn="l">
              <a:buClr>
                <a:srgbClr val="0070C0"/>
              </a:buClr>
              <a:buSzPct val="80000"/>
              <a:buFont typeface="Wingdings" pitchFamily="2" charset="2"/>
              <a:buChar char="u"/>
            </a:pPr>
            <a:r>
              <a:rPr lang="en-US" sz="1800" dirty="0">
                <a:solidFill>
                  <a:schemeClr val="tx1"/>
                </a:solidFill>
              </a:rPr>
              <a:t>They almost commit to check in every few days. The tool is relatively stable and extremely easy to use for a new developer.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https://www.youtube.com/watch?v=8eLHZ0R5nHQ&amp;t=11s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EF5CA228-C3F8-4923-9022-FEB7F4CB8B6C}"/>
              </a:ext>
            </a:extLst>
          </p:cNvPr>
          <p:cNvPicPr>
            <a:picLocks noChangeAspect="1"/>
          </p:cNvPicPr>
          <p:nvPr/>
        </p:nvPicPr>
        <p:blipFill>
          <a:blip r:embed="rId3"/>
          <a:stretch>
            <a:fillRect/>
          </a:stretch>
        </p:blipFill>
        <p:spPr>
          <a:xfrm>
            <a:off x="1331640" y="2363433"/>
            <a:ext cx="5832648" cy="4211283"/>
          </a:xfrm>
          <a:prstGeom prst="rect">
            <a:avLst/>
          </a:prstGeom>
          <a:ln>
            <a:solidFill>
              <a:srgbClr val="C00000"/>
            </a:solidFill>
          </a:ln>
        </p:spPr>
      </p:pic>
    </p:spTree>
    <p:extLst>
      <p:ext uri="{BB962C8B-B14F-4D97-AF65-F5344CB8AC3E}">
        <p14:creationId xmlns:p14="http://schemas.microsoft.com/office/powerpoint/2010/main" val="3443268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 Facial Recognition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7920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etectron2 is a very powerful tool. </a:t>
            </a:r>
          </a:p>
          <a:p>
            <a:pPr marL="342900" indent="-342900" algn="l">
              <a:buClr>
                <a:srgbClr val="0070C0"/>
              </a:buClr>
              <a:buSzPct val="80000"/>
              <a:buFont typeface="Wingdings" pitchFamily="2" charset="2"/>
              <a:buChar char="u"/>
            </a:pPr>
            <a:r>
              <a:rPr lang="en-US" sz="1800" dirty="0">
                <a:solidFill>
                  <a:schemeClr val="tx1"/>
                </a:solidFill>
              </a:rPr>
              <a:t>It detects the object in the image and segmentation.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https://www.youtube.com/watch?v=8eLHZ0R5nHQ&amp;t=11s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B609F388-7E1F-45C7-ACA6-F0C2CBAF2600}"/>
              </a:ext>
            </a:extLst>
          </p:cNvPr>
          <p:cNvPicPr>
            <a:picLocks noChangeAspect="1"/>
          </p:cNvPicPr>
          <p:nvPr/>
        </p:nvPicPr>
        <p:blipFill>
          <a:blip r:embed="rId3"/>
          <a:stretch>
            <a:fillRect/>
          </a:stretch>
        </p:blipFill>
        <p:spPr>
          <a:xfrm>
            <a:off x="1835696" y="2379009"/>
            <a:ext cx="4824536" cy="3541671"/>
          </a:xfrm>
          <a:prstGeom prst="rect">
            <a:avLst/>
          </a:prstGeom>
          <a:ln>
            <a:solidFill>
              <a:srgbClr val="C00000"/>
            </a:solidFill>
          </a:ln>
        </p:spPr>
      </p:pic>
    </p:spTree>
    <p:extLst>
      <p:ext uri="{BB962C8B-B14F-4D97-AF65-F5344CB8AC3E}">
        <p14:creationId xmlns:p14="http://schemas.microsoft.com/office/powerpoint/2010/main" val="978171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713</TotalTime>
  <Words>328</Words>
  <Application>Microsoft Office PowerPoint</Application>
  <PresentationFormat>On-screen Show (4:3)</PresentationFormat>
  <Paragraphs>37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Wingdings</vt:lpstr>
      <vt:lpstr>Office 佈景主題</vt:lpstr>
      <vt:lpstr>1 Facial Recognition</vt:lpstr>
      <vt:lpstr>1 Facial Recognition</vt:lpstr>
      <vt:lpstr>1 Facial Recognition</vt:lpstr>
      <vt:lpstr>1 Facial Recognition</vt:lpstr>
      <vt:lpstr>1 Facial Recognition</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323</cp:revision>
  <dcterms:created xsi:type="dcterms:W3CDTF">2018-09-28T16:40:41Z</dcterms:created>
  <dcterms:modified xsi:type="dcterms:W3CDTF">2020-05-14T20:16:44Z</dcterms:modified>
</cp:coreProperties>
</file>