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tutorialspoint.com/artificial_intelligence/artificial_intelligence_fuzzy_logic_system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Fuzzy Logic System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Algorithm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linguistic Variables and terms (start)Construct membership functions for them. (start)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Construct knowledge base of rules (start)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Convert crisp data into fuzzy data sets using membership functions. (fuzzification)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Evaluate rules in the rule base. (Inference Engine)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Combine results from each rule. (Inference Engine)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Convert output data into non-fuzzy values. (defuzzification)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2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1 − Define linguistic variables and terms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Linguistic variables are input and output variables in the form of simple words or sentences. For room temperature, cold, warm, hot, etc., are linguistic terms.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Temperature (t) = {very-cold, cold, warm, very-warm, hot}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member of this set is a linguistic term and it can cover some portion of overall temperature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0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2 − Construct membership functions for them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membership functions of temperature variable are as shown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122" name="Picture 2" descr="MF of AC System">
            <a:extLst>
              <a:ext uri="{FF2B5EF4-FFF2-40B4-BE49-F238E27FC236}">
                <a16:creationId xmlns:a16="http://schemas.microsoft.com/office/drawing/2014/main" id="{975CBF38-2426-492C-94A4-37CCC8CF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41972"/>
            <a:ext cx="5715000" cy="2762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0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Step3 − Construct knowledge base rules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matrix of room temperature values versus target temperature values that an air conditioning system is expected to provide.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3F41DD-87EB-4A86-BAC8-F4FBDFEF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21431"/>
              </p:ext>
            </p:extLst>
          </p:nvPr>
        </p:nvGraphicFramePr>
        <p:xfrm>
          <a:off x="683566" y="2790831"/>
          <a:ext cx="813690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3842440617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27545302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00998025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1444974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16157573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7849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RoomTemp</a:t>
                      </a:r>
                      <a:r>
                        <a:rPr lang="en-US" dirty="0">
                          <a:effectLst/>
                        </a:rPr>
                        <a:t>. /Target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Very_Cold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Cold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Warm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Very_Hot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37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Very_Cold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No_Change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344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No_Change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357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Warm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No_Change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1917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No_Change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001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Very_Hot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No_Change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753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a set of rules into the knowledge base in the form of IF-THEN-ELSE structures.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3F41DD-87EB-4A86-BAC8-F4FBDFEF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15287"/>
              </p:ext>
            </p:extLst>
          </p:nvPr>
        </p:nvGraphicFramePr>
        <p:xfrm>
          <a:off x="674082" y="2348880"/>
          <a:ext cx="8012719" cy="188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32">
                  <a:extLst>
                    <a:ext uri="{9D8B030D-6E8A-4147-A177-3AD203B41FA5}">
                      <a16:colId xmlns:a16="http://schemas.microsoft.com/office/drawing/2014/main" val="3842440617"/>
                    </a:ext>
                  </a:extLst>
                </a:gridCol>
                <a:gridCol w="6047494">
                  <a:extLst>
                    <a:ext uri="{9D8B030D-6E8A-4147-A177-3AD203B41FA5}">
                      <a16:colId xmlns:a16="http://schemas.microsoft.com/office/drawing/2014/main" val="3275453021"/>
                    </a:ext>
                  </a:extLst>
                </a:gridCol>
                <a:gridCol w="1474093">
                  <a:extLst>
                    <a:ext uri="{9D8B030D-6E8A-4147-A177-3AD203B41FA5}">
                      <a16:colId xmlns:a16="http://schemas.microsoft.com/office/drawing/2014/main" val="2009980259"/>
                    </a:ext>
                  </a:extLst>
                </a:gridCol>
              </a:tblGrid>
              <a:tr h="34879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Condition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3732802"/>
                  </a:ext>
                </a:extLst>
              </a:tr>
              <a:tr h="351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IF temperature=(Cold OR Very_Cold) AND target=Warm THEN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Heat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3449683"/>
                  </a:ext>
                </a:extLst>
              </a:tr>
              <a:tr h="351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IF temperature=(Hot OR Very_Hot) AND target=Warm THEN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3577636"/>
                  </a:ext>
                </a:extLst>
              </a:tr>
              <a:tr h="60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IF (temperature=Warm) AND (target=Warm) THEN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No_Change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1917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1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4 − Obtain fuzzy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set operations perform evaluation of rules. The operations used for OR and </a:t>
            </a:r>
            <a:r>
              <a:rPr lang="en-US" sz="1800" dirty="0" err="1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chemeClr val="tx1"/>
                </a:solidFill>
              </a:rPr>
              <a:t> are Max and Min respectively. Combine all results of evaluation to form a final result. This result is a fuzzy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5 − Perform defuzzification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Defuzzification is then performed according to membership function for output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4" name="Picture 2" descr="DeFuzzied Value">
            <a:extLst>
              <a:ext uri="{FF2B5EF4-FFF2-40B4-BE49-F238E27FC236}">
                <a16:creationId xmlns:a16="http://schemas.microsoft.com/office/drawing/2014/main" id="{FEAFB624-D7AC-4A55-A2E9-90622546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15780"/>
            <a:ext cx="5066928" cy="24405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1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 Areas of Fuzzy Logic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key application areas of fuzzy logic are as given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Automotive Systems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Automatic Gearboxes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Four-Wheel Steering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Vehicle environment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Consumer Electronic Goods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Hi-Fi Systems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Photocopiers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Still and Video Cameras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Television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9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 Areas of Fuzzy Logic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Domestic Goods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Microwave Ovens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Refrigerators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Toasters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Vacuum Cleaners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Washing Machines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Environment Control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Air Conditioners/Dryers/Heaters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Humidifiers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1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888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Advantages of FLSs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Mathematical concepts within fuzzy reasoning are very simple.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modify a FLS by just adding or deleting rules due to flexibility of fuzzy logic.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logic Systems can take imprecise, distorted, noisy input information.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FLSs are easy to construct and understand.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logic is a solution to complex problems in all fields of life, including medicine, as it resembles human reasoning and decision making.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Disadvantages of FLSs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 systematic approach to fuzzy system designing.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understandable only when simple.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They are suitable for the problems which do not need high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0963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Fuzzy Logic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FLS (Fuzzy Logic Systems) produce acceptable but definite output in response to incomplete, ambiguous, distorted, or inaccurate (fuzzy)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Fuzzy Logic?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Logic (FL) is a method of reasoning that resembles human reasoning. The approach of FL imitates the way of decision making in humans that involves all intermediate possibilities between digital values YES and NO.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conventional logic block that a computer can understand takes precise input and produces a definite output as TRUE or FALSE, which is equivalent to human’s YES or NO.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Fuzzy Logic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inventor of fuzzy logic, </a:t>
            </a:r>
            <a:r>
              <a:rPr lang="en-US" sz="1800" dirty="0" err="1">
                <a:solidFill>
                  <a:schemeClr val="tx1"/>
                </a:solidFill>
              </a:rPr>
              <a:t>Lotfi</a:t>
            </a:r>
            <a:r>
              <a:rPr lang="en-US" sz="1800" dirty="0">
                <a:solidFill>
                  <a:schemeClr val="tx1"/>
                </a:solidFill>
              </a:rPr>
              <a:t> Zadeh, observed that unlike computers, the human decision making includes a range of possibilities between YES and NO, such as,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46AB6C-7F21-4510-8FD1-D51AFB8A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28626"/>
              </p:ext>
            </p:extLst>
          </p:nvPr>
        </p:nvGraphicFramePr>
        <p:xfrm>
          <a:off x="3419872" y="2492896"/>
          <a:ext cx="16561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24790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0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CERTAINLY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POSSIBLY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8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CANNOT SAY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2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POSSIBLY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94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CERTAINLY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147065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03CFF279-9137-4620-8DB5-DF71A0552F0A}"/>
              </a:ext>
            </a:extLst>
          </p:cNvPr>
          <p:cNvSpPr txBox="1">
            <a:spLocks/>
          </p:cNvSpPr>
          <p:nvPr/>
        </p:nvSpPr>
        <p:spPr>
          <a:xfrm>
            <a:off x="333872" y="4855357"/>
            <a:ext cx="8352928" cy="58986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fuzzy logic works on the levels of possibilities of input to achieve the definite output.</a:t>
            </a:r>
          </a:p>
        </p:txBody>
      </p:sp>
    </p:spTree>
    <p:extLst>
      <p:ext uri="{BB962C8B-B14F-4D97-AF65-F5344CB8AC3E}">
        <p14:creationId xmlns:p14="http://schemas.microsoft.com/office/powerpoint/2010/main" val="6476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Implementation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can be implemented in systems with various sizes and capabilities ranging from small micro-controllers to large, networked, workstation-based control systems.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can be implemented in hardware, software, or a combination of both.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Why Fuzzy Logic?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logic is useful for commercial and practical purposes.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can control machines and consumer products.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may not give accurate reasoning, but acceptable reasoning.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logic helps to deal with the uncertainty in engineering.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9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028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Fuzzy Logic Systems Architecture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has four main parts: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Fuzzification Module</a:t>
            </a:r>
            <a:r>
              <a:rPr lang="en-US" sz="1600" dirty="0">
                <a:solidFill>
                  <a:schemeClr val="tx1"/>
                </a:solidFill>
              </a:rPr>
              <a:t> − It transforms the system inputs, which are crisp numbers, into fuzzy sets. It splits the input signal into five steps such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083E28-09F0-4136-9458-09A5ED5E1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50407"/>
              </p:ext>
            </p:extLst>
          </p:nvPr>
        </p:nvGraphicFramePr>
        <p:xfrm>
          <a:off x="2051720" y="2505076"/>
          <a:ext cx="378968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14461005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0569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4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LP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is Large Positive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42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MP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is Medium Positive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2083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S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is Small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32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MN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 is Medium Negative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8983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LN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 is Large Negative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3201462"/>
                  </a:ext>
                </a:extLst>
              </a:tr>
            </a:tbl>
          </a:graphicData>
        </a:graphic>
      </p:graphicFrame>
      <p:sp>
        <p:nvSpPr>
          <p:cNvPr id="11" name="副標題 2">
            <a:extLst>
              <a:ext uri="{FF2B5EF4-FFF2-40B4-BE49-F238E27FC236}">
                <a16:creationId xmlns:a16="http://schemas.microsoft.com/office/drawing/2014/main" id="{A0668076-71E6-4B86-915F-2C7563BB2FFA}"/>
              </a:ext>
            </a:extLst>
          </p:cNvPr>
          <p:cNvSpPr txBox="1">
            <a:spLocks/>
          </p:cNvSpPr>
          <p:nvPr/>
        </p:nvSpPr>
        <p:spPr>
          <a:xfrm>
            <a:off x="467544" y="4890613"/>
            <a:ext cx="8352928" cy="14657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 startAt="2"/>
            </a:pPr>
            <a:r>
              <a:rPr lang="en-US" sz="1600" b="1" dirty="0">
                <a:solidFill>
                  <a:schemeClr val="tx1"/>
                </a:solidFill>
              </a:rPr>
              <a:t>Knowledge Base</a:t>
            </a:r>
            <a:r>
              <a:rPr lang="en-US" sz="1600" dirty="0">
                <a:solidFill>
                  <a:schemeClr val="tx1"/>
                </a:solidFill>
              </a:rPr>
              <a:t> − It stores IF-THEN rules provided by experts.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 startAt="2"/>
            </a:pPr>
            <a:r>
              <a:rPr lang="en-US" sz="1600" b="1" dirty="0">
                <a:solidFill>
                  <a:schemeClr val="tx1"/>
                </a:solidFill>
              </a:rPr>
              <a:t>Inference Engine</a:t>
            </a:r>
            <a:r>
              <a:rPr lang="en-US" sz="1600" dirty="0">
                <a:solidFill>
                  <a:schemeClr val="tx1"/>
                </a:solidFill>
              </a:rPr>
              <a:t> − It simulates the human reasoning process by making fuzzy inference on the inputs and IF-THEN rules.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 startAt="2"/>
            </a:pPr>
            <a:r>
              <a:rPr lang="en-US" sz="1600" b="1" dirty="0">
                <a:solidFill>
                  <a:schemeClr val="tx1"/>
                </a:solidFill>
              </a:rPr>
              <a:t>Defuzzification Module</a:t>
            </a:r>
            <a:r>
              <a:rPr lang="en-US" sz="1600" dirty="0">
                <a:solidFill>
                  <a:schemeClr val="tx1"/>
                </a:solidFill>
              </a:rPr>
              <a:t> − It transforms the fuzzy set obtained by the inference engine into a crisp value.</a:t>
            </a:r>
          </a:p>
        </p:txBody>
      </p:sp>
    </p:spTree>
    <p:extLst>
      <p:ext uri="{BB962C8B-B14F-4D97-AF65-F5344CB8AC3E}">
        <p14:creationId xmlns:p14="http://schemas.microsoft.com/office/powerpoint/2010/main" val="132573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Fuzzy Logic Systems Architecture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Fuzzy Logic System">
            <a:extLst>
              <a:ext uri="{FF2B5EF4-FFF2-40B4-BE49-F238E27FC236}">
                <a16:creationId xmlns:a16="http://schemas.microsoft.com/office/drawing/2014/main" id="{29DBF95E-7BC1-4DA7-8D8A-E13ECA3B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03574"/>
            <a:ext cx="5715000" cy="29622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C06A9A4-0BE2-4524-A2A6-171839D2F2A2}"/>
              </a:ext>
            </a:extLst>
          </p:cNvPr>
          <p:cNvSpPr txBox="1">
            <a:spLocks/>
          </p:cNvSpPr>
          <p:nvPr/>
        </p:nvSpPr>
        <p:spPr>
          <a:xfrm>
            <a:off x="467544" y="5157192"/>
            <a:ext cx="8352928" cy="4320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membership functions work on</a:t>
            </a:r>
            <a:r>
              <a:rPr lang="en-US" sz="1800" dirty="0">
                <a:solidFill>
                  <a:schemeClr val="tx1"/>
                </a:solidFill>
              </a:rPr>
              <a:t> fuzzy sets of variables.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Membership Function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Membership functions allow you to quantify linguistic term and represent a fuzzy set graphically. A </a:t>
            </a:r>
            <a:r>
              <a:rPr lang="en-US" sz="1800" b="1" dirty="0">
                <a:solidFill>
                  <a:schemeClr val="tx1"/>
                </a:solidFill>
              </a:rPr>
              <a:t>membership function</a:t>
            </a:r>
            <a:r>
              <a:rPr lang="en-US" sz="1800" dirty="0">
                <a:solidFill>
                  <a:schemeClr val="tx1"/>
                </a:solidFill>
              </a:rPr>
              <a:t> for a fuzzy </a:t>
            </a:r>
            <a:r>
              <a:rPr lang="en-US" sz="1800" i="1" dirty="0">
                <a:solidFill>
                  <a:schemeClr val="tx1"/>
                </a:solidFill>
              </a:rPr>
              <a:t>set A</a:t>
            </a:r>
            <a:r>
              <a:rPr lang="en-US" sz="1800" dirty="0">
                <a:solidFill>
                  <a:schemeClr val="tx1"/>
                </a:solidFill>
              </a:rPr>
              <a:t> on the universe of discourse X is defined as </a:t>
            </a:r>
            <a:r>
              <a:rPr lang="en-US" sz="1800" dirty="0" err="1">
                <a:solidFill>
                  <a:schemeClr val="tx1"/>
                </a:solidFill>
              </a:rPr>
              <a:t>μ</a:t>
            </a:r>
            <a:r>
              <a:rPr lang="en-US" sz="1800" baseline="-25000" dirty="0" err="1">
                <a:solidFill>
                  <a:schemeClr val="tx1"/>
                </a:solidFill>
              </a:rPr>
              <a:t>A</a:t>
            </a:r>
            <a:r>
              <a:rPr lang="en-US" sz="1800" dirty="0" err="1">
                <a:solidFill>
                  <a:schemeClr val="tx1"/>
                </a:solidFill>
              </a:rPr>
              <a:t>:X</a:t>
            </a:r>
            <a:r>
              <a:rPr lang="en-US" sz="1800" dirty="0">
                <a:solidFill>
                  <a:schemeClr val="tx1"/>
                </a:solidFill>
              </a:rPr>
              <a:t> → [0,1].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each element of 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 is mapped to a value between 0 and 1. It is called </a:t>
            </a:r>
            <a:r>
              <a:rPr lang="en-US" sz="1800" b="1" dirty="0">
                <a:solidFill>
                  <a:schemeClr val="tx1"/>
                </a:solidFill>
              </a:rPr>
              <a:t>membership value</a:t>
            </a:r>
            <a:r>
              <a:rPr lang="en-US" sz="1800" dirty="0">
                <a:solidFill>
                  <a:schemeClr val="tx1"/>
                </a:solidFill>
              </a:rPr>
              <a:t> or </a:t>
            </a:r>
            <a:r>
              <a:rPr lang="en-US" sz="1800" b="1" dirty="0">
                <a:solidFill>
                  <a:schemeClr val="tx1"/>
                </a:solidFill>
              </a:rPr>
              <a:t>degree of membership</a:t>
            </a:r>
            <a:r>
              <a:rPr lang="en-US" sz="1800" dirty="0">
                <a:solidFill>
                  <a:schemeClr val="tx1"/>
                </a:solidFill>
              </a:rPr>
              <a:t>. It quantifies the degree of membership of the element in </a:t>
            </a:r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 to the fuzzy set </a:t>
            </a:r>
            <a:r>
              <a:rPr lang="en-US" sz="1800" i="1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x axis represents the universe of discourse.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 axis represents the degrees of membership in the [0, 1] interval.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can be multiple membership functions applicable to </a:t>
            </a:r>
            <a:r>
              <a:rPr lang="en-US" sz="1800" dirty="0" err="1">
                <a:solidFill>
                  <a:schemeClr val="tx1"/>
                </a:solidFill>
              </a:rPr>
              <a:t>fuzzify</a:t>
            </a:r>
            <a:r>
              <a:rPr lang="en-US" sz="1800" dirty="0">
                <a:solidFill>
                  <a:schemeClr val="tx1"/>
                </a:solidFill>
              </a:rPr>
              <a:t> a numerical value. Simple membership functions are used as use of complex functions does not add more precision in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8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Membership Function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membership functions for </a:t>
            </a:r>
            <a:r>
              <a:rPr lang="en-US" sz="1800" b="1" dirty="0">
                <a:solidFill>
                  <a:schemeClr val="tx1"/>
                </a:solidFill>
              </a:rPr>
              <a:t>LP, MP, S, MN,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LN</a:t>
            </a:r>
            <a:r>
              <a:rPr lang="en-US" sz="1800" dirty="0">
                <a:solidFill>
                  <a:schemeClr val="tx1"/>
                </a:solidFill>
              </a:rPr>
              <a:t> are shown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FL Membership Functions">
            <a:extLst>
              <a:ext uri="{FF2B5EF4-FFF2-40B4-BE49-F238E27FC236}">
                <a16:creationId xmlns:a16="http://schemas.microsoft.com/office/drawing/2014/main" id="{9DA6C70D-CD01-4D8C-8EE0-050AAC46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7183"/>
            <a:ext cx="5715000" cy="27717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36E699AB-2403-40DA-A7CD-D12B676C1E92}"/>
              </a:ext>
            </a:extLst>
          </p:cNvPr>
          <p:cNvSpPr txBox="1">
            <a:spLocks/>
          </p:cNvSpPr>
          <p:nvPr/>
        </p:nvSpPr>
        <p:spPr>
          <a:xfrm>
            <a:off x="395536" y="5057301"/>
            <a:ext cx="8352928" cy="12990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triangular membership function shapes are most common among various other membership function shapes such as trapezoidal, singleton, and Gaussian.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the input to 5-level fuzzifier varies from -10 volts to +10 volts. Hence the corresponding output also changes.</a:t>
            </a:r>
          </a:p>
        </p:txBody>
      </p:sp>
    </p:spTree>
    <p:extLst>
      <p:ext uri="{BB962C8B-B14F-4D97-AF65-F5344CB8AC3E}">
        <p14:creationId xmlns:p14="http://schemas.microsoft.com/office/powerpoint/2010/main" val="428624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Fuzzy Logic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 of a Fuzzy Logic System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us consider an air conditioning system with 5-level fuzzy logic system.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system adjusts the temperature of air conditioner by comparing the room temperature and the target temperature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https://www.tutorialspoint.com/artificial_intelligence/artificial_intelligence_fuzzy_logic_systems.htm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 descr="Fuzzy Logic AC System">
            <a:extLst>
              <a:ext uri="{FF2B5EF4-FFF2-40B4-BE49-F238E27FC236}">
                <a16:creationId xmlns:a16="http://schemas.microsoft.com/office/drawing/2014/main" id="{3AE7A298-6626-4166-A9DE-57101F9A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59" y="2730940"/>
            <a:ext cx="4128283" cy="38805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1756</Words>
  <Application>Microsoft Office PowerPoint</Application>
  <PresentationFormat>On-screen Show (4:3)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7 Fuzzy Logic System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428</cp:revision>
  <dcterms:created xsi:type="dcterms:W3CDTF">2018-09-28T16:40:41Z</dcterms:created>
  <dcterms:modified xsi:type="dcterms:W3CDTF">2020-05-03T19:07:30Z</dcterms:modified>
</cp:coreProperties>
</file>