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9" d="100"/>
          <a:sy n="89" d="100"/>
        </p:scale>
        <p:origin x="58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utorialspoint.com/artificial_intelligence/artificial_intelligence_research_area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intelligence/artificial_intelligence_research_areas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intelligence/artificial_intelligence_research_areas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tutorialspoint.com/artificial_intelligence/artificial_intelligence_research_areas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intelligence/artificial_intelligence_research_areas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intelligence/artificial_intelligence_research_areas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Research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Research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Research Area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research areas of Artificial Intelligence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https://www.tutorialspoint.com/artificial_intelligence/artificial_intelligence_research_areas.htm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 descr="Research Areas of Intelligence">
            <a:extLst>
              <a:ext uri="{FF2B5EF4-FFF2-40B4-BE49-F238E27FC236}">
                <a16:creationId xmlns:a16="http://schemas.microsoft.com/office/drawing/2014/main" id="{C88D9FE1-841B-4612-AABC-E53463D0C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0888"/>
            <a:ext cx="4081636" cy="382313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Research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0811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Speech and Voice Recognition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both terms are common in robotics, expert systems and natural language processing.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https://www.tutorialspoint.com/artificial_intelligence/artificial_intelligence_research_areas.htm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D301DF1-749F-4864-8A08-CFC330BAA469}"/>
              </a:ext>
            </a:extLst>
          </p:cNvPr>
          <p:cNvGraphicFramePr>
            <a:graphicFrameLocks noGrp="1"/>
          </p:cNvGraphicFramePr>
          <p:nvPr/>
        </p:nvGraphicFramePr>
        <p:xfrm>
          <a:off x="476560" y="2420887"/>
          <a:ext cx="8496944" cy="3642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95825587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3057825390"/>
                    </a:ext>
                  </a:extLst>
                </a:gridCol>
              </a:tblGrid>
              <a:tr h="409377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Speech Recognition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Voice Recognition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00331083"/>
                  </a:ext>
                </a:extLst>
              </a:tr>
              <a:tr h="93571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speech recognition aims at understanding and comprehending </a:t>
                      </a:r>
                      <a:r>
                        <a:rPr lang="en-US" b="1" dirty="0">
                          <a:effectLst/>
                        </a:rPr>
                        <a:t>WHAT</a:t>
                      </a:r>
                      <a:r>
                        <a:rPr lang="en-US" dirty="0">
                          <a:effectLst/>
                        </a:rPr>
                        <a:t> was spoken.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objective of voice recognition is to recognize </a:t>
                      </a:r>
                      <a:r>
                        <a:rPr lang="en-US" b="1" dirty="0">
                          <a:effectLst/>
                        </a:rPr>
                        <a:t>WHO</a:t>
                      </a:r>
                      <a:r>
                        <a:rPr lang="en-US" dirty="0">
                          <a:effectLst/>
                        </a:rPr>
                        <a:t> is speaking.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30945207"/>
                  </a:ext>
                </a:extLst>
              </a:tr>
              <a:tr h="67254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It is used in hand-free computing, map, or menu navigation.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It is used to identify a person by analysing its tone, voice pitch, and accent, etc.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5892053"/>
                  </a:ext>
                </a:extLst>
              </a:tr>
              <a:tr h="67254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Machine does not need training for Speech Recognition as it is not speaker dependent.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This recognition system needs training as it is person oriented.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03569802"/>
                  </a:ext>
                </a:extLst>
              </a:tr>
              <a:tr h="838201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Speaker independent Speech Recognition systems are difficult to develop.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Speaker dependent Speech Recognition systems are comparatively easy to develop.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3836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3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Research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Real Life Applications of Research Areas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a large array of applications where AI is serving common people in their day-to-day lives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https://www.tutorialspoint.com/artificial_intelligence/artificial_intelligence_research_areas.htm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5C564C6-0C08-4101-BF7B-4474F65B7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353548"/>
              </p:ext>
            </p:extLst>
          </p:nvPr>
        </p:nvGraphicFramePr>
        <p:xfrm>
          <a:off x="539552" y="2451611"/>
          <a:ext cx="8280920" cy="3546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94">
                  <a:extLst>
                    <a:ext uri="{9D8B030D-6E8A-4147-A177-3AD203B41FA5}">
                      <a16:colId xmlns:a16="http://schemas.microsoft.com/office/drawing/2014/main" val="4037034845"/>
                    </a:ext>
                  </a:extLst>
                </a:gridCol>
                <a:gridCol w="7774126">
                  <a:extLst>
                    <a:ext uri="{9D8B030D-6E8A-4147-A177-3AD203B41FA5}">
                      <a16:colId xmlns:a16="http://schemas.microsoft.com/office/drawing/2014/main" val="3597339386"/>
                    </a:ext>
                  </a:extLst>
                </a:gridCol>
              </a:tblGrid>
              <a:tr h="43312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Research Areas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74368963"/>
                  </a:ext>
                </a:extLst>
              </a:tr>
              <a:tr h="40625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Expert Systems: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Examples − Flight-tracking systems, Clinical systems.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7439080"/>
                  </a:ext>
                </a:extLst>
              </a:tr>
              <a:tr h="6674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Natural Language Processing: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Examples: Google Now feature, speech recognition, Automatic voice output.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98329762"/>
                  </a:ext>
                </a:extLst>
              </a:tr>
              <a:tr h="6674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Neural Networks: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Examples − Pattern recognition systems such as face recognition, character recognition, handwriting recognition.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22998192"/>
                  </a:ext>
                </a:extLst>
              </a:tr>
              <a:tr h="6674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Robotics: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Examples − Industrial robots for moving, spraying, painting, precision checking, drilling, cleaning, coating, carving, etc.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60533133"/>
                  </a:ext>
                </a:extLst>
              </a:tr>
              <a:tr h="58400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Fuzzy Logic Systems: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Examples − Consumer electronics, automobiles, etc.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06948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15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Research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035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Task Classification of AI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domain of AI is classified into </a:t>
            </a:r>
            <a:r>
              <a:rPr lang="en-US" sz="1800" b="1" dirty="0">
                <a:solidFill>
                  <a:schemeClr val="tx1"/>
                </a:solidFill>
              </a:rPr>
              <a:t>Formal tasks, Mundane (Ordinary) tasks, </a:t>
            </a:r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Expert tasks.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https://www.tutorialspoint.com/artificial_intelligence/artificial_intelligence_research_areas.htm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 descr="Task Domains of AI">
            <a:extLst>
              <a:ext uri="{FF2B5EF4-FFF2-40B4-BE49-F238E27FC236}">
                <a16:creationId xmlns:a16="http://schemas.microsoft.com/office/drawing/2014/main" id="{9BCDC487-9E9C-4BF1-949F-E7638EBEC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32522"/>
            <a:ext cx="4798665" cy="432226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33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Research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Task Domain of Artificial Intelligence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https://www.tutorialspoint.com/artificial_intelligence/artificial_intelligence_research_areas.htm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72E568D-421D-4493-A9A8-B07FB68D1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46112"/>
              </p:ext>
            </p:extLst>
          </p:nvPr>
        </p:nvGraphicFramePr>
        <p:xfrm>
          <a:off x="490799" y="1772816"/>
          <a:ext cx="8352927" cy="493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309">
                  <a:extLst>
                    <a:ext uri="{9D8B030D-6E8A-4147-A177-3AD203B41FA5}">
                      <a16:colId xmlns:a16="http://schemas.microsoft.com/office/drawing/2014/main" val="1026925822"/>
                    </a:ext>
                  </a:extLst>
                </a:gridCol>
                <a:gridCol w="3169100">
                  <a:extLst>
                    <a:ext uri="{9D8B030D-6E8A-4147-A177-3AD203B41FA5}">
                      <a16:colId xmlns:a16="http://schemas.microsoft.com/office/drawing/2014/main" val="1453043906"/>
                    </a:ext>
                  </a:extLst>
                </a:gridCol>
                <a:gridCol w="2399518">
                  <a:extLst>
                    <a:ext uri="{9D8B030D-6E8A-4147-A177-3AD203B41FA5}">
                      <a16:colId xmlns:a16="http://schemas.microsoft.com/office/drawing/2014/main" val="1407130683"/>
                    </a:ext>
                  </a:extLst>
                </a:gridCol>
              </a:tblGrid>
              <a:tr h="432982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Mundane (Ordinary) Tasks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Formal Tasks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Expert Tasks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2566567"/>
                  </a:ext>
                </a:extLst>
              </a:tr>
              <a:tr h="1223202"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effectLst/>
                        </a:rPr>
                        <a:t>Perception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Computer Vision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Speech, Voice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Mathematics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Geometry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Logic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Integration and Differentiation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Engineering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Fault Finding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Manufacturing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Monitoring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06195109"/>
                  </a:ext>
                </a:extLst>
              </a:tr>
              <a:tr h="1268017"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effectLst/>
                        </a:rPr>
                        <a:t>Natural Language Processing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Understanding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Language Generation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Language Translation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effectLst/>
                        </a:rPr>
                        <a:t>Games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Go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Chess (Deep Blue)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effectLst/>
                        </a:rPr>
                        <a:t>Ckeckers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Scientific Analysis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191934"/>
                  </a:ext>
                </a:extLst>
              </a:tr>
              <a:tr h="43298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Common Sense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Verification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Financial Analysis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68647138"/>
                  </a:ext>
                </a:extLst>
              </a:tr>
              <a:tr h="43298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Reasoning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Theorem Proving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Medical Diagnosis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1269399"/>
                  </a:ext>
                </a:extLst>
              </a:tr>
              <a:tr h="43298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Planning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Creativity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11602080"/>
                  </a:ext>
                </a:extLst>
              </a:tr>
              <a:tr h="432982"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effectLst/>
                        </a:rPr>
                        <a:t>Robotics: Locomotive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86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78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Research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74441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Humans learn </a:t>
            </a:r>
            <a:r>
              <a:rPr lang="en-US" sz="1800" b="1" dirty="0">
                <a:solidFill>
                  <a:schemeClr val="tx1"/>
                </a:solidFill>
              </a:rPr>
              <a:t>mundane (ordinary) tasks</a:t>
            </a:r>
            <a:r>
              <a:rPr lang="en-US" sz="1800" dirty="0">
                <a:solidFill>
                  <a:schemeClr val="tx1"/>
                </a:solidFill>
              </a:rPr>
              <a:t> since their birth.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They learn by perception, speaking, using language, and locomotives.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They learn Formal Tasks and Expert Tasks later, in that order.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humans, the mundane tasks are easiest to learn.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same was considered true before trying to implement mundane tasks in machines.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Earlier, all work of AI was concentrated in the mundane task domain.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Later</a:t>
            </a:r>
            <a:r>
              <a:rPr lang="en-US" sz="1800" dirty="0">
                <a:solidFill>
                  <a:schemeClr val="tx1"/>
                </a:solidFill>
              </a:rPr>
              <a:t>, it turned out that the machine requires more knowledge, complex knowledge representation, and complicated algorithms for handling mundane tasks</a:t>
            </a:r>
            <a:r>
              <a:rPr lang="en-US" sz="180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reason </a:t>
            </a:r>
            <a:r>
              <a:rPr lang="en-US" sz="1800" b="1" dirty="0">
                <a:solidFill>
                  <a:schemeClr val="tx1"/>
                </a:solidFill>
              </a:rPr>
              <a:t>why AI work is more prospering in the Expert Tasks domain</a:t>
            </a:r>
            <a:r>
              <a:rPr lang="en-US" sz="1800" dirty="0">
                <a:solidFill>
                  <a:schemeClr val="tx1"/>
                </a:solidFill>
              </a:rPr>
              <a:t> now, as the expert task domain needs expert knowledge without common sense, which can be easier to represent and handle.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https://www.tutorialspoint.com/artificial_intelligence/artificial_intelligence_research_areas.htm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48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642</Words>
  <Application>Microsoft Office PowerPoint</Application>
  <PresentationFormat>On-screen Show (4:3)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4 Research</vt:lpstr>
      <vt:lpstr>4 Research</vt:lpstr>
      <vt:lpstr>4 Research</vt:lpstr>
      <vt:lpstr>4 Research</vt:lpstr>
      <vt:lpstr>4 Research</vt:lpstr>
      <vt:lpstr>4 Research</vt:lpstr>
      <vt:lpstr>4 Research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374</cp:revision>
  <dcterms:created xsi:type="dcterms:W3CDTF">2018-09-28T16:40:41Z</dcterms:created>
  <dcterms:modified xsi:type="dcterms:W3CDTF">2020-05-03T16:52:39Z</dcterms:modified>
</cp:coreProperties>
</file>