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0" r:id="rId4"/>
    <p:sldId id="261" r:id="rId5"/>
    <p:sldId id="263" r:id="rId6"/>
    <p:sldId id="262" r:id="rId7"/>
    <p:sldId id="264" r:id="rId8"/>
    <p:sldId id="265" r:id="rId9"/>
    <p:sldId id="266" r:id="rId10"/>
    <p:sldId id="267" r:id="rId11"/>
    <p:sldId id="269" r:id="rId12"/>
    <p:sldId id="268" r:id="rId13"/>
    <p:sldId id="270" r:id="rId14"/>
    <p:sldId id="271" r:id="rId15"/>
    <p:sldId id="272"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58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agents_and_environment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Agent and Environment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Model Based Reflex Agents (2)</a:t>
            </a:r>
          </a:p>
          <a:p>
            <a:pPr marL="342900" indent="-342900" algn="l">
              <a:buClr>
                <a:srgbClr val="0070C0"/>
              </a:buClr>
              <a:buSzPct val="80000"/>
              <a:buFont typeface="Wingdings" pitchFamily="2" charset="2"/>
              <a:buChar char="u"/>
            </a:pPr>
            <a:r>
              <a:rPr lang="en-US" sz="1800" b="1" dirty="0">
                <a:solidFill>
                  <a:schemeClr val="tx1"/>
                </a:solidFill>
              </a:rPr>
              <a:t>Updating the state requires the information about −</a:t>
            </a:r>
          </a:p>
          <a:p>
            <a:pPr marL="800100" lvl="1" indent="-342900" algn="l">
              <a:buClr>
                <a:srgbClr val="0070C0"/>
              </a:buClr>
              <a:buSzPct val="80000"/>
              <a:buFont typeface="Wingdings" pitchFamily="2" charset="2"/>
              <a:buChar char="u"/>
            </a:pPr>
            <a:r>
              <a:rPr lang="en-US" sz="1800" dirty="0">
                <a:solidFill>
                  <a:schemeClr val="tx1"/>
                </a:solidFill>
              </a:rPr>
              <a:t>How the world evolves.</a:t>
            </a:r>
          </a:p>
          <a:p>
            <a:pPr marL="800100" lvl="1" indent="-342900" algn="l">
              <a:buClr>
                <a:srgbClr val="0070C0"/>
              </a:buClr>
              <a:buSzPct val="80000"/>
              <a:buFont typeface="Wingdings" pitchFamily="2" charset="2"/>
              <a:buChar char="u"/>
            </a:pPr>
            <a:r>
              <a:rPr lang="en-US" sz="1800" dirty="0">
                <a:solidFill>
                  <a:schemeClr val="tx1"/>
                </a:solidFill>
              </a:rPr>
              <a:t>How the agent’s actions affect the world.</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170" name="Picture 2" descr="Model Based Reflex Agents">
            <a:extLst>
              <a:ext uri="{FF2B5EF4-FFF2-40B4-BE49-F238E27FC236}">
                <a16:creationId xmlns:a16="http://schemas.microsoft.com/office/drawing/2014/main" id="{CFB46F42-271A-4D24-94A1-5E9457CEF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40198"/>
            <a:ext cx="5715000" cy="32670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0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Goal Based Agents</a:t>
            </a:r>
          </a:p>
          <a:p>
            <a:pPr marL="342900" indent="-342900" algn="l">
              <a:buClr>
                <a:srgbClr val="0070C0"/>
              </a:buClr>
              <a:buSzPct val="80000"/>
              <a:buFont typeface="Wingdings" pitchFamily="2" charset="2"/>
              <a:buChar char="u"/>
            </a:pPr>
            <a:r>
              <a:rPr lang="en-US" sz="1800" dirty="0">
                <a:solidFill>
                  <a:schemeClr val="tx1"/>
                </a:solidFill>
              </a:rPr>
              <a:t>They choose their actions in order to achieve goals. </a:t>
            </a:r>
          </a:p>
          <a:p>
            <a:pPr marL="342900" indent="-342900" algn="l">
              <a:buClr>
                <a:srgbClr val="0070C0"/>
              </a:buClr>
              <a:buSzPct val="80000"/>
              <a:buFont typeface="Wingdings" pitchFamily="2" charset="2"/>
              <a:buChar char="u"/>
            </a:pPr>
            <a:r>
              <a:rPr lang="en-US" sz="1800" dirty="0">
                <a:solidFill>
                  <a:schemeClr val="tx1"/>
                </a:solidFill>
              </a:rPr>
              <a:t>Goal-based approach is more flexible than reflex agent since the knowledge supporting a decision is explicitly modeled, thereby allowing for modifications.</a:t>
            </a:r>
          </a:p>
          <a:p>
            <a:pPr marL="342900" indent="-342900" algn="l">
              <a:buClr>
                <a:srgbClr val="0070C0"/>
              </a:buClr>
              <a:buSzPct val="80000"/>
              <a:buFont typeface="Wingdings" pitchFamily="2" charset="2"/>
              <a:buChar char="u"/>
            </a:pPr>
            <a:r>
              <a:rPr lang="en-US" sz="1800" b="1" dirty="0">
                <a:solidFill>
                  <a:schemeClr val="tx1"/>
                </a:solidFill>
              </a:rPr>
              <a:t>Goal</a:t>
            </a:r>
            <a:r>
              <a:rPr lang="en-US" sz="1800" dirty="0">
                <a:solidFill>
                  <a:schemeClr val="tx1"/>
                </a:solidFill>
              </a:rPr>
              <a:t> − It is the description of desirable situations</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194" name="Picture 2" descr="Goal Based Reflex Agents">
            <a:extLst>
              <a:ext uri="{FF2B5EF4-FFF2-40B4-BE49-F238E27FC236}">
                <a16:creationId xmlns:a16="http://schemas.microsoft.com/office/drawing/2014/main" id="{8D87B69A-197D-480D-8527-131C34155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175025"/>
            <a:ext cx="5715000" cy="27622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73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Utility Based Agents</a:t>
            </a:r>
          </a:p>
          <a:p>
            <a:pPr marL="342900" indent="-342900" algn="l">
              <a:buClr>
                <a:srgbClr val="0070C0"/>
              </a:buClr>
              <a:buSzPct val="80000"/>
              <a:buFont typeface="Wingdings" pitchFamily="2" charset="2"/>
              <a:buChar char="u"/>
            </a:pPr>
            <a:r>
              <a:rPr lang="en-US" sz="1800" dirty="0">
                <a:solidFill>
                  <a:schemeClr val="tx1"/>
                </a:solidFill>
              </a:rPr>
              <a:t>They choose actions based on a preference (utility) for each state.</a:t>
            </a:r>
          </a:p>
          <a:p>
            <a:pPr marL="342900" indent="-342900" algn="l">
              <a:buClr>
                <a:srgbClr val="0070C0"/>
              </a:buClr>
              <a:buSzPct val="80000"/>
              <a:buFont typeface="Wingdings" pitchFamily="2" charset="2"/>
              <a:buChar char="u"/>
            </a:pPr>
            <a:r>
              <a:rPr lang="en-US" sz="1800" dirty="0">
                <a:solidFill>
                  <a:schemeClr val="tx1"/>
                </a:solidFill>
              </a:rPr>
              <a:t>Goals are inadequate when −</a:t>
            </a:r>
          </a:p>
          <a:p>
            <a:pPr marL="800100" lvl="1" indent="-342900" algn="l">
              <a:buClr>
                <a:srgbClr val="0070C0"/>
              </a:buClr>
              <a:buSzPct val="80000"/>
              <a:buFont typeface="Wingdings" pitchFamily="2" charset="2"/>
              <a:buChar char="u"/>
            </a:pPr>
            <a:r>
              <a:rPr lang="en-US" sz="1800" dirty="0">
                <a:solidFill>
                  <a:schemeClr val="tx1"/>
                </a:solidFill>
              </a:rPr>
              <a:t>There are conflicting goals, out of which only few can be achieved.</a:t>
            </a:r>
          </a:p>
          <a:p>
            <a:pPr marL="800100" lvl="1" indent="-342900" algn="l">
              <a:buClr>
                <a:srgbClr val="0070C0"/>
              </a:buClr>
              <a:buSzPct val="80000"/>
              <a:buFont typeface="Wingdings" pitchFamily="2" charset="2"/>
              <a:buChar char="u"/>
            </a:pPr>
            <a:r>
              <a:rPr lang="en-US" sz="1800" dirty="0">
                <a:solidFill>
                  <a:schemeClr val="tx1"/>
                </a:solidFill>
              </a:rPr>
              <a:t>Goals have some uncertainty of being achieved and you need to weigh likelihood of success against the importance of a goal.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196" name="Picture 4" descr="Utility Based Agents">
            <a:extLst>
              <a:ext uri="{FF2B5EF4-FFF2-40B4-BE49-F238E27FC236}">
                <a16:creationId xmlns:a16="http://schemas.microsoft.com/office/drawing/2014/main" id="{D84CC65F-DDBF-43EB-94A8-B1ED92DFA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05187"/>
            <a:ext cx="5715000" cy="31337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6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Nature of Environments (1)</a:t>
            </a:r>
          </a:p>
          <a:p>
            <a:pPr marL="342900" indent="-342900" algn="l">
              <a:buClr>
                <a:srgbClr val="0070C0"/>
              </a:buClr>
              <a:buSzPct val="80000"/>
              <a:buFont typeface="Wingdings" pitchFamily="2" charset="2"/>
              <a:buChar char="u"/>
            </a:pPr>
            <a:r>
              <a:rPr lang="en-US" sz="1800" dirty="0">
                <a:solidFill>
                  <a:schemeClr val="tx1"/>
                </a:solidFill>
              </a:rPr>
              <a:t>Some programs operate in the entirely </a:t>
            </a:r>
            <a:r>
              <a:rPr lang="en-US" sz="1800" b="1" dirty="0">
                <a:solidFill>
                  <a:schemeClr val="tx1"/>
                </a:solidFill>
              </a:rPr>
              <a:t>artificial environment</a:t>
            </a:r>
            <a:r>
              <a:rPr lang="en-US" sz="1800" dirty="0">
                <a:solidFill>
                  <a:schemeClr val="tx1"/>
                </a:solidFill>
              </a:rPr>
              <a:t> confined to keyboard input, database, computer file systems and character output on a screen.</a:t>
            </a:r>
          </a:p>
          <a:p>
            <a:pPr marL="342900" indent="-342900" algn="l">
              <a:buClr>
                <a:srgbClr val="0070C0"/>
              </a:buClr>
              <a:buSzPct val="80000"/>
              <a:buFont typeface="Wingdings" pitchFamily="2" charset="2"/>
              <a:buChar char="u"/>
            </a:pPr>
            <a:r>
              <a:rPr lang="en-US" sz="1800" dirty="0">
                <a:solidFill>
                  <a:schemeClr val="tx1"/>
                </a:solidFill>
              </a:rPr>
              <a:t>In contrast, some software agents (software robots or softbots) exist in rich, unlimited softbots domains. The simulator has a </a:t>
            </a:r>
            <a:r>
              <a:rPr lang="en-US" sz="1800" b="1" dirty="0">
                <a:solidFill>
                  <a:schemeClr val="tx1"/>
                </a:solidFill>
              </a:rPr>
              <a:t>very detailed, complex environment</a:t>
            </a:r>
            <a:r>
              <a:rPr lang="en-US" sz="1800" dirty="0">
                <a:solidFill>
                  <a:schemeClr val="tx1"/>
                </a:solidFill>
              </a:rPr>
              <a:t>. The software agent needs to choose from a long array of actions in real time. A softbot designed to scan the online preferences of the customer and show interesting items to the customer works in the </a:t>
            </a:r>
            <a:r>
              <a:rPr lang="en-US" sz="1800" b="1" dirty="0">
                <a:solidFill>
                  <a:schemeClr val="tx1"/>
                </a:solidFill>
              </a:rPr>
              <a:t>real</a:t>
            </a:r>
            <a:r>
              <a:rPr lang="en-US" sz="1800" dirty="0">
                <a:solidFill>
                  <a:schemeClr val="tx1"/>
                </a:solidFill>
              </a:rPr>
              <a:t> as well as an </a:t>
            </a:r>
            <a:r>
              <a:rPr lang="en-US" sz="1800" b="1" dirty="0">
                <a:solidFill>
                  <a:schemeClr val="tx1"/>
                </a:solidFill>
              </a:rPr>
              <a:t>artificial</a:t>
            </a:r>
            <a:r>
              <a:rPr lang="en-US" sz="1800" dirty="0">
                <a:solidFill>
                  <a:schemeClr val="tx1"/>
                </a:solidFill>
              </a:rPr>
              <a:t> environment.</a:t>
            </a:r>
          </a:p>
          <a:p>
            <a:pPr marL="342900" indent="-342900" algn="l">
              <a:buClr>
                <a:srgbClr val="0070C0"/>
              </a:buClr>
              <a:buSzPct val="80000"/>
              <a:buFont typeface="Wingdings" pitchFamily="2" charset="2"/>
              <a:buChar char="u"/>
            </a:pPr>
            <a:r>
              <a:rPr lang="en-US" sz="1800" dirty="0">
                <a:solidFill>
                  <a:schemeClr val="tx1"/>
                </a:solidFill>
              </a:rPr>
              <a:t>The most famous </a:t>
            </a:r>
            <a:r>
              <a:rPr lang="en-US" sz="1800" b="1" dirty="0">
                <a:solidFill>
                  <a:schemeClr val="tx1"/>
                </a:solidFill>
              </a:rPr>
              <a:t>artificial environment</a:t>
            </a:r>
            <a:r>
              <a:rPr lang="en-US" sz="1800" dirty="0">
                <a:solidFill>
                  <a:schemeClr val="tx1"/>
                </a:solidFill>
              </a:rPr>
              <a:t> is the </a:t>
            </a:r>
            <a:r>
              <a:rPr lang="en-US" sz="1800" b="1" dirty="0">
                <a:solidFill>
                  <a:schemeClr val="tx1"/>
                </a:solidFill>
              </a:rPr>
              <a:t>Turing Test environment</a:t>
            </a:r>
            <a:r>
              <a:rPr lang="en-US" sz="1800" dirty="0">
                <a:solidFill>
                  <a:schemeClr val="tx1"/>
                </a:solidFill>
              </a:rPr>
              <a:t>, in which one real and other artificial agents are tested on equal ground. This is a very challenging environment as it is highly difficult for a software agent to perform as well as a human.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94368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24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Nature of Environments (2)</a:t>
            </a:r>
          </a:p>
          <a:p>
            <a:pPr marL="342900" indent="-342900" algn="l">
              <a:buClr>
                <a:srgbClr val="0070C0"/>
              </a:buClr>
              <a:buSzPct val="80000"/>
              <a:buFont typeface="Wingdings" pitchFamily="2" charset="2"/>
              <a:buChar char="u"/>
            </a:pPr>
            <a:r>
              <a:rPr lang="en-US" sz="1800" b="1" dirty="0">
                <a:solidFill>
                  <a:schemeClr val="tx1"/>
                </a:solidFill>
              </a:rPr>
              <a:t>Turing Test</a:t>
            </a:r>
          </a:p>
          <a:p>
            <a:pPr marL="342900" indent="-342900" algn="l">
              <a:buClr>
                <a:srgbClr val="0070C0"/>
              </a:buClr>
              <a:buSzPct val="80000"/>
              <a:buFont typeface="Wingdings" pitchFamily="2" charset="2"/>
              <a:buChar char="u"/>
            </a:pPr>
            <a:r>
              <a:rPr lang="en-US" sz="1800" dirty="0">
                <a:solidFill>
                  <a:schemeClr val="tx1"/>
                </a:solidFill>
              </a:rPr>
              <a:t>The success of an intelligent behavior of a system can be measured with Turing Test.</a:t>
            </a:r>
          </a:p>
          <a:p>
            <a:pPr marL="342900" indent="-342900" algn="l">
              <a:buClr>
                <a:srgbClr val="0070C0"/>
              </a:buClr>
              <a:buSzPct val="80000"/>
              <a:buFont typeface="Wingdings" pitchFamily="2" charset="2"/>
              <a:buChar char="u"/>
            </a:pPr>
            <a:r>
              <a:rPr lang="en-US" sz="1800" dirty="0">
                <a:solidFill>
                  <a:schemeClr val="tx1"/>
                </a:solidFill>
              </a:rPr>
              <a:t>Two persons and a machine to be evaluated participate in the test. Out of the two persons, one plays the role of the tester. Each of them sits in different rooms. The tester is unaware of who is machine and who is a human. He interrogates the questions by typing and sending them to both intelligences, to which he receives typed responses.</a:t>
            </a:r>
          </a:p>
          <a:p>
            <a:pPr marL="342900" indent="-342900" algn="l">
              <a:buClr>
                <a:srgbClr val="0070C0"/>
              </a:buClr>
              <a:buSzPct val="80000"/>
              <a:buFont typeface="Wingdings" pitchFamily="2" charset="2"/>
              <a:buChar char="u"/>
            </a:pPr>
            <a:r>
              <a:rPr lang="en-US" sz="1800" dirty="0">
                <a:solidFill>
                  <a:schemeClr val="tx1"/>
                </a:solidFill>
              </a:rPr>
              <a:t>This test aims at fooling the tester. If the tester fails to determine machine’s response from the human response, then the machine is said to be intelligent.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640867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96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Properties of Environment</a:t>
            </a:r>
          </a:p>
          <a:p>
            <a:pPr marL="342900" indent="-342900" algn="l">
              <a:buClr>
                <a:srgbClr val="0070C0"/>
              </a:buClr>
              <a:buSzPct val="80000"/>
              <a:buFont typeface="Wingdings" pitchFamily="2" charset="2"/>
              <a:buChar char="u"/>
            </a:pPr>
            <a:r>
              <a:rPr lang="en-US" sz="1400" dirty="0">
                <a:solidFill>
                  <a:schemeClr val="tx1"/>
                </a:solidFill>
              </a:rPr>
              <a:t>The environment has multifold properties −</a:t>
            </a:r>
          </a:p>
          <a:p>
            <a:pPr marL="800100" lvl="1" indent="-342900" algn="l">
              <a:buClr>
                <a:srgbClr val="0070C0"/>
              </a:buClr>
              <a:buSzPct val="80000"/>
              <a:buFont typeface="Wingdings" pitchFamily="2" charset="2"/>
              <a:buChar char="u"/>
            </a:pPr>
            <a:r>
              <a:rPr lang="en-US" sz="1400" b="1" dirty="0">
                <a:solidFill>
                  <a:schemeClr val="tx1"/>
                </a:solidFill>
              </a:rPr>
              <a:t>Discrete / Continuous</a:t>
            </a:r>
            <a:r>
              <a:rPr lang="en-US" sz="1400" dirty="0">
                <a:solidFill>
                  <a:schemeClr val="tx1"/>
                </a:solidFill>
              </a:rPr>
              <a:t> − If there are a limited number of distinct, clearly defined, states of the environment, the environment is discrete (For example, chess); otherwise it is continuous (For example, driving).</a:t>
            </a:r>
          </a:p>
          <a:p>
            <a:pPr marL="800100" lvl="1" indent="-342900" algn="l">
              <a:buClr>
                <a:srgbClr val="0070C0"/>
              </a:buClr>
              <a:buSzPct val="80000"/>
              <a:buFont typeface="Wingdings" pitchFamily="2" charset="2"/>
              <a:buChar char="u"/>
            </a:pPr>
            <a:r>
              <a:rPr lang="en-US" sz="1400" b="1" dirty="0">
                <a:solidFill>
                  <a:schemeClr val="tx1"/>
                </a:solidFill>
              </a:rPr>
              <a:t>Observable / Partially Observable</a:t>
            </a:r>
            <a:r>
              <a:rPr lang="en-US" sz="1400" dirty="0">
                <a:solidFill>
                  <a:schemeClr val="tx1"/>
                </a:solidFill>
              </a:rPr>
              <a:t> − If it is possible to determine the complete state of the environment at each time point from the percepts it is observable; otherwise it is only partially observable.</a:t>
            </a:r>
          </a:p>
          <a:p>
            <a:pPr marL="800100" lvl="1" indent="-342900" algn="l">
              <a:buClr>
                <a:srgbClr val="0070C0"/>
              </a:buClr>
              <a:buSzPct val="80000"/>
              <a:buFont typeface="Wingdings" pitchFamily="2" charset="2"/>
              <a:buChar char="u"/>
            </a:pPr>
            <a:r>
              <a:rPr lang="en-US" sz="1400" b="1" dirty="0">
                <a:solidFill>
                  <a:schemeClr val="tx1"/>
                </a:solidFill>
              </a:rPr>
              <a:t>Static / Dynamic</a:t>
            </a:r>
            <a:r>
              <a:rPr lang="en-US" sz="1400" dirty="0">
                <a:solidFill>
                  <a:schemeClr val="tx1"/>
                </a:solidFill>
              </a:rPr>
              <a:t> − If the environment does not change while an agent is acting, then it is static; otherwise it is dynamic.</a:t>
            </a:r>
          </a:p>
          <a:p>
            <a:pPr marL="800100" lvl="1" indent="-342900" algn="l">
              <a:buClr>
                <a:srgbClr val="0070C0"/>
              </a:buClr>
              <a:buSzPct val="80000"/>
              <a:buFont typeface="Wingdings" pitchFamily="2" charset="2"/>
              <a:buChar char="u"/>
            </a:pPr>
            <a:r>
              <a:rPr lang="en-US" sz="1400" b="1" dirty="0">
                <a:solidFill>
                  <a:schemeClr val="tx1"/>
                </a:solidFill>
              </a:rPr>
              <a:t>Single agent / Multiple agents</a:t>
            </a:r>
            <a:r>
              <a:rPr lang="en-US" sz="1400" dirty="0">
                <a:solidFill>
                  <a:schemeClr val="tx1"/>
                </a:solidFill>
              </a:rPr>
              <a:t> − The environment may contain other agents which may be of the same or different kind as that of the agent.</a:t>
            </a:r>
          </a:p>
          <a:p>
            <a:pPr marL="800100" lvl="1" indent="-342900" algn="l">
              <a:buClr>
                <a:srgbClr val="0070C0"/>
              </a:buClr>
              <a:buSzPct val="80000"/>
              <a:buFont typeface="Wingdings" pitchFamily="2" charset="2"/>
              <a:buChar char="u"/>
            </a:pPr>
            <a:r>
              <a:rPr lang="en-US" sz="1400" b="1" dirty="0">
                <a:solidFill>
                  <a:schemeClr val="tx1"/>
                </a:solidFill>
              </a:rPr>
              <a:t>Accessible / Inaccessible</a:t>
            </a:r>
            <a:r>
              <a:rPr lang="en-US" sz="1400" dirty="0">
                <a:solidFill>
                  <a:schemeClr val="tx1"/>
                </a:solidFill>
              </a:rPr>
              <a:t> − If the agent’s sensory apparatus can have access to the complete state of the environment, then the environment is accessible to that agent.</a:t>
            </a:r>
          </a:p>
          <a:p>
            <a:pPr marL="800100" lvl="1" indent="-342900" algn="l">
              <a:buClr>
                <a:srgbClr val="0070C0"/>
              </a:buClr>
              <a:buSzPct val="80000"/>
              <a:buFont typeface="Wingdings" pitchFamily="2" charset="2"/>
              <a:buChar char="u"/>
            </a:pPr>
            <a:r>
              <a:rPr lang="en-US" sz="1400" b="1" dirty="0">
                <a:solidFill>
                  <a:schemeClr val="tx1"/>
                </a:solidFill>
              </a:rPr>
              <a:t>Deterministic / Non-deterministic</a:t>
            </a:r>
            <a:r>
              <a:rPr lang="en-US" sz="1400" dirty="0">
                <a:solidFill>
                  <a:schemeClr val="tx1"/>
                </a:solidFill>
              </a:rPr>
              <a:t> − If the next state of the environment is completely determined by the current state and the actions of the agent, then the environment is deterministic; otherwise it is non-deterministic.</a:t>
            </a:r>
          </a:p>
          <a:p>
            <a:pPr marL="800100" lvl="1" indent="-342900" algn="l">
              <a:buClr>
                <a:srgbClr val="0070C0"/>
              </a:buClr>
              <a:buSzPct val="80000"/>
              <a:buFont typeface="Wingdings" pitchFamily="2" charset="2"/>
              <a:buChar char="u"/>
            </a:pPr>
            <a:r>
              <a:rPr lang="en-US" sz="1400" b="1" dirty="0">
                <a:solidFill>
                  <a:schemeClr val="tx1"/>
                </a:solidFill>
              </a:rPr>
              <a:t>Episodic / Non-episodic</a:t>
            </a:r>
            <a:r>
              <a:rPr lang="en-US" sz="1400" dirty="0">
                <a:solidFill>
                  <a:schemeClr val="tx1"/>
                </a:solidFill>
              </a:rPr>
              <a:t> − In an episodic environment, each episode consists of the agent perceiving and then acting. The quality of its action depends just on the episode itself. Subsequent episodes do not depend on the actions in the previous episodes. Episodic environments are much simpler because the agent does not need to think ahead.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48357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Agent and Environment</a:t>
            </a:r>
          </a:p>
          <a:p>
            <a:pPr marL="342900" indent="-342900" algn="l">
              <a:buClr>
                <a:srgbClr val="0070C0"/>
              </a:buClr>
              <a:buSzPct val="80000"/>
              <a:buFont typeface="Wingdings" pitchFamily="2" charset="2"/>
              <a:buChar char="u"/>
            </a:pPr>
            <a:r>
              <a:rPr lang="en-US" sz="1800" dirty="0">
                <a:solidFill>
                  <a:schemeClr val="tx1"/>
                </a:solidFill>
              </a:rPr>
              <a:t>An AI system is composed of an agent and its environment. </a:t>
            </a:r>
          </a:p>
          <a:p>
            <a:pPr marL="342900" indent="-342900" algn="l">
              <a:buClr>
                <a:srgbClr val="0070C0"/>
              </a:buClr>
              <a:buSzPct val="80000"/>
              <a:buFont typeface="Wingdings" pitchFamily="2" charset="2"/>
              <a:buChar char="u"/>
            </a:pPr>
            <a:r>
              <a:rPr lang="en-US" sz="1800" dirty="0">
                <a:solidFill>
                  <a:schemeClr val="tx1"/>
                </a:solidFill>
              </a:rPr>
              <a:t>The agents act in their environment. </a:t>
            </a:r>
          </a:p>
          <a:p>
            <a:pPr marL="342900" indent="-342900" algn="l">
              <a:buClr>
                <a:srgbClr val="0070C0"/>
              </a:buClr>
              <a:buSzPct val="80000"/>
              <a:buFont typeface="Wingdings" pitchFamily="2" charset="2"/>
              <a:buChar char="u"/>
            </a:pPr>
            <a:r>
              <a:rPr lang="en-US" sz="1800" dirty="0">
                <a:solidFill>
                  <a:schemeClr val="tx1"/>
                </a:solidFill>
              </a:rPr>
              <a:t>The environment may contain other agents.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are Agent and Environment?</a:t>
            </a:r>
          </a:p>
          <a:p>
            <a:pPr marL="342900" indent="-342900" algn="l">
              <a:buClr>
                <a:srgbClr val="0070C0"/>
              </a:buClr>
              <a:buSzPct val="80000"/>
              <a:buFont typeface="Wingdings" pitchFamily="2" charset="2"/>
              <a:buChar char="u"/>
            </a:pPr>
            <a:r>
              <a:rPr lang="en-US" sz="1800" dirty="0">
                <a:solidFill>
                  <a:schemeClr val="tx1"/>
                </a:solidFill>
              </a:rPr>
              <a:t>An </a:t>
            </a:r>
            <a:r>
              <a:rPr lang="en-US" sz="1800" b="1" dirty="0">
                <a:solidFill>
                  <a:schemeClr val="tx1"/>
                </a:solidFill>
              </a:rPr>
              <a:t>agent</a:t>
            </a:r>
            <a:r>
              <a:rPr lang="en-US" sz="1800" dirty="0">
                <a:solidFill>
                  <a:schemeClr val="tx1"/>
                </a:solidFill>
              </a:rPr>
              <a:t> is anything that can perceive its environment through </a:t>
            </a:r>
            <a:r>
              <a:rPr lang="en-US" sz="1800" b="1" dirty="0">
                <a:solidFill>
                  <a:schemeClr val="tx1"/>
                </a:solidFill>
              </a:rPr>
              <a:t>sensors</a:t>
            </a:r>
            <a:r>
              <a:rPr lang="en-US" sz="1800" dirty="0">
                <a:solidFill>
                  <a:schemeClr val="tx1"/>
                </a:solidFill>
              </a:rPr>
              <a:t> and acts upon that environment through </a:t>
            </a:r>
            <a:r>
              <a:rPr lang="en-US" sz="1800" b="1" dirty="0">
                <a:solidFill>
                  <a:schemeClr val="tx1"/>
                </a:solidFill>
              </a:rPr>
              <a:t>effectors.</a:t>
            </a:r>
          </a:p>
          <a:p>
            <a:pPr marL="800100" lvl="1" indent="-342900" algn="l">
              <a:buClr>
                <a:srgbClr val="0070C0"/>
              </a:buClr>
              <a:buSzPct val="80000"/>
              <a:buFont typeface="Wingdings" pitchFamily="2" charset="2"/>
              <a:buChar char="u"/>
            </a:pPr>
            <a:r>
              <a:rPr lang="en-US" sz="1800" dirty="0">
                <a:solidFill>
                  <a:schemeClr val="tx1"/>
                </a:solidFill>
              </a:rPr>
              <a:t>A </a:t>
            </a:r>
            <a:r>
              <a:rPr lang="en-US" sz="1800" b="1" dirty="0">
                <a:solidFill>
                  <a:schemeClr val="tx1"/>
                </a:solidFill>
              </a:rPr>
              <a:t>human agent</a:t>
            </a:r>
            <a:r>
              <a:rPr lang="en-US" sz="1800" dirty="0">
                <a:solidFill>
                  <a:schemeClr val="tx1"/>
                </a:solidFill>
              </a:rPr>
              <a:t> has sensory organs such as eyes, ears, nose, tongue and skin parallel to the sensors, and other organs such as hands, legs, mouth, for effectors.</a:t>
            </a:r>
          </a:p>
          <a:p>
            <a:pPr marL="800100" lvl="1" indent="-342900" algn="l">
              <a:buClr>
                <a:srgbClr val="0070C0"/>
              </a:buClr>
              <a:buSzPct val="80000"/>
              <a:buFont typeface="Wingdings" pitchFamily="2" charset="2"/>
              <a:buChar char="u"/>
            </a:pPr>
            <a:r>
              <a:rPr lang="en-US" sz="1800" dirty="0">
                <a:solidFill>
                  <a:schemeClr val="tx1"/>
                </a:solidFill>
              </a:rPr>
              <a:t>A </a:t>
            </a:r>
            <a:r>
              <a:rPr lang="en-US" sz="1800" b="1" dirty="0">
                <a:solidFill>
                  <a:schemeClr val="tx1"/>
                </a:solidFill>
              </a:rPr>
              <a:t>robotic agent</a:t>
            </a:r>
            <a:r>
              <a:rPr lang="en-US" sz="1800" dirty="0">
                <a:solidFill>
                  <a:schemeClr val="tx1"/>
                </a:solidFill>
              </a:rPr>
              <a:t> replaces cameras and infrared range finders for the sensors, and various motors and actuators for effectors.</a:t>
            </a:r>
          </a:p>
          <a:p>
            <a:pPr marL="800100" lvl="1" indent="-342900" algn="l">
              <a:buClr>
                <a:srgbClr val="0070C0"/>
              </a:buClr>
              <a:buSzPct val="80000"/>
              <a:buFont typeface="Wingdings" pitchFamily="2" charset="2"/>
              <a:buChar char="u"/>
            </a:pPr>
            <a:r>
              <a:rPr lang="en-US" sz="1800" dirty="0">
                <a:solidFill>
                  <a:schemeClr val="tx1"/>
                </a:solidFill>
              </a:rPr>
              <a:t>A </a:t>
            </a:r>
            <a:r>
              <a:rPr lang="en-US" sz="1800" b="1" dirty="0">
                <a:solidFill>
                  <a:schemeClr val="tx1"/>
                </a:solidFill>
              </a:rPr>
              <a:t>software agent</a:t>
            </a:r>
            <a:r>
              <a:rPr lang="en-US" sz="1800" dirty="0">
                <a:solidFill>
                  <a:schemeClr val="tx1"/>
                </a:solidFill>
              </a:rPr>
              <a:t> has encoded bit strings as its programs and actions.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Agent and Environment">
            <a:extLst>
              <a:ext uri="{FF2B5EF4-FFF2-40B4-BE49-F238E27FC236}">
                <a16:creationId xmlns:a16="http://schemas.microsoft.com/office/drawing/2014/main" id="{57584A8A-A3DB-44A8-BD41-0A7C6295E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293096"/>
            <a:ext cx="4493171" cy="215280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20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922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Agent Terminology</a:t>
            </a:r>
          </a:p>
          <a:p>
            <a:pPr marL="800100" lvl="1" indent="-342900" algn="l">
              <a:buClr>
                <a:srgbClr val="0070C0"/>
              </a:buClr>
              <a:buSzPct val="80000"/>
              <a:buFont typeface="Wingdings" pitchFamily="2" charset="2"/>
              <a:buChar char="u"/>
            </a:pPr>
            <a:r>
              <a:rPr lang="en-US" sz="1800" b="1" dirty="0">
                <a:solidFill>
                  <a:schemeClr val="tx1"/>
                </a:solidFill>
              </a:rPr>
              <a:t>Performance Measure of Agent</a:t>
            </a:r>
            <a:r>
              <a:rPr lang="en-US" sz="1800" dirty="0">
                <a:solidFill>
                  <a:schemeClr val="tx1"/>
                </a:solidFill>
              </a:rPr>
              <a:t> − It is the criteria, which determines how successful an agent is.</a:t>
            </a:r>
          </a:p>
          <a:p>
            <a:pPr marL="800100" lvl="1" indent="-342900" algn="l">
              <a:buClr>
                <a:srgbClr val="0070C0"/>
              </a:buClr>
              <a:buSzPct val="80000"/>
              <a:buFont typeface="Wingdings" pitchFamily="2" charset="2"/>
              <a:buChar char="u"/>
            </a:pPr>
            <a:r>
              <a:rPr lang="en-US" sz="1800" b="1" dirty="0">
                <a:solidFill>
                  <a:schemeClr val="tx1"/>
                </a:solidFill>
              </a:rPr>
              <a:t>Behavior of Agent</a:t>
            </a:r>
            <a:r>
              <a:rPr lang="en-US" sz="1800" dirty="0">
                <a:solidFill>
                  <a:schemeClr val="tx1"/>
                </a:solidFill>
              </a:rPr>
              <a:t> − It is the action that agent performs after any given sequence of percepts.</a:t>
            </a:r>
          </a:p>
          <a:p>
            <a:pPr marL="800100" lvl="1" indent="-342900" algn="l">
              <a:buClr>
                <a:srgbClr val="0070C0"/>
              </a:buClr>
              <a:buSzPct val="80000"/>
              <a:buFont typeface="Wingdings" pitchFamily="2" charset="2"/>
              <a:buChar char="u"/>
            </a:pPr>
            <a:r>
              <a:rPr lang="en-US" sz="1800" b="1" dirty="0">
                <a:solidFill>
                  <a:schemeClr val="tx1"/>
                </a:solidFill>
              </a:rPr>
              <a:t>Percept</a:t>
            </a:r>
            <a:r>
              <a:rPr lang="en-US" sz="1800" dirty="0">
                <a:solidFill>
                  <a:schemeClr val="tx1"/>
                </a:solidFill>
              </a:rPr>
              <a:t> − It is agent’s perceptual inputs at a given instance.</a:t>
            </a:r>
          </a:p>
          <a:p>
            <a:pPr marL="800100" lvl="1" indent="-342900" algn="l">
              <a:buClr>
                <a:srgbClr val="0070C0"/>
              </a:buClr>
              <a:buSzPct val="80000"/>
              <a:buFont typeface="Wingdings" pitchFamily="2" charset="2"/>
              <a:buChar char="u"/>
            </a:pPr>
            <a:r>
              <a:rPr lang="en-US" sz="1800" b="1" dirty="0">
                <a:solidFill>
                  <a:schemeClr val="tx1"/>
                </a:solidFill>
              </a:rPr>
              <a:t>Percept Sequence</a:t>
            </a:r>
            <a:r>
              <a:rPr lang="en-US" sz="1800" dirty="0">
                <a:solidFill>
                  <a:schemeClr val="tx1"/>
                </a:solidFill>
              </a:rPr>
              <a:t> − It is the history of all that an agent has perceived till date.</a:t>
            </a:r>
          </a:p>
          <a:p>
            <a:pPr marL="800100" lvl="1" indent="-342900" algn="l">
              <a:buClr>
                <a:srgbClr val="0070C0"/>
              </a:buClr>
              <a:buSzPct val="80000"/>
              <a:buFont typeface="Wingdings" pitchFamily="2" charset="2"/>
              <a:buChar char="u"/>
            </a:pPr>
            <a:r>
              <a:rPr lang="en-US" sz="1800" b="1" dirty="0">
                <a:solidFill>
                  <a:schemeClr val="tx1"/>
                </a:solidFill>
              </a:rPr>
              <a:t>Agent Function</a:t>
            </a:r>
            <a:r>
              <a:rPr lang="en-US" sz="1800" dirty="0">
                <a:solidFill>
                  <a:schemeClr val="tx1"/>
                </a:solidFill>
              </a:rPr>
              <a:t> − It is a map from the precept sequence to an action.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44707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Rationality (Reasonable Justify)</a:t>
            </a:r>
          </a:p>
          <a:p>
            <a:pPr marL="342900" indent="-342900" algn="l">
              <a:buClr>
                <a:srgbClr val="0070C0"/>
              </a:buClr>
              <a:buSzPct val="80000"/>
              <a:buFont typeface="Wingdings" pitchFamily="2" charset="2"/>
              <a:buChar char="u"/>
            </a:pPr>
            <a:r>
              <a:rPr lang="en-US" sz="1800" dirty="0">
                <a:solidFill>
                  <a:schemeClr val="tx1"/>
                </a:solidFill>
              </a:rPr>
              <a:t>Rationality is nothing but status of being reasonable, sensible, and having good sense of judgment.</a:t>
            </a:r>
          </a:p>
          <a:p>
            <a:pPr marL="342900" indent="-342900" algn="l">
              <a:buClr>
                <a:srgbClr val="0070C0"/>
              </a:buClr>
              <a:buSzPct val="80000"/>
              <a:buFont typeface="Wingdings" pitchFamily="2" charset="2"/>
              <a:buChar char="u"/>
            </a:pPr>
            <a:r>
              <a:rPr lang="en-US" sz="1800" dirty="0">
                <a:solidFill>
                  <a:schemeClr val="tx1"/>
                </a:solidFill>
              </a:rPr>
              <a:t>Rationality is concerned with expected actions and results depending upon what the agent has perceived. </a:t>
            </a:r>
          </a:p>
          <a:p>
            <a:pPr marL="342900" indent="-342900" algn="l">
              <a:buClr>
                <a:srgbClr val="0070C0"/>
              </a:buClr>
              <a:buSzPct val="80000"/>
              <a:buFont typeface="Wingdings" pitchFamily="2" charset="2"/>
              <a:buChar char="u"/>
            </a:pPr>
            <a:r>
              <a:rPr lang="en-US" sz="1800" dirty="0">
                <a:solidFill>
                  <a:schemeClr val="tx1"/>
                </a:solidFill>
              </a:rPr>
              <a:t>Performing actions with the aim of obtaining useful information is an important part of rationality.</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9877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924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Ideal Rational Agent?</a:t>
            </a:r>
          </a:p>
          <a:p>
            <a:pPr marL="342900" indent="-342900" algn="l">
              <a:buClr>
                <a:srgbClr val="0070C0"/>
              </a:buClr>
              <a:buSzPct val="80000"/>
              <a:buFont typeface="Wingdings" pitchFamily="2" charset="2"/>
              <a:buChar char="u"/>
            </a:pPr>
            <a:r>
              <a:rPr lang="en-US" sz="1800" dirty="0">
                <a:solidFill>
                  <a:schemeClr val="tx1"/>
                </a:solidFill>
              </a:rPr>
              <a:t>An ideal rational agent is the one, which is capable of doing expected actions to maximize its performance measure, on the basis of −</a:t>
            </a:r>
          </a:p>
          <a:p>
            <a:pPr marL="800100" lvl="1" indent="-342900" algn="l">
              <a:buClr>
                <a:srgbClr val="0070C0"/>
              </a:buClr>
              <a:buSzPct val="80000"/>
              <a:buFont typeface="Wingdings" pitchFamily="2" charset="2"/>
              <a:buChar char="u"/>
            </a:pPr>
            <a:r>
              <a:rPr lang="en-US" sz="1800" dirty="0">
                <a:solidFill>
                  <a:schemeClr val="tx1"/>
                </a:solidFill>
              </a:rPr>
              <a:t>Its percept sequence</a:t>
            </a:r>
          </a:p>
          <a:p>
            <a:pPr marL="800100" lvl="1" indent="-342900" algn="l">
              <a:buClr>
                <a:srgbClr val="0070C0"/>
              </a:buClr>
              <a:buSzPct val="80000"/>
              <a:buFont typeface="Wingdings" pitchFamily="2" charset="2"/>
              <a:buChar char="u"/>
            </a:pPr>
            <a:r>
              <a:rPr lang="en-US" sz="1800" dirty="0">
                <a:solidFill>
                  <a:schemeClr val="tx1"/>
                </a:solidFill>
              </a:rPr>
              <a:t>Its built-in knowledge base</a:t>
            </a:r>
          </a:p>
          <a:p>
            <a:pPr marL="342900" indent="-342900" algn="l">
              <a:buClr>
                <a:srgbClr val="0070C0"/>
              </a:buClr>
              <a:buSzPct val="80000"/>
              <a:buFont typeface="Wingdings" pitchFamily="2" charset="2"/>
              <a:buChar char="u"/>
            </a:pPr>
            <a:r>
              <a:rPr lang="en-US" sz="1800" dirty="0">
                <a:solidFill>
                  <a:schemeClr val="tx1"/>
                </a:solidFill>
              </a:rPr>
              <a:t>Rationality of an agent depends on the following −</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performance measures</a:t>
            </a:r>
            <a:r>
              <a:rPr lang="en-US" sz="1800" dirty="0">
                <a:solidFill>
                  <a:schemeClr val="tx1"/>
                </a:solidFill>
              </a:rPr>
              <a:t>, which determine the degree of success.</a:t>
            </a:r>
          </a:p>
          <a:p>
            <a:pPr marL="800100" lvl="1" indent="-342900" algn="l">
              <a:buClr>
                <a:srgbClr val="0070C0"/>
              </a:buClr>
              <a:buSzPct val="80000"/>
              <a:buFont typeface="Wingdings" pitchFamily="2" charset="2"/>
              <a:buChar char="u"/>
            </a:pPr>
            <a:r>
              <a:rPr lang="en-US" sz="1800" dirty="0">
                <a:solidFill>
                  <a:schemeClr val="tx1"/>
                </a:solidFill>
              </a:rPr>
              <a:t>Agent’s </a:t>
            </a:r>
            <a:r>
              <a:rPr lang="en-US" sz="1800" b="1" dirty="0">
                <a:solidFill>
                  <a:schemeClr val="tx1"/>
                </a:solidFill>
              </a:rPr>
              <a:t>Percept Sequence</a:t>
            </a:r>
            <a:r>
              <a:rPr lang="en-US" sz="1800" dirty="0">
                <a:solidFill>
                  <a:schemeClr val="tx1"/>
                </a:solidFill>
              </a:rPr>
              <a:t> till now.</a:t>
            </a:r>
          </a:p>
          <a:p>
            <a:pPr marL="800100" lvl="1" indent="-342900" algn="l">
              <a:buClr>
                <a:srgbClr val="0070C0"/>
              </a:buClr>
              <a:buSzPct val="80000"/>
              <a:buFont typeface="Wingdings" pitchFamily="2" charset="2"/>
              <a:buChar char="u"/>
            </a:pPr>
            <a:r>
              <a:rPr lang="en-US" sz="1800" dirty="0">
                <a:solidFill>
                  <a:schemeClr val="tx1"/>
                </a:solidFill>
              </a:rPr>
              <a:t>The agent’s </a:t>
            </a:r>
            <a:r>
              <a:rPr lang="en-US" sz="1800" b="1" dirty="0">
                <a:solidFill>
                  <a:schemeClr val="tx1"/>
                </a:solidFill>
              </a:rPr>
              <a:t>prior knowledge about the environment</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actions</a:t>
            </a:r>
            <a:r>
              <a:rPr lang="en-US" sz="1800" dirty="0">
                <a:solidFill>
                  <a:schemeClr val="tx1"/>
                </a:solidFill>
              </a:rPr>
              <a:t> that the agent can carry out.</a:t>
            </a:r>
          </a:p>
          <a:p>
            <a:pPr marL="342900" indent="-342900" algn="l">
              <a:buClr>
                <a:srgbClr val="0070C0"/>
              </a:buClr>
              <a:buSzPct val="80000"/>
              <a:buFont typeface="Wingdings" pitchFamily="2" charset="2"/>
              <a:buChar char="u"/>
            </a:pPr>
            <a:r>
              <a:rPr lang="en-US" sz="1800" dirty="0">
                <a:solidFill>
                  <a:schemeClr val="tx1"/>
                </a:solidFill>
              </a:rPr>
              <a:t>A rational agent always performs right action, where the right action means the action that causes the agent to be most successful in the given percept sequence.</a:t>
            </a:r>
          </a:p>
          <a:p>
            <a:pPr marL="342900" indent="-342900" algn="l">
              <a:buClr>
                <a:srgbClr val="0070C0"/>
              </a:buClr>
              <a:buSzPct val="80000"/>
              <a:buFont typeface="Wingdings" pitchFamily="2" charset="2"/>
              <a:buChar char="u"/>
            </a:pPr>
            <a:r>
              <a:rPr lang="en-US" sz="1800" dirty="0">
                <a:solidFill>
                  <a:schemeClr val="tx1"/>
                </a:solidFill>
              </a:rPr>
              <a:t>The problem the agent solves is characterized by Performance Measure, Environment, Actuators, and Sensors (PEAS).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59928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Structure of Intelligent Agents</a:t>
            </a:r>
          </a:p>
          <a:p>
            <a:pPr marL="342900" indent="-342900" algn="l">
              <a:buClr>
                <a:srgbClr val="0070C0"/>
              </a:buClr>
              <a:buSzPct val="80000"/>
              <a:buFont typeface="Wingdings" pitchFamily="2" charset="2"/>
              <a:buChar char="u"/>
            </a:pPr>
            <a:r>
              <a:rPr lang="en-US" sz="1800" dirty="0">
                <a:solidFill>
                  <a:schemeClr val="tx1"/>
                </a:solidFill>
              </a:rPr>
              <a:t>Agent’s structure can be viewed as −</a:t>
            </a:r>
          </a:p>
          <a:p>
            <a:pPr marL="800100" lvl="1" indent="-342900" algn="l">
              <a:buClr>
                <a:srgbClr val="0070C0"/>
              </a:buClr>
              <a:buSzPct val="80000"/>
              <a:buFont typeface="Wingdings" pitchFamily="2" charset="2"/>
              <a:buChar char="u"/>
            </a:pPr>
            <a:r>
              <a:rPr lang="en-US" sz="1800" dirty="0">
                <a:solidFill>
                  <a:schemeClr val="tx1"/>
                </a:solidFill>
              </a:rPr>
              <a:t>Agent = Architecture + Agent Program</a:t>
            </a:r>
          </a:p>
          <a:p>
            <a:pPr marL="800100" lvl="1" indent="-342900" algn="l">
              <a:buClr>
                <a:srgbClr val="0070C0"/>
              </a:buClr>
              <a:buSzPct val="80000"/>
              <a:buFont typeface="Wingdings" pitchFamily="2" charset="2"/>
              <a:buChar char="u"/>
            </a:pPr>
            <a:r>
              <a:rPr lang="en-US" sz="1800" dirty="0">
                <a:solidFill>
                  <a:schemeClr val="tx1"/>
                </a:solidFill>
              </a:rPr>
              <a:t>Architecture = the machinery that an agent executes on.</a:t>
            </a:r>
          </a:p>
          <a:p>
            <a:pPr marL="800100" lvl="1" indent="-342900" algn="l">
              <a:buClr>
                <a:srgbClr val="0070C0"/>
              </a:buClr>
              <a:buSzPct val="80000"/>
              <a:buFont typeface="Wingdings" pitchFamily="2" charset="2"/>
              <a:buChar char="u"/>
            </a:pPr>
            <a:r>
              <a:rPr lang="en-US" sz="1800" dirty="0">
                <a:solidFill>
                  <a:schemeClr val="tx1"/>
                </a:solidFill>
              </a:rPr>
              <a:t>Agent Program = an implementation of an agent function.</a:t>
            </a:r>
          </a:p>
          <a:p>
            <a:pPr marL="342900" indent="-342900" algn="l">
              <a:buClr>
                <a:srgbClr val="0070C0"/>
              </a:buClr>
              <a:buSzPct val="80000"/>
              <a:buFont typeface="Wingdings" pitchFamily="2" charset="2"/>
              <a:buChar char="u"/>
            </a:pPr>
            <a:r>
              <a:rPr lang="en-US" sz="1800" b="1" dirty="0">
                <a:solidFill>
                  <a:schemeClr val="tx1"/>
                </a:solidFill>
              </a:rPr>
              <a:t>Simple Reflex Agents</a:t>
            </a:r>
          </a:p>
          <a:p>
            <a:pPr marL="800100" lvl="1" indent="-342900" algn="l">
              <a:buClr>
                <a:srgbClr val="0070C0"/>
              </a:buClr>
              <a:buSzPct val="80000"/>
              <a:buFont typeface="Wingdings" pitchFamily="2" charset="2"/>
              <a:buChar char="u"/>
            </a:pPr>
            <a:r>
              <a:rPr lang="en-US" sz="1800" dirty="0">
                <a:solidFill>
                  <a:schemeClr val="tx1"/>
                </a:solidFill>
              </a:rPr>
              <a:t>They choose actions only based on the current percept.</a:t>
            </a:r>
          </a:p>
          <a:p>
            <a:pPr marL="800100" lvl="1" indent="-342900" algn="l">
              <a:buClr>
                <a:srgbClr val="0070C0"/>
              </a:buClr>
              <a:buSzPct val="80000"/>
              <a:buFont typeface="Wingdings" pitchFamily="2" charset="2"/>
              <a:buChar char="u"/>
            </a:pPr>
            <a:r>
              <a:rPr lang="en-US" sz="1800" dirty="0">
                <a:solidFill>
                  <a:schemeClr val="tx1"/>
                </a:solidFill>
              </a:rPr>
              <a:t>They are rational only if a correct decision is made only on the basis of current precept.</a:t>
            </a:r>
          </a:p>
          <a:p>
            <a:pPr marL="800100" lvl="1" indent="-342900" algn="l">
              <a:buClr>
                <a:srgbClr val="0070C0"/>
              </a:buClr>
              <a:buSzPct val="80000"/>
              <a:buFont typeface="Wingdings" pitchFamily="2" charset="2"/>
              <a:buChar char="u"/>
            </a:pPr>
            <a:r>
              <a:rPr lang="en-US" sz="1800" dirty="0">
                <a:solidFill>
                  <a:schemeClr val="tx1"/>
                </a:solidFill>
              </a:rPr>
              <a:t>Their environment is completely observable.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69516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Condition-Action Rule</a:t>
            </a:r>
            <a:r>
              <a:rPr lang="en-US" sz="1800" dirty="0">
                <a:solidFill>
                  <a:schemeClr val="tx1"/>
                </a:solidFill>
              </a:rPr>
              <a:t> − It is a rule that maps a state (condition) to an action.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2050" name="Picture 2" descr="Simple Reflex Agent">
            <a:extLst>
              <a:ext uri="{FF2B5EF4-FFF2-40B4-BE49-F238E27FC236}">
                <a16:creationId xmlns:a16="http://schemas.microsoft.com/office/drawing/2014/main" id="{AB55383C-D32B-4660-ABEC-C393C8D9A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095115"/>
            <a:ext cx="5715000" cy="32670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14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Agent and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Model Based Reflex Agents (1)</a:t>
            </a:r>
          </a:p>
          <a:p>
            <a:pPr marL="342900" indent="-342900" algn="l">
              <a:buClr>
                <a:srgbClr val="0070C0"/>
              </a:buClr>
              <a:buSzPct val="80000"/>
              <a:buFont typeface="Wingdings" pitchFamily="2" charset="2"/>
              <a:buChar char="u"/>
            </a:pPr>
            <a:r>
              <a:rPr lang="en-US" sz="1800" dirty="0">
                <a:solidFill>
                  <a:schemeClr val="tx1"/>
                </a:solidFill>
              </a:rPr>
              <a:t>They use a model of the world to choose their actions. They maintain an internal state.</a:t>
            </a:r>
          </a:p>
          <a:p>
            <a:pPr marL="342900" indent="-342900" algn="l">
              <a:buClr>
                <a:srgbClr val="0070C0"/>
              </a:buClr>
              <a:buSzPct val="80000"/>
              <a:buFont typeface="Wingdings" pitchFamily="2" charset="2"/>
              <a:buChar char="u"/>
            </a:pPr>
            <a:r>
              <a:rPr lang="en-US" sz="1800" b="1" dirty="0">
                <a:solidFill>
                  <a:schemeClr val="tx1"/>
                </a:solidFill>
              </a:rPr>
              <a:t>Model</a:t>
            </a:r>
            <a:r>
              <a:rPr lang="en-US" sz="1800" dirty="0">
                <a:solidFill>
                  <a:schemeClr val="tx1"/>
                </a:solidFill>
              </a:rPr>
              <a:t> − knowledge about “how the things happen in the world”.</a:t>
            </a:r>
          </a:p>
          <a:p>
            <a:pPr marL="342900" indent="-342900" algn="l">
              <a:buClr>
                <a:srgbClr val="0070C0"/>
              </a:buClr>
              <a:buSzPct val="80000"/>
              <a:buFont typeface="Wingdings" pitchFamily="2" charset="2"/>
              <a:buChar char="u"/>
            </a:pPr>
            <a:r>
              <a:rPr lang="en-US" sz="1800" b="1" dirty="0">
                <a:solidFill>
                  <a:schemeClr val="tx1"/>
                </a:solidFill>
              </a:rPr>
              <a:t>Internal State</a:t>
            </a:r>
            <a:r>
              <a:rPr lang="en-US" sz="1800" dirty="0">
                <a:solidFill>
                  <a:schemeClr val="tx1"/>
                </a:solidFill>
              </a:rPr>
              <a:t> − It is a representation of unobserved aspects of current state depending on percept history.</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https://www.tutorialspoint.com/artificial_intelligence/artificial_intelligence_agents_and_environments.htm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4935420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1635</Words>
  <Application>Microsoft Office PowerPoint</Application>
  <PresentationFormat>On-screen Show (4:3)</PresentationFormat>
  <Paragraphs>138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5 Agent and Environment</vt:lpstr>
      <vt:lpstr>5 Agent and Environment</vt:lpstr>
      <vt:lpstr>5 Agent and Environment</vt:lpstr>
      <vt:lpstr>5 Agent and Environment</vt:lpstr>
      <vt:lpstr>5 Agent and Environment</vt:lpstr>
      <vt:lpstr>5 Agent and Environment</vt:lpstr>
      <vt:lpstr>5 Agent and Environment</vt:lpstr>
      <vt:lpstr>5 Agent and Environment</vt:lpstr>
      <vt:lpstr>5 Agent and Environment</vt:lpstr>
      <vt:lpstr>5 Agent and Environment</vt:lpstr>
      <vt:lpstr>5 Agent and Environment</vt:lpstr>
      <vt:lpstr>5 Agent and Environment</vt:lpstr>
      <vt:lpstr>5 Agent and Environment</vt:lpstr>
      <vt:lpstr>5 Agent and Environment</vt:lpstr>
      <vt:lpstr>5 Agent and Environment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391</cp:revision>
  <dcterms:created xsi:type="dcterms:W3CDTF">2018-09-28T16:40:41Z</dcterms:created>
  <dcterms:modified xsi:type="dcterms:W3CDTF">2020-05-03T17:55:14Z</dcterms:modified>
</cp:coreProperties>
</file>