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1" r:id="rId4"/>
    <p:sldId id="262" r:id="rId5"/>
    <p:sldId id="263" r:id="rId6"/>
    <p:sldId id="264" r:id="rId7"/>
    <p:sldId id="265" r:id="rId8"/>
    <p:sldId id="267" r:id="rId9"/>
    <p:sldId id="266" r:id="rId10"/>
    <p:sldId id="268" r:id="rId11"/>
    <p:sldId id="269" r:id="rId12"/>
    <p:sldId id="271" r:id="rId13"/>
    <p:sldId id="272" r:id="rId14"/>
    <p:sldId id="270" r:id="rId15"/>
    <p:sldId id="273" r:id="rId16"/>
    <p:sldId id="275" r:id="rId17"/>
    <p:sldId id="274" r:id="rId18"/>
    <p:sldId id="276" r:id="rId19"/>
    <p:sldId id="277" r:id="rId20"/>
    <p:sldId id="278" r:id="rId21"/>
    <p:sldId id="279" r:id="rId22"/>
    <p:sldId id="280" r:id="rId23"/>
    <p:sldId id="281"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0" d="100"/>
          <a:sy n="90" d="100"/>
        </p:scale>
        <p:origin x="5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utorialspoint.com/artificial_intelligence/artificial_intelligence_neural_network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Neural Network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Working of ANNs</a:t>
            </a:r>
          </a:p>
          <a:p>
            <a:pPr marL="342900" indent="-342900" algn="l">
              <a:buClr>
                <a:srgbClr val="0070C0"/>
              </a:buClr>
              <a:buSzPct val="80000"/>
              <a:buFont typeface="Wingdings" pitchFamily="2" charset="2"/>
              <a:buChar char="u"/>
            </a:pPr>
            <a:r>
              <a:rPr lang="en-US" sz="1800" dirty="0">
                <a:solidFill>
                  <a:schemeClr val="tx1"/>
                </a:solidFill>
              </a:rPr>
              <a:t>In the topology diagrams shown, each arrow represents a connection between two neurons and indicates the pathway for the flow of information. Each connection has a weight, an integer number that controls the signal between the two neurons.</a:t>
            </a:r>
          </a:p>
          <a:p>
            <a:pPr marL="342900" indent="-342900" algn="l">
              <a:buClr>
                <a:srgbClr val="0070C0"/>
              </a:buClr>
              <a:buSzPct val="80000"/>
              <a:buFont typeface="Wingdings" pitchFamily="2" charset="2"/>
              <a:buChar char="u"/>
            </a:pPr>
            <a:r>
              <a:rPr lang="en-US" sz="1800" dirty="0">
                <a:solidFill>
                  <a:schemeClr val="tx1"/>
                </a:solidFill>
              </a:rPr>
              <a:t>If the network generates a “good or desired” output, there is no need to adjust the weights. However, if the network generates a “poor or undesired” output or an error, then the system alters the weights in order to improve subsequent results.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83510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Machine Learning in ANNs</a:t>
            </a:r>
          </a:p>
          <a:p>
            <a:pPr marL="342900" indent="-342900" algn="l">
              <a:buClr>
                <a:srgbClr val="0070C0"/>
              </a:buClr>
              <a:buSzPct val="80000"/>
              <a:buFont typeface="Wingdings" pitchFamily="2" charset="2"/>
              <a:buChar char="u"/>
            </a:pPr>
            <a:r>
              <a:rPr lang="en-US" sz="1800" dirty="0">
                <a:solidFill>
                  <a:schemeClr val="tx1"/>
                </a:solidFill>
              </a:rPr>
              <a:t>ANNs are capable of learning and they need to be trained. There are several learning strategies −</a:t>
            </a:r>
          </a:p>
          <a:p>
            <a:pPr marL="342900" indent="-342900" algn="l">
              <a:buClr>
                <a:srgbClr val="0070C0"/>
              </a:buClr>
              <a:buSzPct val="80000"/>
              <a:buFont typeface="+mj-lt"/>
              <a:buAutoNum type="arabicPeriod"/>
            </a:pPr>
            <a:r>
              <a:rPr lang="en-US" sz="1800" b="1" dirty="0">
                <a:solidFill>
                  <a:schemeClr val="tx1"/>
                </a:solidFill>
              </a:rPr>
              <a:t>Supervised Learning</a:t>
            </a:r>
            <a:r>
              <a:rPr lang="en-US" sz="1800" dirty="0">
                <a:solidFill>
                  <a:schemeClr val="tx1"/>
                </a:solidFill>
              </a:rPr>
              <a:t> − It involves a teacher that is scholar than the ANN itself. For example, the teacher feeds some example data about which the teacher already knows the answers.</a:t>
            </a:r>
          </a:p>
          <a:p>
            <a:pPr marL="342900" indent="-342900" algn="l">
              <a:buClr>
                <a:srgbClr val="0070C0"/>
              </a:buClr>
              <a:buSzPct val="80000"/>
              <a:buFont typeface="Wingdings" pitchFamily="2" charset="2"/>
              <a:buChar char="u"/>
            </a:pPr>
            <a:r>
              <a:rPr lang="en-US" sz="1800" dirty="0">
                <a:solidFill>
                  <a:schemeClr val="tx1"/>
                </a:solidFill>
              </a:rPr>
              <a:t>For example, pattern recognizing. The ANN comes up with guesses while recognizing. Then the teacher provides the ANN with the answers. The network then compares it guesses with the teacher’s “correct” answers and makes adjustments according to errors.</a:t>
            </a:r>
          </a:p>
          <a:p>
            <a:pPr marL="342900" indent="-342900" algn="l">
              <a:buClr>
                <a:srgbClr val="0070C0"/>
              </a:buClr>
              <a:buSzPct val="80000"/>
              <a:buFont typeface="+mj-lt"/>
              <a:buAutoNum type="arabicPeriod" startAt="2"/>
            </a:pPr>
            <a:r>
              <a:rPr lang="en-US" sz="1800" b="1" dirty="0">
                <a:solidFill>
                  <a:schemeClr val="tx1"/>
                </a:solidFill>
              </a:rPr>
              <a:t>Unsupervised Learning</a:t>
            </a:r>
            <a:r>
              <a:rPr lang="en-US" sz="1800" dirty="0">
                <a:solidFill>
                  <a:schemeClr val="tx1"/>
                </a:solidFill>
              </a:rPr>
              <a:t> − It is required when there is no example data set with known answers. For example, searching for a hidden pattern. In this case, clustering i.e. dividing a set of elements into groups according to some unknown pattern is carried out based on the existing data sets present.</a:t>
            </a:r>
          </a:p>
          <a:p>
            <a:pPr marL="342900" indent="-342900" algn="l">
              <a:buClr>
                <a:srgbClr val="0070C0"/>
              </a:buClr>
              <a:buSzPct val="80000"/>
              <a:buFont typeface="+mj-lt"/>
              <a:buAutoNum type="arabicPeriod" startAt="2"/>
            </a:pPr>
            <a:r>
              <a:rPr lang="en-US" sz="1800" b="1" dirty="0">
                <a:solidFill>
                  <a:srgbClr val="C00000"/>
                </a:solidFill>
              </a:rPr>
              <a:t>Reinforcement Learning</a:t>
            </a:r>
            <a:r>
              <a:rPr lang="en-US" sz="1800" dirty="0">
                <a:solidFill>
                  <a:srgbClr val="C00000"/>
                </a:solidFill>
              </a:rPr>
              <a:t> </a:t>
            </a:r>
            <a:r>
              <a:rPr lang="en-US" sz="1800" dirty="0">
                <a:solidFill>
                  <a:schemeClr val="tx1"/>
                </a:solidFill>
              </a:rPr>
              <a:t>− This strategy built on observation. The ANN makes a decision by observing its environment. If the observation is negative, the network adjusts its weights to be able to make a different required decision the next time.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55949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Back Propagation Algorithm</a:t>
            </a:r>
          </a:p>
          <a:p>
            <a:pPr marL="342900" indent="-342900" algn="l">
              <a:buClr>
                <a:srgbClr val="0070C0"/>
              </a:buClr>
              <a:buSzPct val="80000"/>
              <a:buFont typeface="Wingdings" pitchFamily="2" charset="2"/>
              <a:buChar char="u"/>
            </a:pPr>
            <a:r>
              <a:rPr lang="en-US" sz="1800" dirty="0">
                <a:solidFill>
                  <a:schemeClr val="tx1"/>
                </a:solidFill>
              </a:rPr>
              <a:t>It is the training or learning algorithm. It learns by example. If you submit to the algorithm the example of what you want the network to do, it changes the network’s weights so that it can produce desired output for a particular input on finishing the training.</a:t>
            </a:r>
          </a:p>
          <a:p>
            <a:pPr marL="342900" indent="-342900" algn="l">
              <a:buClr>
                <a:srgbClr val="0070C0"/>
              </a:buClr>
              <a:buSzPct val="80000"/>
              <a:buFont typeface="Wingdings" pitchFamily="2" charset="2"/>
              <a:buChar char="u"/>
            </a:pPr>
            <a:r>
              <a:rPr lang="en-US" sz="1800" dirty="0">
                <a:solidFill>
                  <a:schemeClr val="tx1"/>
                </a:solidFill>
              </a:rPr>
              <a:t>Back Propagation networks are ideal for simple Pattern Recognition and Mapping Tasks.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26444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Bayesian Networks (BN) (1)</a:t>
            </a:r>
          </a:p>
          <a:p>
            <a:pPr marL="342900" indent="-342900" algn="l">
              <a:buClr>
                <a:srgbClr val="0070C0"/>
              </a:buClr>
              <a:buSzPct val="80000"/>
              <a:buFont typeface="Wingdings" pitchFamily="2" charset="2"/>
              <a:buChar char="u"/>
            </a:pPr>
            <a:r>
              <a:rPr lang="en-US" sz="1800" dirty="0">
                <a:solidFill>
                  <a:schemeClr val="tx1"/>
                </a:solidFill>
              </a:rPr>
              <a:t>These are the graphical structures used to represent the probabilistic relationship among a set of random variables. Bayesian networks are also called </a:t>
            </a:r>
            <a:r>
              <a:rPr lang="en-US" sz="1800" b="1" dirty="0">
                <a:solidFill>
                  <a:schemeClr val="tx1"/>
                </a:solidFill>
              </a:rPr>
              <a:t>Belief Networks</a:t>
            </a:r>
            <a:r>
              <a:rPr lang="en-US" sz="1800" dirty="0">
                <a:solidFill>
                  <a:schemeClr val="tx1"/>
                </a:solidFill>
              </a:rPr>
              <a:t> or </a:t>
            </a:r>
            <a:r>
              <a:rPr lang="en-US" sz="1800" b="1" dirty="0">
                <a:solidFill>
                  <a:schemeClr val="tx1"/>
                </a:solidFill>
              </a:rPr>
              <a:t>Bayes Nets.</a:t>
            </a:r>
            <a:r>
              <a:rPr lang="en-US" sz="1800" dirty="0">
                <a:solidFill>
                  <a:schemeClr val="tx1"/>
                </a:solidFill>
              </a:rPr>
              <a:t> BNs reason about uncertain domain.</a:t>
            </a:r>
          </a:p>
          <a:p>
            <a:pPr marL="342900" indent="-342900" algn="l">
              <a:buClr>
                <a:srgbClr val="0070C0"/>
              </a:buClr>
              <a:buSzPct val="80000"/>
              <a:buFont typeface="Wingdings" pitchFamily="2" charset="2"/>
              <a:buChar char="u"/>
            </a:pPr>
            <a:r>
              <a:rPr lang="en-US" sz="1800" dirty="0">
                <a:solidFill>
                  <a:schemeClr val="tx1"/>
                </a:solidFill>
              </a:rPr>
              <a:t>In these networks, each node represents a </a:t>
            </a:r>
            <a:r>
              <a:rPr lang="en-US" sz="1800" b="1" dirty="0">
                <a:solidFill>
                  <a:schemeClr val="tx1"/>
                </a:solidFill>
              </a:rPr>
              <a:t>random variable </a:t>
            </a:r>
            <a:r>
              <a:rPr lang="en-US" sz="1800" dirty="0">
                <a:solidFill>
                  <a:schemeClr val="tx1"/>
                </a:solidFill>
              </a:rPr>
              <a:t>with specific propositions. </a:t>
            </a:r>
          </a:p>
          <a:p>
            <a:pPr marL="342900" indent="-342900" algn="l">
              <a:buClr>
                <a:srgbClr val="0070C0"/>
              </a:buClr>
              <a:buSzPct val="80000"/>
              <a:buFont typeface="Wingdings" pitchFamily="2" charset="2"/>
              <a:buChar char="u"/>
            </a:pPr>
            <a:r>
              <a:rPr lang="en-US" sz="1800" dirty="0">
                <a:solidFill>
                  <a:schemeClr val="tx1"/>
                </a:solidFill>
              </a:rPr>
              <a:t>For example, in a medical diagnosis domain, the node Cancer represents the proposition that a patient has cancer.</a:t>
            </a:r>
          </a:p>
          <a:p>
            <a:pPr marL="342900" indent="-342900" algn="l">
              <a:buClr>
                <a:srgbClr val="0070C0"/>
              </a:buClr>
              <a:buSzPct val="80000"/>
              <a:buFont typeface="Wingdings" pitchFamily="2" charset="2"/>
              <a:buChar char="u"/>
            </a:pPr>
            <a:r>
              <a:rPr lang="en-US" sz="1800" dirty="0">
                <a:solidFill>
                  <a:schemeClr val="tx1"/>
                </a:solidFill>
              </a:rPr>
              <a:t>The edges connecting the nodes represent probabilistic dependencies among those random variables. </a:t>
            </a:r>
          </a:p>
          <a:p>
            <a:pPr marL="342900" indent="-342900" algn="l">
              <a:buClr>
                <a:srgbClr val="0070C0"/>
              </a:buClr>
              <a:buSzPct val="80000"/>
              <a:buFont typeface="Wingdings" pitchFamily="2" charset="2"/>
              <a:buChar char="u"/>
            </a:pPr>
            <a:r>
              <a:rPr lang="en-US" sz="1800" dirty="0">
                <a:solidFill>
                  <a:schemeClr val="tx1"/>
                </a:solidFill>
              </a:rPr>
              <a:t>If out of two nodes, one is affecting the other then they must be directly connected in the directions of the effect. The strength of the relationship between variables is quantified by the probability associated with each node.</a:t>
            </a:r>
          </a:p>
          <a:p>
            <a:pPr marL="342900" indent="-342900" algn="l">
              <a:buClr>
                <a:srgbClr val="0070C0"/>
              </a:buClr>
              <a:buSzPct val="80000"/>
              <a:buFont typeface="Wingdings" pitchFamily="2" charset="2"/>
              <a:buChar char="u"/>
            </a:pPr>
            <a:r>
              <a:rPr lang="en-US" sz="1800" dirty="0">
                <a:solidFill>
                  <a:schemeClr val="tx1"/>
                </a:solidFill>
              </a:rPr>
              <a:t>There is an only constraint on the arcs in a BN that you cannot return to a node simply by following directed arcs. Hence the BNs are called Directed Acyclic Graphs (DAGs).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48324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Bayesian Networks (BN) (2)</a:t>
            </a:r>
          </a:p>
          <a:p>
            <a:pPr marL="342900" indent="-342900" algn="l">
              <a:buClr>
                <a:srgbClr val="0070C0"/>
              </a:buClr>
              <a:buSzPct val="80000"/>
              <a:buFont typeface="Wingdings" pitchFamily="2" charset="2"/>
              <a:buChar char="u"/>
            </a:pPr>
            <a:r>
              <a:rPr lang="en-US" sz="1800" dirty="0">
                <a:solidFill>
                  <a:schemeClr val="tx1"/>
                </a:solidFill>
              </a:rPr>
              <a:t>BNs are capable of handling multivalued variables simultaneously. The BN variables are composed of two dimensions −</a:t>
            </a:r>
          </a:p>
          <a:p>
            <a:pPr marL="800100" lvl="1" indent="-342900" algn="l">
              <a:buClr>
                <a:srgbClr val="0070C0"/>
              </a:buClr>
              <a:buSzPct val="80000"/>
              <a:buFont typeface="Wingdings" pitchFamily="2" charset="2"/>
              <a:buChar char="u"/>
            </a:pPr>
            <a:r>
              <a:rPr lang="en-US" sz="1800" dirty="0">
                <a:solidFill>
                  <a:schemeClr val="tx1"/>
                </a:solidFill>
              </a:rPr>
              <a:t>Range of prepositions</a:t>
            </a:r>
          </a:p>
          <a:p>
            <a:pPr marL="800100" lvl="1" indent="-342900" algn="l">
              <a:buClr>
                <a:srgbClr val="0070C0"/>
              </a:buClr>
              <a:buSzPct val="80000"/>
              <a:buFont typeface="Wingdings" pitchFamily="2" charset="2"/>
              <a:buChar char="u"/>
            </a:pPr>
            <a:r>
              <a:rPr lang="en-US" sz="1800" dirty="0">
                <a:solidFill>
                  <a:schemeClr val="tx1"/>
                </a:solidFill>
              </a:rPr>
              <a:t>Probability assigned to each of the prepositions</a:t>
            </a:r>
            <a:r>
              <a:rPr lang="en-US" sz="14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Consider a finite set X = {X</a:t>
            </a:r>
            <a:r>
              <a:rPr lang="en-US" sz="1800" baseline="-25000" dirty="0">
                <a:solidFill>
                  <a:schemeClr val="tx1"/>
                </a:solidFill>
              </a:rPr>
              <a:t>1</a:t>
            </a:r>
            <a:r>
              <a:rPr lang="en-US" sz="1800" dirty="0">
                <a:solidFill>
                  <a:schemeClr val="tx1"/>
                </a:solidFill>
              </a:rPr>
              <a:t>, X</a:t>
            </a:r>
            <a:r>
              <a:rPr lang="en-US" sz="1800" baseline="-25000" dirty="0">
                <a:solidFill>
                  <a:schemeClr val="tx1"/>
                </a:solidFill>
              </a:rPr>
              <a:t>2</a:t>
            </a:r>
            <a:r>
              <a:rPr lang="en-US" sz="1800" dirty="0">
                <a:solidFill>
                  <a:schemeClr val="tx1"/>
                </a:solidFill>
              </a:rPr>
              <a:t>, …, </a:t>
            </a:r>
            <a:r>
              <a:rPr lang="en-US" sz="1800" dirty="0" err="1">
                <a:solidFill>
                  <a:schemeClr val="tx1"/>
                </a:solidFill>
              </a:rPr>
              <a:t>X</a:t>
            </a:r>
            <a:r>
              <a:rPr lang="en-US" sz="1800" baseline="-25000" dirty="0" err="1">
                <a:solidFill>
                  <a:schemeClr val="tx1"/>
                </a:solidFill>
              </a:rPr>
              <a:t>n</a:t>
            </a:r>
            <a:r>
              <a:rPr lang="en-US" sz="1800" dirty="0">
                <a:solidFill>
                  <a:schemeClr val="tx1"/>
                </a:solidFill>
              </a:rPr>
              <a:t>} of discrete random variables, where each variable </a:t>
            </a:r>
            <a:r>
              <a:rPr lang="en-US" sz="1800" i="1" dirty="0">
                <a:solidFill>
                  <a:schemeClr val="tx1"/>
                </a:solidFill>
              </a:rPr>
              <a:t>X</a:t>
            </a:r>
            <a:r>
              <a:rPr lang="en-US" sz="1800" i="1" baseline="-25000" dirty="0">
                <a:solidFill>
                  <a:schemeClr val="tx1"/>
                </a:solidFill>
              </a:rPr>
              <a:t>i</a:t>
            </a:r>
            <a:r>
              <a:rPr lang="en-US" sz="1800" dirty="0">
                <a:solidFill>
                  <a:schemeClr val="tx1"/>
                </a:solidFill>
              </a:rPr>
              <a:t> may take values from a finite set, denoted by </a:t>
            </a:r>
            <a:r>
              <a:rPr lang="en-US" sz="1800" i="1" dirty="0">
                <a:solidFill>
                  <a:schemeClr val="tx1"/>
                </a:solidFill>
              </a:rPr>
              <a:t>Val(X</a:t>
            </a:r>
            <a:r>
              <a:rPr lang="en-US" sz="1800" i="1" baseline="-25000" dirty="0">
                <a:solidFill>
                  <a:schemeClr val="tx1"/>
                </a:solidFill>
              </a:rPr>
              <a:t>i</a:t>
            </a:r>
            <a:r>
              <a:rPr lang="en-US" sz="1800" i="1" dirty="0">
                <a:solidFill>
                  <a:schemeClr val="tx1"/>
                </a:solidFill>
              </a:rPr>
              <a:t>).</a:t>
            </a:r>
            <a:r>
              <a:rPr lang="en-US" sz="1800" dirty="0">
                <a:solidFill>
                  <a:schemeClr val="tx1"/>
                </a:solidFill>
              </a:rPr>
              <a:t> If there is a directed link from variable </a:t>
            </a:r>
            <a:r>
              <a:rPr lang="en-US" sz="1800" i="1" dirty="0">
                <a:solidFill>
                  <a:schemeClr val="tx1"/>
                </a:solidFill>
              </a:rPr>
              <a:t>X</a:t>
            </a:r>
            <a:r>
              <a:rPr lang="en-US" sz="1800" i="1" baseline="-25000" dirty="0">
                <a:solidFill>
                  <a:schemeClr val="tx1"/>
                </a:solidFill>
              </a:rPr>
              <a:t>i</a:t>
            </a:r>
            <a:r>
              <a:rPr lang="en-US" sz="1800" dirty="0">
                <a:solidFill>
                  <a:schemeClr val="tx1"/>
                </a:solidFill>
              </a:rPr>
              <a:t> to variable, </a:t>
            </a:r>
            <a:r>
              <a:rPr lang="en-US" sz="1800" i="1" dirty="0" err="1">
                <a:solidFill>
                  <a:schemeClr val="tx1"/>
                </a:solidFill>
              </a:rPr>
              <a:t>X</a:t>
            </a:r>
            <a:r>
              <a:rPr lang="en-US" sz="1800" i="1" baseline="-25000" dirty="0" err="1">
                <a:solidFill>
                  <a:schemeClr val="tx1"/>
                </a:solidFill>
              </a:rPr>
              <a:t>j</a:t>
            </a:r>
            <a:r>
              <a:rPr lang="en-US" sz="1800" i="1" dirty="0">
                <a:solidFill>
                  <a:schemeClr val="tx1"/>
                </a:solidFill>
              </a:rPr>
              <a:t>,</a:t>
            </a:r>
            <a:r>
              <a:rPr lang="en-US" sz="1800" dirty="0">
                <a:solidFill>
                  <a:schemeClr val="tx1"/>
                </a:solidFill>
              </a:rPr>
              <a:t> then variable </a:t>
            </a:r>
            <a:r>
              <a:rPr lang="en-US" sz="1800" i="1" dirty="0">
                <a:solidFill>
                  <a:schemeClr val="tx1"/>
                </a:solidFill>
              </a:rPr>
              <a:t>X</a:t>
            </a:r>
            <a:r>
              <a:rPr lang="en-US" sz="1800" i="1" baseline="-25000" dirty="0">
                <a:solidFill>
                  <a:schemeClr val="tx1"/>
                </a:solidFill>
              </a:rPr>
              <a:t>i</a:t>
            </a:r>
            <a:r>
              <a:rPr lang="en-US" sz="1800" dirty="0">
                <a:solidFill>
                  <a:schemeClr val="tx1"/>
                </a:solidFill>
              </a:rPr>
              <a:t> will be a parent of variable </a:t>
            </a:r>
            <a:r>
              <a:rPr lang="en-US" sz="1800" i="1" dirty="0" err="1">
                <a:solidFill>
                  <a:schemeClr val="tx1"/>
                </a:solidFill>
              </a:rPr>
              <a:t>X</a:t>
            </a:r>
            <a:r>
              <a:rPr lang="en-US" sz="1800" i="1" baseline="-25000" dirty="0" err="1">
                <a:solidFill>
                  <a:schemeClr val="tx1"/>
                </a:solidFill>
              </a:rPr>
              <a:t>j</a:t>
            </a:r>
            <a:r>
              <a:rPr lang="en-US" sz="1800" dirty="0">
                <a:solidFill>
                  <a:schemeClr val="tx1"/>
                </a:solidFill>
              </a:rPr>
              <a:t> showing direct dependencies between the variables.</a:t>
            </a:r>
          </a:p>
          <a:p>
            <a:pPr marL="342900" indent="-342900" algn="l">
              <a:buClr>
                <a:srgbClr val="0070C0"/>
              </a:buClr>
              <a:buSzPct val="80000"/>
              <a:buFont typeface="Wingdings" pitchFamily="2" charset="2"/>
              <a:buChar char="u"/>
            </a:pPr>
            <a:r>
              <a:rPr lang="en-US" sz="1800" dirty="0">
                <a:solidFill>
                  <a:schemeClr val="tx1"/>
                </a:solidFill>
              </a:rPr>
              <a:t>The structure of BN is ideal for combining prior knowledge and observed data. BN can be used to learn the causal relationships and understand various problem domains and to predict future events, even in case of missing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94787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(1)</a:t>
            </a:r>
          </a:p>
          <a:p>
            <a:pPr marL="342900" indent="-342900" algn="l">
              <a:buClr>
                <a:srgbClr val="0070C0"/>
              </a:buClr>
              <a:buSzPct val="80000"/>
              <a:buFont typeface="Wingdings" pitchFamily="2" charset="2"/>
              <a:buChar char="u"/>
            </a:pPr>
            <a:r>
              <a:rPr lang="en-US" sz="1800" dirty="0">
                <a:solidFill>
                  <a:schemeClr val="tx1"/>
                </a:solidFill>
              </a:rPr>
              <a:t>A knowledge engineer can build a Bayesian network. There are a number of steps the knowledge engineer needs to take while building it.</a:t>
            </a:r>
          </a:p>
          <a:p>
            <a:pPr marL="342900" indent="-342900" algn="l">
              <a:buClr>
                <a:srgbClr val="0070C0"/>
              </a:buClr>
              <a:buSzPct val="80000"/>
              <a:buFont typeface="Wingdings" pitchFamily="2" charset="2"/>
              <a:buChar char="u"/>
            </a:pPr>
            <a:r>
              <a:rPr lang="en-US" sz="1800" b="1" dirty="0">
                <a:solidFill>
                  <a:schemeClr val="tx1"/>
                </a:solidFill>
              </a:rPr>
              <a:t>Example problem</a:t>
            </a:r>
            <a:r>
              <a:rPr lang="en-US" sz="1800" dirty="0">
                <a:solidFill>
                  <a:schemeClr val="tx1"/>
                </a:solidFill>
              </a:rPr>
              <a:t> − </a:t>
            </a:r>
            <a:r>
              <a:rPr lang="en-US" sz="1800" i="1" dirty="0">
                <a:solidFill>
                  <a:schemeClr val="tx1"/>
                </a:solidFill>
              </a:rPr>
              <a:t>Lung cancer.</a:t>
            </a:r>
            <a:r>
              <a:rPr lang="en-US" sz="1800" dirty="0">
                <a:solidFill>
                  <a:schemeClr val="tx1"/>
                </a:solidFill>
              </a:rPr>
              <a:t> A patient has been suffering from breathlessness. He visits the doctor, suspecting he has lung cancer. The doctor knows that barring lung cancer, there are various other possible diseases the patient might have such as tuberculosis and bronchitis.</a:t>
            </a:r>
          </a:p>
          <a:p>
            <a:pPr marL="342900" indent="-342900" algn="l">
              <a:buClr>
                <a:srgbClr val="0070C0"/>
              </a:buClr>
              <a:buSzPct val="80000"/>
              <a:buFont typeface="Wingdings" pitchFamily="2" charset="2"/>
              <a:buChar char="u"/>
            </a:pPr>
            <a:r>
              <a:rPr lang="en-US" sz="1800" b="1" dirty="0">
                <a:solidFill>
                  <a:schemeClr val="tx1"/>
                </a:solidFill>
              </a:rPr>
              <a:t>Gather Relevant Information of Problem</a:t>
            </a:r>
          </a:p>
          <a:p>
            <a:pPr marL="800100" lvl="1" indent="-342900" algn="l">
              <a:buClr>
                <a:srgbClr val="0070C0"/>
              </a:buClr>
              <a:buSzPct val="80000"/>
              <a:buFont typeface="Wingdings" pitchFamily="2" charset="2"/>
              <a:buChar char="u"/>
            </a:pPr>
            <a:r>
              <a:rPr lang="en-US" sz="1800" dirty="0">
                <a:solidFill>
                  <a:schemeClr val="tx1"/>
                </a:solidFill>
              </a:rPr>
              <a:t>Is the patient a smoker? If yes, then high chances of cancer and bronchitis.</a:t>
            </a:r>
          </a:p>
          <a:p>
            <a:pPr marL="800100" lvl="1" indent="-342900" algn="l">
              <a:buClr>
                <a:srgbClr val="0070C0"/>
              </a:buClr>
              <a:buSzPct val="80000"/>
              <a:buFont typeface="Wingdings" pitchFamily="2" charset="2"/>
              <a:buChar char="u"/>
            </a:pPr>
            <a:r>
              <a:rPr lang="en-US" sz="1800" dirty="0">
                <a:solidFill>
                  <a:schemeClr val="tx1"/>
                </a:solidFill>
              </a:rPr>
              <a:t>Is the patient exposed to air pollution? If yes, what sort of air pollution?</a:t>
            </a:r>
          </a:p>
          <a:p>
            <a:pPr marL="800100" lvl="1" indent="-342900" algn="l">
              <a:buClr>
                <a:srgbClr val="0070C0"/>
              </a:buClr>
              <a:buSzPct val="80000"/>
              <a:buFont typeface="Wingdings" pitchFamily="2" charset="2"/>
              <a:buChar char="u"/>
            </a:pPr>
            <a:r>
              <a:rPr lang="en-US" sz="1800" dirty="0">
                <a:solidFill>
                  <a:schemeClr val="tx1"/>
                </a:solidFill>
              </a:rPr>
              <a:t>Take an X-Ray positive X-ray would indicate either TB or lung cancer.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64662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(2)</a:t>
            </a:r>
          </a:p>
          <a:p>
            <a:pPr marL="342900" indent="-342900" algn="l">
              <a:buClr>
                <a:srgbClr val="0070C0"/>
              </a:buClr>
              <a:buSzPct val="80000"/>
              <a:buFont typeface="Wingdings" pitchFamily="2" charset="2"/>
              <a:buChar char="u"/>
            </a:pPr>
            <a:r>
              <a:rPr lang="en-US" sz="1800" b="1" dirty="0">
                <a:solidFill>
                  <a:schemeClr val="tx1"/>
                </a:solidFill>
              </a:rPr>
              <a:t>Identify Interesting Variables</a:t>
            </a:r>
          </a:p>
          <a:p>
            <a:pPr marL="342900" indent="-342900" algn="l">
              <a:buClr>
                <a:srgbClr val="0070C0"/>
              </a:buClr>
              <a:buSzPct val="80000"/>
              <a:buFont typeface="Wingdings" pitchFamily="2" charset="2"/>
              <a:buChar char="u"/>
            </a:pPr>
            <a:r>
              <a:rPr lang="en-US" sz="1800" dirty="0">
                <a:solidFill>
                  <a:schemeClr val="tx1"/>
                </a:solidFill>
              </a:rPr>
              <a:t>The knowledge engineer tries to answer the questions −</a:t>
            </a:r>
          </a:p>
          <a:p>
            <a:pPr marL="800100" lvl="1" indent="-342900" algn="l">
              <a:buClr>
                <a:srgbClr val="0070C0"/>
              </a:buClr>
              <a:buSzPct val="80000"/>
              <a:buFont typeface="Wingdings" pitchFamily="2" charset="2"/>
              <a:buChar char="u"/>
            </a:pPr>
            <a:r>
              <a:rPr lang="en-US" sz="1800" dirty="0">
                <a:solidFill>
                  <a:schemeClr val="tx1"/>
                </a:solidFill>
              </a:rPr>
              <a:t>Which nodes to represent?</a:t>
            </a:r>
          </a:p>
          <a:p>
            <a:pPr marL="800100" lvl="1" indent="-342900" algn="l">
              <a:buClr>
                <a:srgbClr val="0070C0"/>
              </a:buClr>
              <a:buSzPct val="80000"/>
              <a:buFont typeface="Wingdings" pitchFamily="2" charset="2"/>
              <a:buChar char="u"/>
            </a:pPr>
            <a:r>
              <a:rPr lang="en-US" sz="1800" dirty="0">
                <a:solidFill>
                  <a:schemeClr val="tx1"/>
                </a:solidFill>
              </a:rPr>
              <a:t>What values can they take? In which state can they be?</a:t>
            </a:r>
          </a:p>
          <a:p>
            <a:pPr marL="342900" indent="-342900" algn="l">
              <a:buClr>
                <a:srgbClr val="0070C0"/>
              </a:buClr>
              <a:buSzPct val="80000"/>
              <a:buFont typeface="Wingdings" pitchFamily="2" charset="2"/>
              <a:buChar char="u"/>
            </a:pPr>
            <a:r>
              <a:rPr lang="en-US" sz="1800" dirty="0">
                <a:solidFill>
                  <a:schemeClr val="tx1"/>
                </a:solidFill>
              </a:rPr>
              <a:t>For now let us consider nodes, with only discrete values. The variable must take on exactly one of these values at a time.</a:t>
            </a:r>
          </a:p>
          <a:p>
            <a:pPr marL="342900" indent="-342900" algn="l">
              <a:buClr>
                <a:srgbClr val="0070C0"/>
              </a:buClr>
              <a:buSzPct val="80000"/>
              <a:buFont typeface="Wingdings" pitchFamily="2" charset="2"/>
              <a:buChar char="u"/>
            </a:pPr>
            <a:r>
              <a:rPr lang="en-US" sz="1800" b="1" dirty="0">
                <a:solidFill>
                  <a:schemeClr val="tx1"/>
                </a:solidFill>
              </a:rPr>
              <a:t>Common types of discrete nodes are</a:t>
            </a:r>
            <a:r>
              <a:rPr lang="en-US" sz="1800" dirty="0">
                <a:solidFill>
                  <a:schemeClr val="tx1"/>
                </a:solidFill>
              </a:rPr>
              <a:t> −</a:t>
            </a:r>
          </a:p>
          <a:p>
            <a:pPr marL="800100" lvl="1" indent="-342900" algn="l">
              <a:buClr>
                <a:srgbClr val="0070C0"/>
              </a:buClr>
              <a:buSzPct val="80000"/>
              <a:buFont typeface="Wingdings" pitchFamily="2" charset="2"/>
              <a:buChar char="u"/>
            </a:pPr>
            <a:r>
              <a:rPr lang="en-US" sz="1800" b="1" dirty="0">
                <a:solidFill>
                  <a:schemeClr val="tx1"/>
                </a:solidFill>
              </a:rPr>
              <a:t>Boolean nodes</a:t>
            </a:r>
            <a:r>
              <a:rPr lang="en-US" sz="1800" dirty="0">
                <a:solidFill>
                  <a:schemeClr val="tx1"/>
                </a:solidFill>
              </a:rPr>
              <a:t> − They represent propositions, taking binary values TRUE (T) and FALSE (F).</a:t>
            </a:r>
          </a:p>
          <a:p>
            <a:pPr marL="800100" lvl="1" indent="-342900" algn="l">
              <a:buClr>
                <a:srgbClr val="0070C0"/>
              </a:buClr>
              <a:buSzPct val="80000"/>
              <a:buFont typeface="Wingdings" pitchFamily="2" charset="2"/>
              <a:buChar char="u"/>
            </a:pPr>
            <a:r>
              <a:rPr lang="en-US" sz="1800" b="1" dirty="0">
                <a:solidFill>
                  <a:schemeClr val="tx1"/>
                </a:solidFill>
              </a:rPr>
              <a:t>Ordered values</a:t>
            </a:r>
            <a:r>
              <a:rPr lang="en-US" sz="1800" dirty="0">
                <a:solidFill>
                  <a:schemeClr val="tx1"/>
                </a:solidFill>
              </a:rPr>
              <a:t> − A node </a:t>
            </a:r>
            <a:r>
              <a:rPr lang="en-US" sz="1800" i="1" dirty="0">
                <a:solidFill>
                  <a:schemeClr val="tx1"/>
                </a:solidFill>
              </a:rPr>
              <a:t>Pollution</a:t>
            </a:r>
            <a:r>
              <a:rPr lang="en-US" sz="1800" dirty="0">
                <a:solidFill>
                  <a:schemeClr val="tx1"/>
                </a:solidFill>
              </a:rPr>
              <a:t> might represent and take values from {low, medium, high} describing degree of a patient’s exposure to pollution.</a:t>
            </a:r>
          </a:p>
          <a:p>
            <a:pPr marL="800100" lvl="1" indent="-342900" algn="l">
              <a:buClr>
                <a:srgbClr val="0070C0"/>
              </a:buClr>
              <a:buSzPct val="80000"/>
              <a:buFont typeface="Wingdings" pitchFamily="2" charset="2"/>
              <a:buChar char="u"/>
            </a:pPr>
            <a:r>
              <a:rPr lang="en-US" sz="1800" b="1" dirty="0">
                <a:solidFill>
                  <a:schemeClr val="tx1"/>
                </a:solidFill>
              </a:rPr>
              <a:t>Integral values</a:t>
            </a:r>
            <a:r>
              <a:rPr lang="en-US" sz="1800" dirty="0">
                <a:solidFill>
                  <a:schemeClr val="tx1"/>
                </a:solidFill>
              </a:rPr>
              <a:t> − A node called </a:t>
            </a:r>
            <a:r>
              <a:rPr lang="en-US" sz="1800" i="1" dirty="0">
                <a:solidFill>
                  <a:schemeClr val="tx1"/>
                </a:solidFill>
              </a:rPr>
              <a:t>Age</a:t>
            </a:r>
            <a:r>
              <a:rPr lang="en-US" sz="1800" dirty="0">
                <a:solidFill>
                  <a:schemeClr val="tx1"/>
                </a:solidFill>
              </a:rPr>
              <a:t> might represent patient’s age with possible values from 1 to 120. Even at this early stage, modeling choices are being made.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22307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(3)</a:t>
            </a:r>
          </a:p>
          <a:p>
            <a:pPr marL="342900" indent="-342900" algn="l">
              <a:buClr>
                <a:srgbClr val="0070C0"/>
              </a:buClr>
              <a:buSzPct val="80000"/>
              <a:buFont typeface="Wingdings" pitchFamily="2" charset="2"/>
              <a:buChar char="u"/>
            </a:pPr>
            <a:r>
              <a:rPr lang="en-US" sz="1800" dirty="0">
                <a:solidFill>
                  <a:schemeClr val="tx1"/>
                </a:solidFill>
              </a:rPr>
              <a:t>Possible nodes and values for the lung cancer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graphicFrame>
        <p:nvGraphicFramePr>
          <p:cNvPr id="7" name="Table 7">
            <a:extLst>
              <a:ext uri="{FF2B5EF4-FFF2-40B4-BE49-F238E27FC236}">
                <a16:creationId xmlns:a16="http://schemas.microsoft.com/office/drawing/2014/main" id="{704E9E84-8259-4D6E-A861-3CC7DCFF1760}"/>
              </a:ext>
            </a:extLst>
          </p:cNvPr>
          <p:cNvGraphicFramePr>
            <a:graphicFrameLocks noGrp="1"/>
          </p:cNvGraphicFramePr>
          <p:nvPr>
            <p:extLst>
              <p:ext uri="{D42A27DB-BD31-4B8C-83A1-F6EECF244321}">
                <p14:modId xmlns:p14="http://schemas.microsoft.com/office/powerpoint/2010/main" val="3111080640"/>
              </p:ext>
            </p:extLst>
          </p:nvPr>
        </p:nvGraphicFramePr>
        <p:xfrm>
          <a:off x="467544" y="2348880"/>
          <a:ext cx="8064896" cy="2232248"/>
        </p:xfrm>
        <a:graphic>
          <a:graphicData uri="http://schemas.openxmlformats.org/drawingml/2006/table">
            <a:tbl>
              <a:tblPr firstRow="1" bandRow="1">
                <a:tableStyleId>{5C22544A-7EE6-4342-B048-85BDC9FD1C3A}</a:tableStyleId>
              </a:tblPr>
              <a:tblGrid>
                <a:gridCol w="1363662">
                  <a:extLst>
                    <a:ext uri="{9D8B030D-6E8A-4147-A177-3AD203B41FA5}">
                      <a16:colId xmlns:a16="http://schemas.microsoft.com/office/drawing/2014/main" val="2343843986"/>
                    </a:ext>
                  </a:extLst>
                </a:gridCol>
                <a:gridCol w="966788">
                  <a:extLst>
                    <a:ext uri="{9D8B030D-6E8A-4147-A177-3AD203B41FA5}">
                      <a16:colId xmlns:a16="http://schemas.microsoft.com/office/drawing/2014/main" val="1148354345"/>
                    </a:ext>
                  </a:extLst>
                </a:gridCol>
                <a:gridCol w="2319464">
                  <a:extLst>
                    <a:ext uri="{9D8B030D-6E8A-4147-A177-3AD203B41FA5}">
                      <a16:colId xmlns:a16="http://schemas.microsoft.com/office/drawing/2014/main" val="4277108322"/>
                    </a:ext>
                  </a:extLst>
                </a:gridCol>
                <a:gridCol w="3414982">
                  <a:extLst>
                    <a:ext uri="{9D8B030D-6E8A-4147-A177-3AD203B41FA5}">
                      <a16:colId xmlns:a16="http://schemas.microsoft.com/office/drawing/2014/main" val="2284678568"/>
                    </a:ext>
                  </a:extLst>
                </a:gridCol>
              </a:tblGrid>
              <a:tr h="511925">
                <a:tc>
                  <a:txBody>
                    <a:bodyPr/>
                    <a:lstStyle/>
                    <a:p>
                      <a:pPr algn="ctr" fontAlgn="t"/>
                      <a:r>
                        <a:rPr lang="en-US" dirty="0">
                          <a:effectLst/>
                        </a:rPr>
                        <a:t>Node Name</a:t>
                      </a:r>
                    </a:p>
                  </a:txBody>
                  <a:tcPr marL="76200" marR="76200" marT="76200" marB="76200"/>
                </a:tc>
                <a:tc>
                  <a:txBody>
                    <a:bodyPr/>
                    <a:lstStyle/>
                    <a:p>
                      <a:pPr algn="ctr" fontAlgn="t"/>
                      <a:r>
                        <a:rPr lang="en-US">
                          <a:effectLst/>
                        </a:rPr>
                        <a:t>Type</a:t>
                      </a:r>
                    </a:p>
                  </a:txBody>
                  <a:tcPr marL="76200" marR="76200" marT="76200" marB="76200"/>
                </a:tc>
                <a:tc>
                  <a:txBody>
                    <a:bodyPr/>
                    <a:lstStyle/>
                    <a:p>
                      <a:pPr algn="ctr" fontAlgn="t"/>
                      <a:r>
                        <a:rPr lang="en-US">
                          <a:effectLst/>
                        </a:rPr>
                        <a:t>Value</a:t>
                      </a:r>
                    </a:p>
                  </a:txBody>
                  <a:tcPr marL="76200" marR="76200" marT="76200" marB="76200"/>
                </a:tc>
                <a:tc>
                  <a:txBody>
                    <a:bodyPr/>
                    <a:lstStyle/>
                    <a:p>
                      <a:pPr algn="ctr" fontAlgn="t"/>
                      <a:r>
                        <a:rPr lang="en-US">
                          <a:effectLst/>
                        </a:rPr>
                        <a:t>Nodes Creation</a:t>
                      </a:r>
                    </a:p>
                  </a:txBody>
                  <a:tcPr marL="76200" marR="76200" marT="76200" marB="76200"/>
                </a:tc>
                <a:extLst>
                  <a:ext uri="{0D108BD9-81ED-4DB2-BD59-A6C34878D82A}">
                    <a16:rowId xmlns:a16="http://schemas.microsoft.com/office/drawing/2014/main" val="2503514504"/>
                  </a:ext>
                </a:extLst>
              </a:tr>
              <a:tr h="345526">
                <a:tc>
                  <a:txBody>
                    <a:bodyPr/>
                    <a:lstStyle/>
                    <a:p>
                      <a:pPr algn="ctr" fontAlgn="t"/>
                      <a:r>
                        <a:rPr lang="en-US">
                          <a:effectLst/>
                        </a:rPr>
                        <a:t>Polution</a:t>
                      </a:r>
                    </a:p>
                  </a:txBody>
                  <a:tcPr marL="76200" marR="76200" marT="76200" marB="76200"/>
                </a:tc>
                <a:tc>
                  <a:txBody>
                    <a:bodyPr/>
                    <a:lstStyle/>
                    <a:p>
                      <a:pPr algn="ctr" fontAlgn="t"/>
                      <a:r>
                        <a:rPr lang="en-US">
                          <a:effectLst/>
                        </a:rPr>
                        <a:t>Binary</a:t>
                      </a:r>
                    </a:p>
                  </a:txBody>
                  <a:tcPr marL="76200" marR="76200" marT="76200" marB="76200"/>
                </a:tc>
                <a:tc>
                  <a:txBody>
                    <a:bodyPr/>
                    <a:lstStyle/>
                    <a:p>
                      <a:pPr algn="ctr" fontAlgn="t"/>
                      <a:r>
                        <a:rPr lang="en-US">
                          <a:effectLst/>
                        </a:rPr>
                        <a:t>{LOW, HIGH, MEDIUM}</a:t>
                      </a:r>
                    </a:p>
                  </a:txBody>
                  <a:tcPr marL="76200" marR="76200" marT="76200" marB="76200"/>
                </a:tc>
                <a:tc rowSpan="4">
                  <a:txBody>
                    <a:bodyPr/>
                    <a:lstStyle/>
                    <a:p>
                      <a:pPr fontAlgn="t"/>
                      <a:endParaRPr lang="en-US">
                        <a:effectLst/>
                      </a:endParaRPr>
                    </a:p>
                  </a:txBody>
                  <a:tcPr marL="76200" marR="76200" marT="76200" marB="76200"/>
                </a:tc>
                <a:extLst>
                  <a:ext uri="{0D108BD9-81ED-4DB2-BD59-A6C34878D82A}">
                    <a16:rowId xmlns:a16="http://schemas.microsoft.com/office/drawing/2014/main" val="1797860108"/>
                  </a:ext>
                </a:extLst>
              </a:tr>
              <a:tr h="375134">
                <a:tc>
                  <a:txBody>
                    <a:bodyPr/>
                    <a:lstStyle/>
                    <a:p>
                      <a:pPr algn="ctr" fontAlgn="t"/>
                      <a:r>
                        <a:rPr lang="en-US" dirty="0">
                          <a:effectLst/>
                        </a:rPr>
                        <a:t>Smoker</a:t>
                      </a:r>
                    </a:p>
                  </a:txBody>
                  <a:tcPr marL="76200" marR="76200" marT="76200" marB="76200"/>
                </a:tc>
                <a:tc>
                  <a:txBody>
                    <a:bodyPr/>
                    <a:lstStyle/>
                    <a:p>
                      <a:pPr algn="ctr" fontAlgn="t"/>
                      <a:r>
                        <a:rPr lang="en-US">
                          <a:effectLst/>
                        </a:rPr>
                        <a:t>Boolean</a:t>
                      </a:r>
                    </a:p>
                  </a:txBody>
                  <a:tcPr marL="76200" marR="76200" marT="76200" marB="76200"/>
                </a:tc>
                <a:tc>
                  <a:txBody>
                    <a:bodyPr/>
                    <a:lstStyle/>
                    <a:p>
                      <a:pPr algn="ctr" fontAlgn="t"/>
                      <a:r>
                        <a:rPr lang="en-US">
                          <a:effectLst/>
                        </a:rPr>
                        <a:t>{TRUE, FASLE}</a:t>
                      </a:r>
                    </a:p>
                  </a:txBody>
                  <a:tcPr marL="76200" marR="76200" marT="76200" marB="76200"/>
                </a:tc>
                <a:tc vMerge="1">
                  <a:txBody>
                    <a:bodyPr/>
                    <a:lstStyle/>
                    <a:p>
                      <a:endParaRPr lang="en-US"/>
                    </a:p>
                  </a:txBody>
                  <a:tcPr/>
                </a:tc>
                <a:extLst>
                  <a:ext uri="{0D108BD9-81ED-4DB2-BD59-A6C34878D82A}">
                    <a16:rowId xmlns:a16="http://schemas.microsoft.com/office/drawing/2014/main" val="1280501792"/>
                  </a:ext>
                </a:extLst>
              </a:tr>
              <a:tr h="375134">
                <a:tc>
                  <a:txBody>
                    <a:bodyPr/>
                    <a:lstStyle/>
                    <a:p>
                      <a:pPr algn="ctr" fontAlgn="t"/>
                      <a:r>
                        <a:rPr lang="en-US">
                          <a:effectLst/>
                        </a:rPr>
                        <a:t>Lung-Cancer</a:t>
                      </a:r>
                    </a:p>
                  </a:txBody>
                  <a:tcPr marL="76200" marR="76200" marT="76200" marB="76200"/>
                </a:tc>
                <a:tc>
                  <a:txBody>
                    <a:bodyPr/>
                    <a:lstStyle/>
                    <a:p>
                      <a:pPr algn="ctr" fontAlgn="t"/>
                      <a:r>
                        <a:rPr lang="en-US">
                          <a:effectLst/>
                        </a:rPr>
                        <a:t>Boolean</a:t>
                      </a:r>
                    </a:p>
                  </a:txBody>
                  <a:tcPr marL="76200" marR="76200" marT="76200" marB="76200"/>
                </a:tc>
                <a:tc>
                  <a:txBody>
                    <a:bodyPr/>
                    <a:lstStyle/>
                    <a:p>
                      <a:pPr algn="ctr" fontAlgn="t"/>
                      <a:r>
                        <a:rPr lang="en-US">
                          <a:effectLst/>
                        </a:rPr>
                        <a:t>{TRUE, FASLE}</a:t>
                      </a:r>
                    </a:p>
                  </a:txBody>
                  <a:tcPr marL="76200" marR="76200" marT="76200" marB="76200"/>
                </a:tc>
                <a:tc vMerge="1">
                  <a:txBody>
                    <a:bodyPr/>
                    <a:lstStyle/>
                    <a:p>
                      <a:endParaRPr lang="en-US"/>
                    </a:p>
                  </a:txBody>
                  <a:tcPr/>
                </a:tc>
                <a:extLst>
                  <a:ext uri="{0D108BD9-81ED-4DB2-BD59-A6C34878D82A}">
                    <a16:rowId xmlns:a16="http://schemas.microsoft.com/office/drawing/2014/main" val="4067586022"/>
                  </a:ext>
                </a:extLst>
              </a:tr>
              <a:tr h="440163">
                <a:tc>
                  <a:txBody>
                    <a:bodyPr/>
                    <a:lstStyle/>
                    <a:p>
                      <a:pPr algn="ctr" fontAlgn="t"/>
                      <a:r>
                        <a:rPr lang="en-US">
                          <a:effectLst/>
                        </a:rPr>
                        <a:t>X-Ray</a:t>
                      </a:r>
                    </a:p>
                  </a:txBody>
                  <a:tcPr marL="76200" marR="76200" marT="76200" marB="76200"/>
                </a:tc>
                <a:tc>
                  <a:txBody>
                    <a:bodyPr/>
                    <a:lstStyle/>
                    <a:p>
                      <a:pPr algn="ctr" fontAlgn="t"/>
                      <a:r>
                        <a:rPr lang="en-US">
                          <a:effectLst/>
                        </a:rPr>
                        <a:t>Binary</a:t>
                      </a:r>
                    </a:p>
                  </a:txBody>
                  <a:tcPr marL="76200" marR="76200" marT="76200" marB="76200"/>
                </a:tc>
                <a:tc>
                  <a:txBody>
                    <a:bodyPr/>
                    <a:lstStyle/>
                    <a:p>
                      <a:pPr algn="ctr" fontAlgn="t"/>
                      <a:r>
                        <a:rPr lang="en-US" dirty="0">
                          <a:effectLst/>
                        </a:rPr>
                        <a:t>{Positive, Negative}</a:t>
                      </a:r>
                    </a:p>
                  </a:txBody>
                  <a:tcPr marL="76200" marR="76200" marT="76200" marB="76200"/>
                </a:tc>
                <a:tc vMerge="1">
                  <a:txBody>
                    <a:bodyPr/>
                    <a:lstStyle/>
                    <a:p>
                      <a:endParaRPr lang="en-US"/>
                    </a:p>
                  </a:txBody>
                  <a:tcPr/>
                </a:tc>
                <a:extLst>
                  <a:ext uri="{0D108BD9-81ED-4DB2-BD59-A6C34878D82A}">
                    <a16:rowId xmlns:a16="http://schemas.microsoft.com/office/drawing/2014/main" val="231052899"/>
                  </a:ext>
                </a:extLst>
              </a:tr>
            </a:tbl>
          </a:graphicData>
        </a:graphic>
      </p:graphicFrame>
      <p:pic>
        <p:nvPicPr>
          <p:cNvPr id="10242" name="Picture 2" descr="BNN Node Creation">
            <a:extLst>
              <a:ext uri="{FF2B5EF4-FFF2-40B4-BE49-F238E27FC236}">
                <a16:creationId xmlns:a16="http://schemas.microsoft.com/office/drawing/2014/main" id="{5190B97B-C0E2-4DFE-AC13-C3DD2A477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080646"/>
            <a:ext cx="2437259" cy="124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62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3042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(4)</a:t>
            </a:r>
          </a:p>
          <a:p>
            <a:pPr marL="342900" indent="-342900" algn="l">
              <a:buClr>
                <a:srgbClr val="0070C0"/>
              </a:buClr>
              <a:buSzPct val="80000"/>
              <a:buFont typeface="Wingdings" pitchFamily="2" charset="2"/>
              <a:buChar char="u"/>
            </a:pPr>
            <a:r>
              <a:rPr lang="en-US" sz="1800" b="1" dirty="0">
                <a:solidFill>
                  <a:schemeClr val="tx1"/>
                </a:solidFill>
              </a:rPr>
              <a:t>Create Arcs between Nodes</a:t>
            </a:r>
          </a:p>
          <a:p>
            <a:pPr marL="342900" indent="-342900" algn="l">
              <a:buClr>
                <a:srgbClr val="0070C0"/>
              </a:buClr>
              <a:buSzPct val="80000"/>
              <a:buFont typeface="Wingdings" pitchFamily="2" charset="2"/>
              <a:buChar char="u"/>
            </a:pPr>
            <a:r>
              <a:rPr lang="en-US" sz="1800" dirty="0">
                <a:solidFill>
                  <a:schemeClr val="tx1"/>
                </a:solidFill>
              </a:rPr>
              <a:t>Topology of the network should capture qualitative relationships between variables.</a:t>
            </a:r>
          </a:p>
          <a:p>
            <a:pPr marL="342900" indent="-342900" algn="l">
              <a:buClr>
                <a:srgbClr val="0070C0"/>
              </a:buClr>
              <a:buSzPct val="80000"/>
              <a:buFont typeface="Wingdings" pitchFamily="2" charset="2"/>
              <a:buChar char="u"/>
            </a:pPr>
            <a:r>
              <a:rPr lang="en-US" sz="1800" dirty="0">
                <a:solidFill>
                  <a:schemeClr val="tx1"/>
                </a:solidFill>
              </a:rPr>
              <a:t>For example, what causes a patient to have lung cancer? - Pollution and smoking. Then add arcs from node </a:t>
            </a:r>
            <a:r>
              <a:rPr lang="en-US" sz="1800" i="1" dirty="0">
                <a:solidFill>
                  <a:schemeClr val="tx1"/>
                </a:solidFill>
              </a:rPr>
              <a:t>Pollution</a:t>
            </a:r>
            <a:r>
              <a:rPr lang="en-US" sz="1800" dirty="0">
                <a:solidFill>
                  <a:schemeClr val="tx1"/>
                </a:solidFill>
              </a:rPr>
              <a:t> and node </a:t>
            </a:r>
            <a:r>
              <a:rPr lang="en-US" sz="1800" i="1" dirty="0">
                <a:solidFill>
                  <a:schemeClr val="tx1"/>
                </a:solidFill>
              </a:rPr>
              <a:t>Smoker</a:t>
            </a:r>
            <a:r>
              <a:rPr lang="en-US" sz="1800" dirty="0">
                <a:solidFill>
                  <a:schemeClr val="tx1"/>
                </a:solidFill>
              </a:rPr>
              <a:t> to node </a:t>
            </a:r>
            <a:r>
              <a:rPr lang="en-US" sz="1800" i="1" dirty="0">
                <a:solidFill>
                  <a:schemeClr val="tx1"/>
                </a:solidFill>
              </a:rPr>
              <a:t>Lung-Cancer.</a:t>
            </a:r>
          </a:p>
          <a:p>
            <a:pPr marL="342900" indent="-342900" algn="l">
              <a:buClr>
                <a:srgbClr val="0070C0"/>
              </a:buClr>
              <a:buSzPct val="80000"/>
              <a:buFont typeface="Wingdings" pitchFamily="2" charset="2"/>
              <a:buChar char="u"/>
            </a:pPr>
            <a:r>
              <a:rPr lang="en-US" sz="1800" dirty="0">
                <a:solidFill>
                  <a:schemeClr val="tx1"/>
                </a:solidFill>
              </a:rPr>
              <a:t>Similarly if patient has lung cancer, then X-ray result will be positive. Then add arcs from node </a:t>
            </a:r>
            <a:r>
              <a:rPr lang="en-US" sz="1800" i="1" dirty="0">
                <a:solidFill>
                  <a:schemeClr val="tx1"/>
                </a:solidFill>
              </a:rPr>
              <a:t>Lung-Cancer</a:t>
            </a:r>
            <a:r>
              <a:rPr lang="en-US" sz="1800" dirty="0">
                <a:solidFill>
                  <a:schemeClr val="tx1"/>
                </a:solidFill>
              </a:rPr>
              <a:t> to node </a:t>
            </a:r>
            <a:r>
              <a:rPr lang="en-US" sz="1800" i="1" dirty="0">
                <a:solidFill>
                  <a:schemeClr val="tx1"/>
                </a:solidFill>
              </a:rPr>
              <a:t>X-Ray.</a:t>
            </a:r>
            <a:endParaRPr lang="en-US" sz="1800" dirty="0">
              <a:solidFill>
                <a:schemeClr val="tx1"/>
              </a:solidFill>
            </a:endParaRP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194" name="Picture 2" descr="BNN Arc Creation">
            <a:extLst>
              <a:ext uri="{FF2B5EF4-FFF2-40B4-BE49-F238E27FC236}">
                <a16:creationId xmlns:a16="http://schemas.microsoft.com/office/drawing/2014/main" id="{8B90AC7F-7AE8-4BCD-99CC-B767DD9DB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154" y="3717032"/>
            <a:ext cx="4093046" cy="279009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204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(5)</a:t>
            </a:r>
          </a:p>
          <a:p>
            <a:pPr marL="342900" indent="-342900" algn="l">
              <a:buClr>
                <a:srgbClr val="0070C0"/>
              </a:buClr>
              <a:buSzPct val="80000"/>
              <a:buFont typeface="Wingdings" pitchFamily="2" charset="2"/>
              <a:buChar char="u"/>
            </a:pPr>
            <a:r>
              <a:rPr lang="en-US" sz="1800" b="1" dirty="0">
                <a:solidFill>
                  <a:schemeClr val="tx1"/>
                </a:solidFill>
              </a:rPr>
              <a:t>Specify Topology</a:t>
            </a:r>
          </a:p>
          <a:p>
            <a:pPr marL="342900" indent="-342900" algn="l">
              <a:buClr>
                <a:srgbClr val="0070C0"/>
              </a:buClr>
              <a:buSzPct val="80000"/>
              <a:buFont typeface="Wingdings" pitchFamily="2" charset="2"/>
              <a:buChar char="u"/>
            </a:pPr>
            <a:r>
              <a:rPr lang="en-US" sz="1800" dirty="0">
                <a:solidFill>
                  <a:schemeClr val="tx1"/>
                </a:solidFill>
              </a:rPr>
              <a:t>Conventionally, BNs are laid out so that the arcs point from top to bottom. The set of parent nodes of a node X is given by Parents(X).</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Lung-Cancer</a:t>
            </a:r>
            <a:r>
              <a:rPr lang="en-US" sz="1800" dirty="0">
                <a:solidFill>
                  <a:schemeClr val="tx1"/>
                </a:solidFill>
              </a:rPr>
              <a:t> node has two parents (reasons or causes): </a:t>
            </a:r>
            <a:r>
              <a:rPr lang="en-US" sz="1800" i="1" dirty="0">
                <a:solidFill>
                  <a:schemeClr val="tx1"/>
                </a:solidFill>
              </a:rPr>
              <a:t>Pollution</a:t>
            </a:r>
            <a:r>
              <a:rPr lang="en-US" sz="1800" dirty="0">
                <a:solidFill>
                  <a:schemeClr val="tx1"/>
                </a:solidFill>
              </a:rPr>
              <a:t> and </a:t>
            </a:r>
            <a:r>
              <a:rPr lang="en-US" sz="1800" i="1" dirty="0">
                <a:solidFill>
                  <a:schemeClr val="tx1"/>
                </a:solidFill>
              </a:rPr>
              <a:t>Smoker</a:t>
            </a:r>
            <a:r>
              <a:rPr lang="en-US" sz="1800" dirty="0">
                <a:solidFill>
                  <a:schemeClr val="tx1"/>
                </a:solidFill>
              </a:rPr>
              <a:t>, while node </a:t>
            </a:r>
            <a:r>
              <a:rPr lang="en-US" sz="1800" i="1" dirty="0">
                <a:solidFill>
                  <a:schemeClr val="tx1"/>
                </a:solidFill>
              </a:rPr>
              <a:t>Smoker</a:t>
            </a:r>
            <a:r>
              <a:rPr lang="en-US" sz="1800" dirty="0">
                <a:solidFill>
                  <a:schemeClr val="tx1"/>
                </a:solidFill>
              </a:rPr>
              <a:t> is an </a:t>
            </a:r>
            <a:r>
              <a:rPr lang="en-US" sz="1800" b="1" dirty="0">
                <a:solidFill>
                  <a:schemeClr val="tx1"/>
                </a:solidFill>
              </a:rPr>
              <a:t>ancestor</a:t>
            </a:r>
            <a:r>
              <a:rPr lang="en-US" sz="1800" dirty="0">
                <a:solidFill>
                  <a:schemeClr val="tx1"/>
                </a:solidFill>
              </a:rPr>
              <a:t> of node </a:t>
            </a:r>
            <a:r>
              <a:rPr lang="en-US" sz="1800" i="1" dirty="0">
                <a:solidFill>
                  <a:schemeClr val="tx1"/>
                </a:solidFill>
              </a:rPr>
              <a:t>X-Ray</a:t>
            </a:r>
            <a:r>
              <a:rPr lang="en-US" sz="1800" dirty="0">
                <a:solidFill>
                  <a:schemeClr val="tx1"/>
                </a:solidFill>
              </a:rPr>
              <a:t>. Similarly, </a:t>
            </a:r>
            <a:r>
              <a:rPr lang="en-US" sz="1800" i="1" dirty="0">
                <a:solidFill>
                  <a:schemeClr val="tx1"/>
                </a:solidFill>
              </a:rPr>
              <a:t>X-Ray</a:t>
            </a:r>
            <a:r>
              <a:rPr lang="en-US" sz="1800" dirty="0">
                <a:solidFill>
                  <a:schemeClr val="tx1"/>
                </a:solidFill>
              </a:rPr>
              <a:t> is a child (consequence or effects) of node </a:t>
            </a:r>
            <a:r>
              <a:rPr lang="en-US" sz="1800" i="1" dirty="0">
                <a:solidFill>
                  <a:schemeClr val="tx1"/>
                </a:solidFill>
              </a:rPr>
              <a:t>Lung-Cancer</a:t>
            </a:r>
            <a:r>
              <a:rPr lang="en-US" sz="1800" dirty="0">
                <a:solidFill>
                  <a:schemeClr val="tx1"/>
                </a:solidFill>
              </a:rPr>
              <a:t> and </a:t>
            </a:r>
            <a:r>
              <a:rPr lang="en-US" sz="1800" b="1" dirty="0">
                <a:solidFill>
                  <a:schemeClr val="tx1"/>
                </a:solidFill>
              </a:rPr>
              <a:t>successor</a:t>
            </a:r>
            <a:r>
              <a:rPr lang="en-US" sz="1800" dirty="0">
                <a:solidFill>
                  <a:schemeClr val="tx1"/>
                </a:solidFill>
              </a:rPr>
              <a:t> of nodes </a:t>
            </a:r>
            <a:r>
              <a:rPr lang="en-US" sz="1800" i="1" dirty="0">
                <a:solidFill>
                  <a:schemeClr val="tx1"/>
                </a:solidFill>
              </a:rPr>
              <a:t>Smoker</a:t>
            </a:r>
            <a:r>
              <a:rPr lang="en-US" sz="1800" dirty="0">
                <a:solidFill>
                  <a:schemeClr val="tx1"/>
                </a:solidFill>
              </a:rPr>
              <a:t> and </a:t>
            </a:r>
            <a:r>
              <a:rPr lang="en-US" sz="1800" i="1" dirty="0">
                <a:solidFill>
                  <a:schemeClr val="tx1"/>
                </a:solidFill>
              </a:rPr>
              <a:t>Pollution.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17338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Neural Network</a:t>
            </a:r>
          </a:p>
          <a:p>
            <a:pPr marL="342900" indent="-342900" algn="l">
              <a:buClr>
                <a:srgbClr val="0070C0"/>
              </a:buClr>
              <a:buSzPct val="80000"/>
              <a:buFont typeface="Wingdings" pitchFamily="2" charset="2"/>
              <a:buChar char="u"/>
            </a:pPr>
            <a:r>
              <a:rPr lang="en-US" sz="1800" dirty="0">
                <a:solidFill>
                  <a:schemeClr val="tx1"/>
                </a:solidFill>
              </a:rPr>
              <a:t>Neural Network came from the Human Nervous system.</a:t>
            </a:r>
          </a:p>
          <a:p>
            <a:pPr marL="342900" indent="-342900" algn="l">
              <a:buClr>
                <a:srgbClr val="0070C0"/>
              </a:buClr>
              <a:buSzPct val="80000"/>
              <a:buFont typeface="Wingdings" pitchFamily="2" charset="2"/>
              <a:buChar char="u"/>
            </a:pPr>
            <a:r>
              <a:rPr lang="en-US" sz="1800" b="1" dirty="0">
                <a:solidFill>
                  <a:schemeClr val="tx1"/>
                </a:solidFill>
              </a:rPr>
              <a:t>What are Artificial Neural Networks (ANNs)?</a:t>
            </a:r>
          </a:p>
          <a:p>
            <a:pPr marL="342900" indent="-342900" algn="l">
              <a:buClr>
                <a:srgbClr val="0070C0"/>
              </a:buClr>
              <a:buSzPct val="80000"/>
              <a:buFont typeface="Wingdings" pitchFamily="2" charset="2"/>
              <a:buChar char="u"/>
            </a:pPr>
            <a:r>
              <a:rPr lang="en-US" sz="1800" dirty="0">
                <a:solidFill>
                  <a:schemeClr val="tx1"/>
                </a:solidFill>
              </a:rPr>
              <a:t>The inventor of the first neurocomputer, Dr. Robert Hecht-Nielsen, defines a neural network as −</a:t>
            </a:r>
          </a:p>
          <a:p>
            <a:pPr marL="342900" indent="-342900" algn="l">
              <a:buClr>
                <a:srgbClr val="0070C0"/>
              </a:buClr>
              <a:buSzPct val="80000"/>
              <a:buFont typeface="Wingdings" pitchFamily="2" charset="2"/>
              <a:buChar char="u"/>
            </a:pPr>
            <a:r>
              <a:rPr lang="en-US" sz="1800" dirty="0">
                <a:solidFill>
                  <a:schemeClr val="tx1"/>
                </a:solidFill>
              </a:rPr>
              <a:t>"...a computing system made up of a number of simple, highly interconnected processing elements, which process information by their dynamic state response to external inputs.”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65442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(6)</a:t>
            </a:r>
          </a:p>
          <a:p>
            <a:pPr marL="342900" indent="-342900" algn="l">
              <a:buClr>
                <a:srgbClr val="0070C0"/>
              </a:buClr>
              <a:buSzPct val="80000"/>
              <a:buFont typeface="Wingdings" pitchFamily="2" charset="2"/>
              <a:buChar char="u"/>
            </a:pPr>
            <a:r>
              <a:rPr lang="en-US" sz="1800" b="1" dirty="0">
                <a:solidFill>
                  <a:schemeClr val="tx1"/>
                </a:solidFill>
              </a:rPr>
              <a:t>Conditional Probabilities</a:t>
            </a:r>
          </a:p>
          <a:p>
            <a:pPr marL="342900" indent="-342900" algn="l">
              <a:buClr>
                <a:srgbClr val="0070C0"/>
              </a:buClr>
              <a:buSzPct val="80000"/>
              <a:buFont typeface="Wingdings" pitchFamily="2" charset="2"/>
              <a:buChar char="u"/>
            </a:pPr>
            <a:r>
              <a:rPr lang="en-US" sz="1800" dirty="0">
                <a:solidFill>
                  <a:schemeClr val="tx1"/>
                </a:solidFill>
              </a:rPr>
              <a:t>Now quantify the relationships between connected nodes: this is done by specifying a conditional probability distribution for each node. As only discrete variables are considered here, this takes the form of a </a:t>
            </a:r>
            <a:r>
              <a:rPr lang="en-US" sz="1800" b="1" dirty="0">
                <a:solidFill>
                  <a:schemeClr val="tx1"/>
                </a:solidFill>
              </a:rPr>
              <a:t>Conditional Probability Table (CPT).</a:t>
            </a:r>
          </a:p>
          <a:p>
            <a:pPr marL="342900" indent="-342900" algn="l">
              <a:buClr>
                <a:srgbClr val="0070C0"/>
              </a:buClr>
              <a:buSzPct val="80000"/>
              <a:buFont typeface="Wingdings" pitchFamily="2" charset="2"/>
              <a:buChar char="u"/>
            </a:pPr>
            <a:r>
              <a:rPr lang="en-US" sz="1800" dirty="0">
                <a:solidFill>
                  <a:schemeClr val="tx1"/>
                </a:solidFill>
              </a:rPr>
              <a:t>First, for each node we need to look at all the possible combinations of values of those parent nodes. Each such combination is called an </a:t>
            </a:r>
            <a:r>
              <a:rPr lang="en-US" sz="1800" b="1" dirty="0">
                <a:solidFill>
                  <a:schemeClr val="tx1"/>
                </a:solidFill>
              </a:rPr>
              <a:t>instantiation</a:t>
            </a:r>
            <a:r>
              <a:rPr lang="en-US" sz="1800" dirty="0">
                <a:solidFill>
                  <a:schemeClr val="tx1"/>
                </a:solidFill>
              </a:rPr>
              <a:t> of the parent set. For each distinct instantiation of parent node values, we need to specify the probability that the child will take.</a:t>
            </a:r>
          </a:p>
          <a:p>
            <a:pPr marL="342900" indent="-342900" algn="l">
              <a:buClr>
                <a:srgbClr val="0070C0"/>
              </a:buClr>
              <a:buSzPct val="80000"/>
              <a:buFont typeface="Wingdings" pitchFamily="2" charset="2"/>
              <a:buChar char="u"/>
            </a:pPr>
            <a:r>
              <a:rPr lang="en-US" sz="1800" dirty="0">
                <a:solidFill>
                  <a:schemeClr val="tx1"/>
                </a:solidFill>
              </a:rPr>
              <a:t>For example, the </a:t>
            </a:r>
            <a:r>
              <a:rPr lang="en-US" sz="1800" i="1" dirty="0">
                <a:solidFill>
                  <a:schemeClr val="tx1"/>
                </a:solidFill>
              </a:rPr>
              <a:t>Lung-Cancer</a:t>
            </a:r>
            <a:r>
              <a:rPr lang="en-US" sz="1800" dirty="0">
                <a:solidFill>
                  <a:schemeClr val="tx1"/>
                </a:solidFill>
              </a:rPr>
              <a:t> node’s parents are </a:t>
            </a:r>
            <a:r>
              <a:rPr lang="en-US" sz="1800" i="1" dirty="0">
                <a:solidFill>
                  <a:schemeClr val="tx1"/>
                </a:solidFill>
              </a:rPr>
              <a:t>Pollution</a:t>
            </a:r>
            <a:r>
              <a:rPr lang="en-US" sz="1800" dirty="0">
                <a:solidFill>
                  <a:schemeClr val="tx1"/>
                </a:solidFill>
              </a:rPr>
              <a:t> and </a:t>
            </a:r>
            <a:r>
              <a:rPr lang="en-US" sz="1800" i="1" dirty="0">
                <a:solidFill>
                  <a:schemeClr val="tx1"/>
                </a:solidFill>
              </a:rPr>
              <a:t>Smoking.</a:t>
            </a:r>
            <a:r>
              <a:rPr lang="en-US" sz="1800" dirty="0">
                <a:solidFill>
                  <a:schemeClr val="tx1"/>
                </a:solidFill>
              </a:rPr>
              <a:t> They take the possible values = { (H,T), ( H,F), (L,T), (L,F)}. The CPT specifies the probability of cancer for each of these cases as &lt;0.05, 0.02, 0.03, 0.001&gt; respectively.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20526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a Bayesian Network (7)</a:t>
            </a:r>
          </a:p>
          <a:p>
            <a:pPr marL="342900" indent="-342900" algn="l">
              <a:buClr>
                <a:srgbClr val="0070C0"/>
              </a:buClr>
              <a:buSzPct val="80000"/>
              <a:buFont typeface="Wingdings" pitchFamily="2" charset="2"/>
              <a:buChar char="u"/>
            </a:pPr>
            <a:r>
              <a:rPr lang="en-US" sz="1800" dirty="0">
                <a:solidFill>
                  <a:schemeClr val="tx1"/>
                </a:solidFill>
              </a:rPr>
              <a:t>Each node will have conditional probability associated as follows</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17410" name="Picture 2" descr="Probabilities">
            <a:extLst>
              <a:ext uri="{FF2B5EF4-FFF2-40B4-BE49-F238E27FC236}">
                <a16:creationId xmlns:a16="http://schemas.microsoft.com/office/drawing/2014/main" id="{43A9DDBF-947E-4B79-8341-F150E1C9E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093" y="2162370"/>
            <a:ext cx="3615091" cy="449394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6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Neural Networks (1)</a:t>
            </a:r>
          </a:p>
          <a:p>
            <a:pPr marL="342900" indent="-342900" algn="l">
              <a:buClr>
                <a:srgbClr val="0070C0"/>
              </a:buClr>
              <a:buSzPct val="80000"/>
              <a:buFont typeface="Wingdings" pitchFamily="2" charset="2"/>
              <a:buChar char="u"/>
            </a:pPr>
            <a:r>
              <a:rPr lang="en-US" sz="1800" dirty="0">
                <a:solidFill>
                  <a:schemeClr val="tx1"/>
                </a:solidFill>
              </a:rPr>
              <a:t>They can perform tasks that are easy for a human but difficult for a machine −</a:t>
            </a:r>
          </a:p>
          <a:p>
            <a:pPr marL="342900" indent="-342900" algn="l">
              <a:buClr>
                <a:srgbClr val="0070C0"/>
              </a:buClr>
              <a:buSzPct val="80000"/>
              <a:buFont typeface="+mj-lt"/>
              <a:buAutoNum type="arabicPeriod"/>
            </a:pPr>
            <a:r>
              <a:rPr lang="en-US" sz="1800" b="1" dirty="0">
                <a:solidFill>
                  <a:schemeClr val="tx1"/>
                </a:solidFill>
              </a:rPr>
              <a:t>Aerospace</a:t>
            </a:r>
            <a:r>
              <a:rPr lang="en-US" sz="1800" dirty="0">
                <a:solidFill>
                  <a:schemeClr val="tx1"/>
                </a:solidFill>
              </a:rPr>
              <a:t> − Autopilot aircrafts, aircraft fault detection.</a:t>
            </a:r>
          </a:p>
          <a:p>
            <a:pPr marL="342900" indent="-342900" algn="l">
              <a:buClr>
                <a:srgbClr val="0070C0"/>
              </a:buClr>
              <a:buSzPct val="80000"/>
              <a:buFont typeface="+mj-lt"/>
              <a:buAutoNum type="arabicPeriod"/>
            </a:pPr>
            <a:r>
              <a:rPr lang="en-US" sz="1800" b="1" dirty="0">
                <a:solidFill>
                  <a:schemeClr val="tx1"/>
                </a:solidFill>
              </a:rPr>
              <a:t>Automotive</a:t>
            </a:r>
            <a:r>
              <a:rPr lang="en-US" sz="1800" dirty="0">
                <a:solidFill>
                  <a:schemeClr val="tx1"/>
                </a:solidFill>
              </a:rPr>
              <a:t> − Automobile guidance systems.</a:t>
            </a:r>
          </a:p>
          <a:p>
            <a:pPr marL="342900" indent="-342900" algn="l">
              <a:buClr>
                <a:srgbClr val="0070C0"/>
              </a:buClr>
              <a:buSzPct val="80000"/>
              <a:buFont typeface="+mj-lt"/>
              <a:buAutoNum type="arabicPeriod"/>
            </a:pPr>
            <a:r>
              <a:rPr lang="en-US" sz="1800" b="1" dirty="0">
                <a:solidFill>
                  <a:schemeClr val="tx1"/>
                </a:solidFill>
              </a:rPr>
              <a:t>Military</a:t>
            </a:r>
            <a:r>
              <a:rPr lang="en-US" sz="1800" dirty="0">
                <a:solidFill>
                  <a:schemeClr val="tx1"/>
                </a:solidFill>
              </a:rPr>
              <a:t> − Weapon orientation and steering, target tracking, object discrimination, facial recognition, signal/image identification.</a:t>
            </a:r>
          </a:p>
          <a:p>
            <a:pPr marL="342900" indent="-342900" algn="l">
              <a:buClr>
                <a:srgbClr val="0070C0"/>
              </a:buClr>
              <a:buSzPct val="80000"/>
              <a:buFont typeface="+mj-lt"/>
              <a:buAutoNum type="arabicPeriod"/>
            </a:pPr>
            <a:r>
              <a:rPr lang="en-US" sz="1800" b="1" dirty="0">
                <a:solidFill>
                  <a:schemeClr val="tx1"/>
                </a:solidFill>
              </a:rPr>
              <a:t>Electronics</a:t>
            </a:r>
            <a:r>
              <a:rPr lang="en-US" sz="1800" dirty="0">
                <a:solidFill>
                  <a:schemeClr val="tx1"/>
                </a:solidFill>
              </a:rPr>
              <a:t> − Code sequence prediction, IC chip layout, chip failure analysis, machine vision, voice synthesis.</a:t>
            </a:r>
          </a:p>
          <a:p>
            <a:pPr marL="342900" indent="-342900" algn="l">
              <a:buClr>
                <a:srgbClr val="0070C0"/>
              </a:buClr>
              <a:buSzPct val="80000"/>
              <a:buFont typeface="+mj-lt"/>
              <a:buAutoNum type="arabicPeriod"/>
            </a:pPr>
            <a:r>
              <a:rPr lang="en-US" sz="1800" b="1" dirty="0">
                <a:solidFill>
                  <a:schemeClr val="tx1"/>
                </a:solidFill>
              </a:rPr>
              <a:t>Financial</a:t>
            </a:r>
            <a:r>
              <a:rPr lang="en-US" sz="1800" dirty="0">
                <a:solidFill>
                  <a:schemeClr val="tx1"/>
                </a:solidFill>
              </a:rPr>
              <a:t> − Real estate appraisal, loan advisor, mortgage screening, corporate bond rating, portfolio trading program, corporate financial analysis, currency value prediction, document readers, credit application evaluators.</a:t>
            </a:r>
          </a:p>
          <a:p>
            <a:pPr marL="342900" indent="-342900" algn="l">
              <a:buClr>
                <a:srgbClr val="0070C0"/>
              </a:buClr>
              <a:buSzPct val="80000"/>
              <a:buFont typeface="+mj-lt"/>
              <a:buAutoNum type="arabicPeriod"/>
            </a:pPr>
            <a:r>
              <a:rPr lang="en-US" sz="1800" b="1" dirty="0">
                <a:solidFill>
                  <a:schemeClr val="tx1"/>
                </a:solidFill>
              </a:rPr>
              <a:t>Industrial</a:t>
            </a:r>
            <a:r>
              <a:rPr lang="en-US" sz="1800" dirty="0">
                <a:solidFill>
                  <a:schemeClr val="tx1"/>
                </a:solidFill>
              </a:rPr>
              <a:t> − Manufacturing process control, product design and analysis, quality inspection systems, welding quality analysis, paper quality prediction, chemical product design analysis, dynamic modeling of chemical process systems, machine maintenance analysis, project bidding, planning, and management.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4208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184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Neural Networks (2)</a:t>
            </a:r>
          </a:p>
          <a:p>
            <a:pPr marL="342900" indent="-342900" algn="l">
              <a:buClr>
                <a:srgbClr val="0070C0"/>
              </a:buClr>
              <a:buSzPct val="80000"/>
              <a:buFont typeface="+mj-lt"/>
              <a:buAutoNum type="arabicPeriod" startAt="7"/>
            </a:pPr>
            <a:r>
              <a:rPr lang="en-US" sz="1800" b="1" dirty="0">
                <a:solidFill>
                  <a:schemeClr val="tx1"/>
                </a:solidFill>
              </a:rPr>
              <a:t>Medical</a:t>
            </a:r>
            <a:r>
              <a:rPr lang="en-US" sz="1800" dirty="0">
                <a:solidFill>
                  <a:schemeClr val="tx1"/>
                </a:solidFill>
              </a:rPr>
              <a:t> − Cancer cell analysis, EEG and ECG analysis, prosthetic design, transplant time optimizer.</a:t>
            </a:r>
          </a:p>
          <a:p>
            <a:pPr marL="342900" indent="-342900" algn="l">
              <a:buClr>
                <a:srgbClr val="0070C0"/>
              </a:buClr>
              <a:buSzPct val="80000"/>
              <a:buFont typeface="+mj-lt"/>
              <a:buAutoNum type="arabicPeriod" startAt="7"/>
            </a:pPr>
            <a:r>
              <a:rPr lang="en-US" sz="1800" b="1" dirty="0">
                <a:solidFill>
                  <a:schemeClr val="tx1"/>
                </a:solidFill>
              </a:rPr>
              <a:t>Speech</a:t>
            </a:r>
            <a:r>
              <a:rPr lang="en-US" sz="1800" dirty="0">
                <a:solidFill>
                  <a:schemeClr val="tx1"/>
                </a:solidFill>
              </a:rPr>
              <a:t> − Speech recognition, speech classification, text to speech conversion.</a:t>
            </a:r>
          </a:p>
          <a:p>
            <a:pPr marL="342900" indent="-342900" algn="l">
              <a:buClr>
                <a:srgbClr val="0070C0"/>
              </a:buClr>
              <a:buSzPct val="80000"/>
              <a:buFont typeface="+mj-lt"/>
              <a:buAutoNum type="arabicPeriod" startAt="7"/>
            </a:pPr>
            <a:r>
              <a:rPr lang="en-US" sz="1800" b="1" dirty="0">
                <a:solidFill>
                  <a:schemeClr val="tx1"/>
                </a:solidFill>
              </a:rPr>
              <a:t>Telecommunications</a:t>
            </a:r>
            <a:r>
              <a:rPr lang="en-US" sz="1800" dirty="0">
                <a:solidFill>
                  <a:schemeClr val="tx1"/>
                </a:solidFill>
              </a:rPr>
              <a:t> − Image and data compression, automated information services, real-time spoken language translation.</a:t>
            </a:r>
          </a:p>
          <a:p>
            <a:pPr marL="342900" indent="-342900" algn="l">
              <a:buClr>
                <a:srgbClr val="0070C0"/>
              </a:buClr>
              <a:buSzPct val="80000"/>
              <a:buFont typeface="+mj-lt"/>
              <a:buAutoNum type="arabicPeriod" startAt="7"/>
            </a:pPr>
            <a:r>
              <a:rPr lang="en-US" sz="1800" b="1" dirty="0">
                <a:solidFill>
                  <a:schemeClr val="tx1"/>
                </a:solidFill>
              </a:rPr>
              <a:t>Transportation</a:t>
            </a:r>
            <a:r>
              <a:rPr lang="en-US" sz="1800" dirty="0">
                <a:solidFill>
                  <a:schemeClr val="tx1"/>
                </a:solidFill>
              </a:rPr>
              <a:t> − Truck Brake system diagnosis, vehicle scheduling, routing systems.</a:t>
            </a:r>
          </a:p>
          <a:p>
            <a:pPr marL="342900" indent="-342900" algn="l">
              <a:buClr>
                <a:srgbClr val="0070C0"/>
              </a:buClr>
              <a:buSzPct val="80000"/>
              <a:buFont typeface="+mj-lt"/>
              <a:buAutoNum type="arabicPeriod" startAt="7"/>
            </a:pPr>
            <a:r>
              <a:rPr lang="en-US" sz="1800" b="1" dirty="0">
                <a:solidFill>
                  <a:schemeClr val="tx1"/>
                </a:solidFill>
              </a:rPr>
              <a:t>Software</a:t>
            </a:r>
            <a:r>
              <a:rPr lang="en-US" sz="1800" dirty="0">
                <a:solidFill>
                  <a:schemeClr val="tx1"/>
                </a:solidFill>
              </a:rPr>
              <a:t> − Pattern Recognition in facial recognition, optical character recognition, etc.</a:t>
            </a:r>
          </a:p>
          <a:p>
            <a:pPr marL="342900" indent="-342900" algn="l">
              <a:buClr>
                <a:srgbClr val="0070C0"/>
              </a:buClr>
              <a:buSzPct val="80000"/>
              <a:buFont typeface="+mj-lt"/>
              <a:buAutoNum type="arabicPeriod" startAt="7"/>
            </a:pPr>
            <a:r>
              <a:rPr lang="en-US" sz="1800" b="1" dirty="0">
                <a:solidFill>
                  <a:schemeClr val="tx1"/>
                </a:solidFill>
              </a:rPr>
              <a:t>Time Series Prediction</a:t>
            </a:r>
            <a:r>
              <a:rPr lang="en-US" sz="1800" dirty="0">
                <a:solidFill>
                  <a:schemeClr val="tx1"/>
                </a:solidFill>
              </a:rPr>
              <a:t> − ANNs are used to make predictions on stocks and natural calamities.</a:t>
            </a:r>
          </a:p>
          <a:p>
            <a:pPr marL="342900" indent="-342900" algn="l">
              <a:buClr>
                <a:srgbClr val="0070C0"/>
              </a:buClr>
              <a:buSzPct val="80000"/>
              <a:buFont typeface="+mj-lt"/>
              <a:buAutoNum type="arabicPeriod" startAt="7"/>
            </a:pPr>
            <a:r>
              <a:rPr lang="en-US" sz="1800" b="1" dirty="0">
                <a:solidFill>
                  <a:schemeClr val="tx1"/>
                </a:solidFill>
              </a:rPr>
              <a:t>Signal Processing</a:t>
            </a:r>
            <a:r>
              <a:rPr lang="en-US" sz="1800" dirty="0">
                <a:solidFill>
                  <a:schemeClr val="tx1"/>
                </a:solidFill>
              </a:rPr>
              <a:t> − Neural networks can be trained to process an audio signal and filter it appropriately in the hearing aids.</a:t>
            </a:r>
          </a:p>
          <a:p>
            <a:pPr marL="342900" indent="-342900" algn="l">
              <a:buClr>
                <a:srgbClr val="0070C0"/>
              </a:buClr>
              <a:buSzPct val="80000"/>
              <a:buFont typeface="+mj-lt"/>
              <a:buAutoNum type="arabicPeriod" startAt="7"/>
            </a:pPr>
            <a:r>
              <a:rPr lang="en-US" sz="1800" b="1" dirty="0">
                <a:solidFill>
                  <a:schemeClr val="tx1"/>
                </a:solidFill>
              </a:rPr>
              <a:t>Control</a:t>
            </a:r>
            <a:r>
              <a:rPr lang="en-US" sz="1800" dirty="0">
                <a:solidFill>
                  <a:schemeClr val="tx1"/>
                </a:solidFill>
              </a:rPr>
              <a:t> − ANNs are often used to make steering decisions of physical vehicles.</a:t>
            </a:r>
          </a:p>
          <a:p>
            <a:pPr marL="342900" indent="-342900" algn="l">
              <a:buClr>
                <a:srgbClr val="0070C0"/>
              </a:buClr>
              <a:buSzPct val="80000"/>
              <a:buFont typeface="+mj-lt"/>
              <a:buAutoNum type="arabicPeriod" startAt="7"/>
            </a:pPr>
            <a:r>
              <a:rPr lang="en-US" sz="1800" b="1" dirty="0">
                <a:solidFill>
                  <a:schemeClr val="tx1"/>
                </a:solidFill>
              </a:rPr>
              <a:t>Anomaly Detection</a:t>
            </a:r>
            <a:r>
              <a:rPr lang="en-US" sz="1800" dirty="0">
                <a:solidFill>
                  <a:schemeClr val="tx1"/>
                </a:solidFill>
              </a:rPr>
              <a:t> − As ANNs are expert at recognizing patterns, they can also be trained to generate an output when something unusual occurs that misfits the pattern.</a:t>
            </a:r>
          </a:p>
          <a:p>
            <a:pPr marL="342900" indent="-342900" algn="l">
              <a:buClr>
                <a:srgbClr val="0070C0"/>
              </a:buClr>
              <a:buSzPct val="80000"/>
              <a:buFont typeface="+mj-lt"/>
              <a:buAutoNum type="arabicPeriod" startAt="7"/>
            </a:pP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324734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762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Structure of ANN (Artificial Neural Networks) (1)</a:t>
            </a:r>
          </a:p>
          <a:p>
            <a:pPr marL="342900" indent="-342900" algn="l">
              <a:buClr>
                <a:srgbClr val="0070C0"/>
              </a:buClr>
              <a:buSzPct val="80000"/>
              <a:buFont typeface="Wingdings" pitchFamily="2" charset="2"/>
              <a:buChar char="u"/>
            </a:pPr>
            <a:r>
              <a:rPr lang="en-US" sz="1800" dirty="0">
                <a:solidFill>
                  <a:schemeClr val="tx1"/>
                </a:solidFill>
              </a:rPr>
              <a:t>The idea of ANNs is based on the belief that working of human brain by making the right connections, can be imitated using silicon and wires as living </a:t>
            </a:r>
            <a:r>
              <a:rPr lang="en-US" sz="1800" b="1" dirty="0">
                <a:solidFill>
                  <a:schemeClr val="tx1"/>
                </a:solidFill>
              </a:rPr>
              <a:t>neurons</a:t>
            </a:r>
            <a:r>
              <a:rPr lang="en-US" sz="1800" dirty="0">
                <a:solidFill>
                  <a:schemeClr val="tx1"/>
                </a:solidFill>
              </a:rPr>
              <a:t> and </a:t>
            </a:r>
            <a:r>
              <a:rPr lang="en-US" sz="1800" b="1" dirty="0">
                <a:solidFill>
                  <a:schemeClr val="tx1"/>
                </a:solidFill>
              </a:rPr>
              <a:t>dendrites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human brain is composed of 86 billion nerve cells called </a:t>
            </a:r>
            <a:r>
              <a:rPr lang="en-US" sz="1800" b="1" dirty="0">
                <a:solidFill>
                  <a:schemeClr val="tx1"/>
                </a:solidFill>
              </a:rPr>
              <a:t>neurons.</a:t>
            </a:r>
            <a:r>
              <a:rPr lang="en-US" sz="1800" dirty="0">
                <a:solidFill>
                  <a:schemeClr val="tx1"/>
                </a:solidFill>
              </a:rPr>
              <a:t> They are connected to other thousand cells by </a:t>
            </a:r>
            <a:r>
              <a:rPr lang="en-US" sz="1800" b="1" dirty="0">
                <a:solidFill>
                  <a:schemeClr val="tx1"/>
                </a:solidFill>
              </a:rPr>
              <a:t>Axons.</a:t>
            </a:r>
            <a:r>
              <a:rPr lang="en-US" sz="1800" dirty="0">
                <a:solidFill>
                  <a:schemeClr val="tx1"/>
                </a:solidFill>
              </a:rPr>
              <a:t> Stimuli from external environment or inputs from sensory organs are accepted by dendrites. These inputs create electric impulses, which quickly travel through the neural network.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6349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Basic Structure of ANN (Artificial Neural Networks) (2)</a:t>
            </a:r>
          </a:p>
          <a:p>
            <a:pPr marL="342900" indent="-342900" algn="l">
              <a:buClr>
                <a:srgbClr val="0070C0"/>
              </a:buClr>
              <a:buSzPct val="80000"/>
              <a:buFont typeface="Wingdings" pitchFamily="2" charset="2"/>
              <a:buChar char="u"/>
            </a:pPr>
            <a:r>
              <a:rPr lang="en-US" sz="1800" dirty="0">
                <a:solidFill>
                  <a:schemeClr val="tx1"/>
                </a:solidFill>
              </a:rPr>
              <a:t>A neuron can then send the message to other neuron to handle the issue or does not send it forward.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Structure of Neuron">
            <a:extLst>
              <a:ext uri="{FF2B5EF4-FFF2-40B4-BE49-F238E27FC236}">
                <a16:creationId xmlns:a16="http://schemas.microsoft.com/office/drawing/2014/main" id="{E8D68032-DA93-4A58-AC39-128ADFDB0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031" y="2524676"/>
            <a:ext cx="5025953" cy="411290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4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762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ANNs are composed of multiple </a:t>
            </a:r>
            <a:r>
              <a:rPr lang="en-US" sz="1800" b="1" dirty="0">
                <a:solidFill>
                  <a:schemeClr val="tx1"/>
                </a:solidFill>
              </a:rPr>
              <a:t>nodes</a:t>
            </a:r>
            <a:r>
              <a:rPr lang="en-US" sz="1800" dirty="0">
                <a:solidFill>
                  <a:schemeClr val="tx1"/>
                </a:solidFill>
              </a:rPr>
              <a:t>, which imitate biological </a:t>
            </a:r>
            <a:r>
              <a:rPr lang="en-US" sz="1800" b="1" dirty="0">
                <a:solidFill>
                  <a:schemeClr val="tx1"/>
                </a:solidFill>
              </a:rPr>
              <a:t>neurons</a:t>
            </a:r>
            <a:r>
              <a:rPr lang="en-US" sz="1800" dirty="0">
                <a:solidFill>
                  <a:schemeClr val="tx1"/>
                </a:solidFill>
              </a:rPr>
              <a:t> of human brain. </a:t>
            </a:r>
          </a:p>
          <a:p>
            <a:pPr marL="342900" indent="-342900" algn="l">
              <a:buClr>
                <a:srgbClr val="0070C0"/>
              </a:buClr>
              <a:buSzPct val="80000"/>
              <a:buFont typeface="Wingdings" pitchFamily="2" charset="2"/>
              <a:buChar char="u"/>
            </a:pPr>
            <a:r>
              <a:rPr lang="en-US" sz="1800" dirty="0">
                <a:solidFill>
                  <a:schemeClr val="tx1"/>
                </a:solidFill>
              </a:rPr>
              <a:t>The neurons are connected by links and they interact with each other. The nodes can take input data and perform simple operations on the data. The result of these operations is passed to other neurons. The output at each node is called its </a:t>
            </a:r>
            <a:r>
              <a:rPr lang="en-US" sz="1800" b="1" dirty="0">
                <a:solidFill>
                  <a:schemeClr val="tx1"/>
                </a:solidFill>
              </a:rPr>
              <a:t>activation</a:t>
            </a:r>
            <a:r>
              <a:rPr lang="en-US" sz="1800" dirty="0">
                <a:solidFill>
                  <a:schemeClr val="tx1"/>
                </a:solidFill>
              </a:rPr>
              <a:t> or </a:t>
            </a:r>
            <a:r>
              <a:rPr lang="en-US" sz="1800" b="1" dirty="0">
                <a:solidFill>
                  <a:schemeClr val="tx1"/>
                </a:solidFill>
              </a:rPr>
              <a:t>node value.</a:t>
            </a:r>
          </a:p>
          <a:p>
            <a:pPr marL="342900" indent="-342900" algn="l">
              <a:buClr>
                <a:srgbClr val="0070C0"/>
              </a:buClr>
              <a:buSzPct val="80000"/>
              <a:buFont typeface="Wingdings" pitchFamily="2" charset="2"/>
              <a:buChar char="u"/>
            </a:pPr>
            <a:r>
              <a:rPr lang="en-US" sz="1800" dirty="0">
                <a:solidFill>
                  <a:schemeClr val="tx1"/>
                </a:solidFill>
              </a:rPr>
              <a:t>Each link is associated with </a:t>
            </a:r>
            <a:r>
              <a:rPr lang="en-US" sz="1800" b="1" dirty="0">
                <a:solidFill>
                  <a:schemeClr val="tx1"/>
                </a:solidFill>
              </a:rPr>
              <a:t>weight.</a:t>
            </a:r>
            <a:r>
              <a:rPr lang="en-US" sz="1800" dirty="0">
                <a:solidFill>
                  <a:schemeClr val="tx1"/>
                </a:solidFill>
              </a:rPr>
              <a:t> ANNs are capable of learning, which takes place by altering weight values.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27094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following illustration shows a simple ANN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2050" name="Picture 2" descr="A Typical ANN">
            <a:extLst>
              <a:ext uri="{FF2B5EF4-FFF2-40B4-BE49-F238E27FC236}">
                <a16:creationId xmlns:a16="http://schemas.microsoft.com/office/drawing/2014/main" id="{78851320-6AF0-41F0-90B0-6A0DA2094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988840"/>
            <a:ext cx="4896544" cy="387400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22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Artificial Neural Networks</a:t>
            </a:r>
          </a:p>
          <a:p>
            <a:pPr marL="342900" indent="-342900" algn="l">
              <a:buClr>
                <a:srgbClr val="0070C0"/>
              </a:buClr>
              <a:buSzPct val="80000"/>
              <a:buFont typeface="Wingdings" pitchFamily="2" charset="2"/>
              <a:buChar char="u"/>
            </a:pPr>
            <a:r>
              <a:rPr lang="en-US" sz="1800" dirty="0">
                <a:solidFill>
                  <a:schemeClr val="tx1"/>
                </a:solidFill>
              </a:rPr>
              <a:t>There are two Artificial Neural Network topologies − </a:t>
            </a:r>
            <a:r>
              <a:rPr lang="en-US" sz="1800" b="1" dirty="0" err="1">
                <a:solidFill>
                  <a:schemeClr val="tx1"/>
                </a:solidFill>
              </a:rPr>
              <a:t>FeedForward</a:t>
            </a:r>
            <a:r>
              <a:rPr lang="en-US" sz="1800" dirty="0">
                <a:solidFill>
                  <a:schemeClr val="tx1"/>
                </a:solidFill>
              </a:rPr>
              <a:t> and </a:t>
            </a:r>
            <a:r>
              <a:rPr lang="en-US" sz="1800" b="1" dirty="0">
                <a:solidFill>
                  <a:schemeClr val="tx1"/>
                </a:solidFill>
              </a:rPr>
              <a:t>Feedback.</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63321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FeedForward</a:t>
            </a:r>
            <a:r>
              <a:rPr lang="en-US" sz="1800" b="1" dirty="0">
                <a:solidFill>
                  <a:schemeClr val="tx1"/>
                </a:solidFill>
              </a:rPr>
              <a:t> ANN</a:t>
            </a:r>
          </a:p>
          <a:p>
            <a:pPr marL="342900" indent="-342900" algn="l">
              <a:buClr>
                <a:srgbClr val="0070C0"/>
              </a:buClr>
              <a:buSzPct val="80000"/>
              <a:buFont typeface="Wingdings" pitchFamily="2" charset="2"/>
              <a:buChar char="u"/>
            </a:pPr>
            <a:r>
              <a:rPr lang="en-US" sz="1800" dirty="0">
                <a:solidFill>
                  <a:schemeClr val="tx1"/>
                </a:solidFill>
              </a:rPr>
              <a:t>In this ANN, the information flow is unidirectional. A unit sends information to other unit from which it does not receive any information. There are no feedback loops. They are used in pattern generation/recognition/classification. They have fixed inputs and outputs.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098" name="Picture 2" descr="FeedForward ANN">
            <a:extLst>
              <a:ext uri="{FF2B5EF4-FFF2-40B4-BE49-F238E27FC236}">
                <a16:creationId xmlns:a16="http://schemas.microsoft.com/office/drawing/2014/main" id="{C61AC751-B48A-40F7-BB16-4AACFA733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07" y="2996954"/>
            <a:ext cx="4395579" cy="350181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5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Neural Network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FeedBack</a:t>
            </a:r>
            <a:r>
              <a:rPr lang="en-US" sz="1800" b="1" dirty="0">
                <a:solidFill>
                  <a:schemeClr val="tx1"/>
                </a:solidFill>
              </a:rPr>
              <a:t> ANN</a:t>
            </a:r>
          </a:p>
          <a:p>
            <a:pPr marL="342900" indent="-342900" algn="l">
              <a:buClr>
                <a:srgbClr val="0070C0"/>
              </a:buClr>
              <a:buSzPct val="80000"/>
              <a:buFont typeface="Wingdings" pitchFamily="2" charset="2"/>
              <a:buChar char="u"/>
            </a:pPr>
            <a:r>
              <a:rPr lang="en-US" sz="1800" dirty="0">
                <a:solidFill>
                  <a:schemeClr val="tx1"/>
                </a:solidFill>
              </a:rPr>
              <a:t>Here, feedback loops are allowed. They are used in content addressable memories.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170" name="Picture 2" descr="FeedBack ANN">
            <a:extLst>
              <a:ext uri="{FF2B5EF4-FFF2-40B4-BE49-F238E27FC236}">
                <a16:creationId xmlns:a16="http://schemas.microsoft.com/office/drawing/2014/main" id="{59503063-DCCE-49FF-91B1-EADE5E0D3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67895"/>
            <a:ext cx="3108548" cy="408841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49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2644</Words>
  <Application>Microsoft Office PowerPoint</Application>
  <PresentationFormat>On-screen Show (4:3)</PresentationFormat>
  <Paragraphs>211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11 Neural Network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506</cp:revision>
  <dcterms:created xsi:type="dcterms:W3CDTF">2018-09-28T16:40:41Z</dcterms:created>
  <dcterms:modified xsi:type="dcterms:W3CDTF">2020-05-03T21:11:22Z</dcterms:modified>
</cp:coreProperties>
</file>