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58" r:id="rId4"/>
    <p:sldId id="261" r:id="rId5"/>
    <p:sldId id="262" r:id="rId6"/>
    <p:sldId id="263" r:id="rId7"/>
    <p:sldId id="264" r:id="rId8"/>
    <p:sldId id="265" r:id="rId9"/>
    <p:sldId id="267" r:id="rId10"/>
    <p:sldId id="266" r:id="rId11"/>
    <p:sldId id="268" r:id="rId12"/>
    <p:sldId id="269" r:id="rId13"/>
    <p:sldId id="270"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552"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 Natural Language Processing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65122" y="1268757"/>
            <a:ext cx="8283342" cy="33843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Implementation Aspects of Syntactic Analysis (3)</a:t>
            </a:r>
          </a:p>
          <a:p>
            <a:pPr marL="342900" indent="-342900" algn="l">
              <a:buClr>
                <a:srgbClr val="0070C0"/>
              </a:buClr>
              <a:buSzPct val="80000"/>
              <a:buFont typeface="Wingdings" pitchFamily="2" charset="2"/>
              <a:buChar char="u"/>
            </a:pPr>
            <a:r>
              <a:rPr lang="en-US" sz="1800" dirty="0">
                <a:solidFill>
                  <a:schemeClr val="tx1"/>
                </a:solidFill>
              </a:rPr>
              <a:t>The rewrite rules for the sentence are as follows −</a:t>
            </a:r>
          </a:p>
          <a:p>
            <a:pPr marL="342900" indent="-342900" algn="l">
              <a:buClr>
                <a:srgbClr val="0070C0"/>
              </a:buClr>
              <a:buSzPct val="80000"/>
              <a:buFont typeface="Wingdings" pitchFamily="2" charset="2"/>
              <a:buChar char="u"/>
            </a:pPr>
            <a:r>
              <a:rPr lang="en-US" sz="1800" b="1" dirty="0">
                <a:solidFill>
                  <a:schemeClr val="tx1"/>
                </a:solidFill>
              </a:rPr>
              <a:t>S → NP VP</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NP → DET N | DET ADJ N</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VP → V NP</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err="1">
                <a:solidFill>
                  <a:schemeClr val="tx1"/>
                </a:solidFill>
              </a:rPr>
              <a:t>Lexocon</a:t>
            </a:r>
            <a:r>
              <a:rPr lang="en-US" sz="1800" b="1"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DET → a | the</a:t>
            </a:r>
          </a:p>
          <a:p>
            <a:pPr marL="342900" indent="-342900" algn="l">
              <a:buClr>
                <a:srgbClr val="0070C0"/>
              </a:buClr>
              <a:buSzPct val="80000"/>
              <a:buFont typeface="Wingdings" pitchFamily="2" charset="2"/>
              <a:buChar char="u"/>
            </a:pPr>
            <a:r>
              <a:rPr lang="en-US" sz="1800" dirty="0">
                <a:solidFill>
                  <a:schemeClr val="tx1"/>
                </a:solidFill>
              </a:rPr>
              <a:t>ADJ → beautiful | perching</a:t>
            </a:r>
          </a:p>
          <a:p>
            <a:pPr marL="342900" indent="-342900" algn="l">
              <a:buClr>
                <a:srgbClr val="0070C0"/>
              </a:buClr>
              <a:buSzPct val="80000"/>
              <a:buFont typeface="Wingdings" pitchFamily="2" charset="2"/>
              <a:buChar char="u"/>
            </a:pPr>
            <a:r>
              <a:rPr lang="en-US" sz="1800" dirty="0">
                <a:solidFill>
                  <a:schemeClr val="tx1"/>
                </a:solidFill>
              </a:rPr>
              <a:t>N → bird | birds | grain | grains</a:t>
            </a:r>
          </a:p>
          <a:p>
            <a:pPr marL="342900" indent="-342900" algn="l">
              <a:buClr>
                <a:srgbClr val="0070C0"/>
              </a:buClr>
              <a:buSzPct val="80000"/>
              <a:buFont typeface="Wingdings" pitchFamily="2" charset="2"/>
              <a:buChar char="u"/>
            </a:pPr>
            <a:r>
              <a:rPr lang="en-US" sz="1800" dirty="0">
                <a:solidFill>
                  <a:schemeClr val="tx1"/>
                </a:solidFill>
              </a:rPr>
              <a:t>V → peck | pecks | pecking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18286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65122" y="1268757"/>
            <a:ext cx="8283342" cy="6480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Implementation Aspects of Syntactic Analysis (4)</a:t>
            </a:r>
          </a:p>
          <a:p>
            <a:pPr marL="342900" indent="-342900" algn="l">
              <a:buClr>
                <a:srgbClr val="0070C0"/>
              </a:buClr>
              <a:buSzPct val="80000"/>
              <a:buFont typeface="Wingdings" pitchFamily="2" charset="2"/>
              <a:buChar char="u"/>
            </a:pPr>
            <a:r>
              <a:rPr lang="en-US" sz="1800" dirty="0">
                <a:solidFill>
                  <a:schemeClr val="tx1"/>
                </a:solidFill>
              </a:rPr>
              <a:t>The parse tree can be created as shown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3074" name="Picture 2" descr="NLP Steps">
            <a:extLst>
              <a:ext uri="{FF2B5EF4-FFF2-40B4-BE49-F238E27FC236}">
                <a16:creationId xmlns:a16="http://schemas.microsoft.com/office/drawing/2014/main" id="{F47DB310-5CCE-4608-BE95-86F2E35F1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092" y="2204864"/>
            <a:ext cx="4680520" cy="372101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486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57200" y="1268760"/>
            <a:ext cx="8283342" cy="39604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Now consider the above rewrite rules. </a:t>
            </a:r>
          </a:p>
          <a:p>
            <a:pPr marL="342900" indent="-342900" algn="l">
              <a:buClr>
                <a:srgbClr val="0070C0"/>
              </a:buClr>
              <a:buSzPct val="80000"/>
              <a:buFont typeface="Wingdings" pitchFamily="2" charset="2"/>
              <a:buChar char="u"/>
            </a:pPr>
            <a:r>
              <a:rPr lang="en-US" sz="1800" dirty="0">
                <a:solidFill>
                  <a:schemeClr val="tx1"/>
                </a:solidFill>
              </a:rPr>
              <a:t>Since V can be replaced by both, "peck" or "pecks", sentences, such as, "The bird peck the grains" can be wrongly permitted, i.e., the subject-verb agreement error is approved as correct.</a:t>
            </a:r>
          </a:p>
          <a:p>
            <a:pPr marL="342900" indent="-342900" algn="l">
              <a:buClr>
                <a:srgbClr val="0070C0"/>
              </a:buClr>
              <a:buSzPct val="80000"/>
              <a:buFont typeface="Wingdings" pitchFamily="2" charset="2"/>
              <a:buChar char="u"/>
            </a:pPr>
            <a:r>
              <a:rPr lang="en-US" sz="1800" b="1" dirty="0">
                <a:solidFill>
                  <a:schemeClr val="tx1"/>
                </a:solidFill>
              </a:rPr>
              <a:t>Merit</a:t>
            </a:r>
            <a:r>
              <a:rPr lang="en-US" sz="1800" dirty="0">
                <a:solidFill>
                  <a:schemeClr val="tx1"/>
                </a:solidFill>
              </a:rPr>
              <a:t> − The simplest style of grammar, therefore widely used one.</a:t>
            </a:r>
          </a:p>
          <a:p>
            <a:pPr marL="342900" indent="-342900" algn="l">
              <a:buClr>
                <a:srgbClr val="0070C0"/>
              </a:buClr>
              <a:buSzPct val="80000"/>
              <a:buFont typeface="Wingdings" pitchFamily="2" charset="2"/>
              <a:buChar char="u"/>
            </a:pPr>
            <a:r>
              <a:rPr lang="en-US" sz="1800" b="1" dirty="0">
                <a:solidFill>
                  <a:schemeClr val="tx1"/>
                </a:solidFill>
              </a:rPr>
              <a:t>Demerits −</a:t>
            </a:r>
          </a:p>
          <a:p>
            <a:pPr marL="800100" lvl="1" indent="-342900" algn="l">
              <a:buClr>
                <a:srgbClr val="0070C0"/>
              </a:buClr>
              <a:buSzPct val="80000"/>
              <a:buFont typeface="Wingdings" pitchFamily="2" charset="2"/>
              <a:buChar char="u"/>
            </a:pPr>
            <a:r>
              <a:rPr lang="en-US" sz="1800" dirty="0">
                <a:solidFill>
                  <a:schemeClr val="tx1"/>
                </a:solidFill>
              </a:rPr>
              <a:t>They are not highly precise. For example, “The grains peck the bird”, is a syntactically correct according to parser, but even if it makes no sense, parser takes it as a correct sentence.</a:t>
            </a:r>
          </a:p>
          <a:p>
            <a:pPr marL="800100" lvl="1" indent="-342900" algn="l">
              <a:buClr>
                <a:srgbClr val="0070C0"/>
              </a:buClr>
              <a:buSzPct val="80000"/>
              <a:buFont typeface="Wingdings" pitchFamily="2" charset="2"/>
              <a:buChar char="u"/>
            </a:pPr>
            <a:r>
              <a:rPr lang="en-US" sz="1800" dirty="0">
                <a:solidFill>
                  <a:schemeClr val="tx1"/>
                </a:solidFill>
              </a:rPr>
              <a:t>To bring out high precision, multiple sets of grammar need to be prepared. It may require a completely different sets of rules for parsing singular and plural variations, passive sentences, etc., which can lead to creation of huge set of rules that are unmanageable.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409382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57200" y="1268760"/>
            <a:ext cx="8283342" cy="34563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Top-Down Parser</a:t>
            </a:r>
          </a:p>
          <a:p>
            <a:pPr marL="342900" indent="-342900" algn="l">
              <a:buClr>
                <a:srgbClr val="0070C0"/>
              </a:buClr>
              <a:buSzPct val="80000"/>
              <a:buFont typeface="Wingdings" pitchFamily="2" charset="2"/>
              <a:buChar char="u"/>
            </a:pPr>
            <a:r>
              <a:rPr lang="en-US" sz="1800" dirty="0">
                <a:solidFill>
                  <a:schemeClr val="tx1"/>
                </a:solidFill>
              </a:rPr>
              <a:t>Here, the parser starts with the S symbol and attempts to rewrite it into a sequence of </a:t>
            </a:r>
            <a:r>
              <a:rPr lang="en-US" sz="1800" i="1" dirty="0">
                <a:solidFill>
                  <a:schemeClr val="tx1"/>
                </a:solidFill>
              </a:rPr>
              <a:t>terminal symbols</a:t>
            </a:r>
            <a:r>
              <a:rPr lang="en-US" sz="1800" dirty="0">
                <a:solidFill>
                  <a:schemeClr val="tx1"/>
                </a:solidFill>
              </a:rPr>
              <a:t> that matches the classes of the words in the input sentence until it consists entirely of terminal symbols.</a:t>
            </a:r>
          </a:p>
          <a:p>
            <a:pPr marL="342900" indent="-342900" algn="l">
              <a:buClr>
                <a:srgbClr val="0070C0"/>
              </a:buClr>
              <a:buSzPct val="80000"/>
              <a:buFont typeface="Wingdings" pitchFamily="2" charset="2"/>
              <a:buChar char="u"/>
            </a:pPr>
            <a:r>
              <a:rPr lang="en-US" sz="1800" dirty="0">
                <a:solidFill>
                  <a:schemeClr val="tx1"/>
                </a:solidFill>
              </a:rPr>
              <a:t>These are then checked with the input sentence to see if it matched. If not, the process is started over again with a different set of rules. This is repeated until a specific rule is found which describes the structure of the sentence.</a:t>
            </a:r>
          </a:p>
          <a:p>
            <a:pPr marL="342900" indent="-342900" algn="l">
              <a:buClr>
                <a:srgbClr val="0070C0"/>
              </a:buClr>
              <a:buSzPct val="80000"/>
              <a:buFont typeface="Wingdings" pitchFamily="2" charset="2"/>
              <a:buChar char="u"/>
            </a:pPr>
            <a:r>
              <a:rPr lang="en-US" sz="1800" b="1" dirty="0">
                <a:solidFill>
                  <a:schemeClr val="tx1"/>
                </a:solidFill>
              </a:rPr>
              <a:t>Merit</a:t>
            </a:r>
            <a:r>
              <a:rPr lang="en-US" sz="1800" dirty="0">
                <a:solidFill>
                  <a:schemeClr val="tx1"/>
                </a:solidFill>
              </a:rPr>
              <a:t> − It is simple to implement.</a:t>
            </a:r>
          </a:p>
          <a:p>
            <a:pPr marL="342900" indent="-342900" algn="l">
              <a:buClr>
                <a:srgbClr val="0070C0"/>
              </a:buClr>
              <a:buSzPct val="80000"/>
              <a:buFont typeface="Wingdings" pitchFamily="2" charset="2"/>
              <a:buChar char="u"/>
            </a:pPr>
            <a:r>
              <a:rPr lang="en-US" sz="1800" b="1" dirty="0">
                <a:solidFill>
                  <a:schemeClr val="tx1"/>
                </a:solidFill>
              </a:rPr>
              <a:t>Demerits −</a:t>
            </a:r>
          </a:p>
          <a:p>
            <a:pPr marL="800100" lvl="1" indent="-342900" algn="l">
              <a:buClr>
                <a:srgbClr val="0070C0"/>
              </a:buClr>
              <a:buSzPct val="80000"/>
              <a:buFont typeface="Wingdings" pitchFamily="2" charset="2"/>
              <a:buChar char="u"/>
            </a:pPr>
            <a:r>
              <a:rPr lang="en-US" sz="1800" dirty="0">
                <a:solidFill>
                  <a:schemeClr val="tx1"/>
                </a:solidFill>
              </a:rPr>
              <a:t>It is inefficient, as the search process has to be repeated if an error occurs.</a:t>
            </a:r>
          </a:p>
          <a:p>
            <a:pPr marL="800100" lvl="1" indent="-342900" algn="l">
              <a:buClr>
                <a:srgbClr val="0070C0"/>
              </a:buClr>
              <a:buSzPct val="80000"/>
              <a:buFont typeface="Wingdings" pitchFamily="2" charset="2"/>
              <a:buChar char="u"/>
            </a:pPr>
            <a:r>
              <a:rPr lang="en-US" sz="1800" dirty="0">
                <a:solidFill>
                  <a:schemeClr val="tx1"/>
                </a:solidFill>
              </a:rPr>
              <a:t>Slow speed of working.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73235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Natural Language Processing</a:t>
            </a:r>
          </a:p>
          <a:p>
            <a:pPr marL="342900" indent="-342900" algn="l">
              <a:buClr>
                <a:srgbClr val="0070C0"/>
              </a:buClr>
              <a:buSzPct val="80000"/>
              <a:buFont typeface="Wingdings" pitchFamily="2" charset="2"/>
              <a:buChar char="u"/>
            </a:pPr>
            <a:r>
              <a:rPr lang="en-US" sz="1800" b="1" dirty="0">
                <a:solidFill>
                  <a:schemeClr val="tx1"/>
                </a:solidFill>
              </a:rPr>
              <a:t>NLP (</a:t>
            </a:r>
            <a:r>
              <a:rPr lang="en-US" sz="1800" dirty="0">
                <a:solidFill>
                  <a:schemeClr val="tx1"/>
                </a:solidFill>
              </a:rPr>
              <a:t>Natural Language Processing) refers to AI method of communicating with an intelligent systems using a natural language such as English.</a:t>
            </a:r>
          </a:p>
          <a:p>
            <a:pPr marL="342900" indent="-342900" algn="l">
              <a:buClr>
                <a:srgbClr val="0070C0"/>
              </a:buClr>
              <a:buSzPct val="80000"/>
              <a:buFont typeface="Wingdings" pitchFamily="2" charset="2"/>
              <a:buChar char="u"/>
            </a:pPr>
            <a:r>
              <a:rPr lang="en-US" sz="1800" dirty="0">
                <a:solidFill>
                  <a:schemeClr val="tx1"/>
                </a:solidFill>
              </a:rPr>
              <a:t>Processing of Natural Language is required when you want an intelligent system like robot to perform as per your instructions, when you want to hear decision from a dialogue based clinical expert system, etc.</a:t>
            </a:r>
          </a:p>
          <a:p>
            <a:pPr marL="342900" indent="-342900" algn="l">
              <a:buClr>
                <a:srgbClr val="0070C0"/>
              </a:buClr>
              <a:buSzPct val="80000"/>
              <a:buFont typeface="Wingdings" pitchFamily="2" charset="2"/>
              <a:buChar char="u"/>
            </a:pPr>
            <a:r>
              <a:rPr lang="en-US" sz="1800" dirty="0">
                <a:solidFill>
                  <a:schemeClr val="tx1"/>
                </a:solidFill>
              </a:rPr>
              <a:t>The field of NLP involves making computers to perform useful tasks with the natural languages humans use. The input and output of an NLP system can be −</a:t>
            </a:r>
          </a:p>
          <a:p>
            <a:pPr marL="800100" lvl="1" indent="-342900" algn="l">
              <a:buClr>
                <a:srgbClr val="0070C0"/>
              </a:buClr>
              <a:buSzPct val="80000"/>
              <a:buFont typeface="Wingdings" pitchFamily="2" charset="2"/>
              <a:buChar char="u"/>
            </a:pPr>
            <a:r>
              <a:rPr lang="en-US" sz="1800" dirty="0">
                <a:solidFill>
                  <a:schemeClr val="tx1"/>
                </a:solidFill>
              </a:rPr>
              <a:t>Speech</a:t>
            </a:r>
          </a:p>
          <a:p>
            <a:pPr marL="800100" lvl="1" indent="-342900" algn="l">
              <a:buClr>
                <a:srgbClr val="0070C0"/>
              </a:buClr>
              <a:buSzPct val="80000"/>
              <a:buFont typeface="Wingdings" pitchFamily="2" charset="2"/>
              <a:buChar char="u"/>
            </a:pPr>
            <a:r>
              <a:rPr lang="en-US" sz="1800" dirty="0">
                <a:solidFill>
                  <a:schemeClr val="tx1"/>
                </a:solidFill>
              </a:rPr>
              <a:t>Written Text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6544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65124" y="1268759"/>
            <a:ext cx="8352928"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Components of NLP</a:t>
            </a:r>
          </a:p>
          <a:p>
            <a:pPr marL="342900" indent="-342900" algn="l">
              <a:buClr>
                <a:srgbClr val="0070C0"/>
              </a:buClr>
              <a:buSzPct val="80000"/>
              <a:buFont typeface="Wingdings" pitchFamily="2" charset="2"/>
              <a:buChar char="u"/>
            </a:pPr>
            <a:r>
              <a:rPr lang="en-US" sz="1800" dirty="0">
                <a:solidFill>
                  <a:schemeClr val="tx1"/>
                </a:solidFill>
              </a:rPr>
              <a:t>There are two components of NLP as given −</a:t>
            </a:r>
          </a:p>
          <a:p>
            <a:pPr marL="342900" indent="-342900" algn="l">
              <a:buClr>
                <a:srgbClr val="0070C0"/>
              </a:buClr>
              <a:buSzPct val="80000"/>
              <a:buFont typeface="Wingdings" pitchFamily="2" charset="2"/>
              <a:buChar char="u"/>
            </a:pPr>
            <a:r>
              <a:rPr lang="en-US" sz="1800" b="1" dirty="0">
                <a:solidFill>
                  <a:schemeClr val="tx1"/>
                </a:solidFill>
              </a:rPr>
              <a:t>Natural Language Understanding (NLU)</a:t>
            </a:r>
          </a:p>
          <a:p>
            <a:pPr marL="342900" indent="-342900" algn="l">
              <a:buClr>
                <a:srgbClr val="0070C0"/>
              </a:buClr>
              <a:buSzPct val="80000"/>
              <a:buFont typeface="+mj-lt"/>
              <a:buAutoNum type="arabicPeriod"/>
            </a:pPr>
            <a:r>
              <a:rPr lang="en-US" sz="1800" dirty="0">
                <a:solidFill>
                  <a:schemeClr val="tx1"/>
                </a:solidFill>
              </a:rPr>
              <a:t>Understanding involves the following tasks −</a:t>
            </a:r>
          </a:p>
          <a:p>
            <a:pPr marL="800100" lvl="1" indent="-342900" algn="l">
              <a:buClr>
                <a:srgbClr val="0070C0"/>
              </a:buClr>
              <a:buSzPct val="80000"/>
              <a:buFont typeface="Wingdings" pitchFamily="2" charset="2"/>
              <a:buChar char="u"/>
            </a:pPr>
            <a:r>
              <a:rPr lang="en-US" sz="1800" dirty="0">
                <a:solidFill>
                  <a:schemeClr val="tx1"/>
                </a:solidFill>
              </a:rPr>
              <a:t>Mapping the given input in natural language into useful representations.</a:t>
            </a:r>
          </a:p>
          <a:p>
            <a:pPr marL="800100" lvl="1" indent="-342900" algn="l">
              <a:buClr>
                <a:srgbClr val="0070C0"/>
              </a:buClr>
              <a:buSzPct val="80000"/>
              <a:buFont typeface="Wingdings" pitchFamily="2" charset="2"/>
              <a:buChar char="u"/>
            </a:pPr>
            <a:r>
              <a:rPr lang="en-US" sz="1800" dirty="0">
                <a:solidFill>
                  <a:schemeClr val="tx1"/>
                </a:solidFill>
              </a:rPr>
              <a:t>Analyzing different aspects of the language.</a:t>
            </a:r>
          </a:p>
          <a:p>
            <a:pPr marL="342900" indent="-342900" algn="l">
              <a:buClr>
                <a:srgbClr val="0070C0"/>
              </a:buClr>
              <a:buSzPct val="80000"/>
              <a:buFont typeface="+mj-lt"/>
              <a:buAutoNum type="arabicPeriod"/>
            </a:pPr>
            <a:r>
              <a:rPr lang="en-US" sz="1800" b="1" dirty="0">
                <a:solidFill>
                  <a:schemeClr val="tx1"/>
                </a:solidFill>
              </a:rPr>
              <a:t>Natural Language Generation (NLG)</a:t>
            </a:r>
          </a:p>
          <a:p>
            <a:pPr marL="342900" indent="-342900" algn="l">
              <a:buClr>
                <a:srgbClr val="0070C0"/>
              </a:buClr>
              <a:buSzPct val="80000"/>
              <a:buFont typeface="Wingdings" pitchFamily="2" charset="2"/>
              <a:buChar char="u"/>
            </a:pPr>
            <a:r>
              <a:rPr lang="en-US" sz="1800" dirty="0">
                <a:solidFill>
                  <a:schemeClr val="tx1"/>
                </a:solidFill>
              </a:rPr>
              <a:t>It is the process of producing meaningful phrases and sentences in the form of natural language from some internal representation.</a:t>
            </a:r>
          </a:p>
          <a:p>
            <a:pPr marL="342900" indent="-342900" algn="l">
              <a:buClr>
                <a:srgbClr val="0070C0"/>
              </a:buClr>
              <a:buSzPct val="80000"/>
              <a:buFont typeface="Wingdings" pitchFamily="2" charset="2"/>
              <a:buChar char="u"/>
            </a:pPr>
            <a:r>
              <a:rPr lang="en-US" sz="1800" dirty="0">
                <a:solidFill>
                  <a:schemeClr val="tx1"/>
                </a:solidFill>
              </a:rPr>
              <a:t>It involves −</a:t>
            </a:r>
          </a:p>
          <a:p>
            <a:pPr marL="800100" lvl="1" indent="-342900" algn="l">
              <a:buClr>
                <a:srgbClr val="0070C0"/>
              </a:buClr>
              <a:buSzPct val="80000"/>
              <a:buFont typeface="Wingdings" pitchFamily="2" charset="2"/>
              <a:buChar char="u"/>
            </a:pPr>
            <a:r>
              <a:rPr lang="en-US" sz="1800" b="1" dirty="0">
                <a:solidFill>
                  <a:schemeClr val="tx1"/>
                </a:solidFill>
              </a:rPr>
              <a:t>Text planning</a:t>
            </a:r>
            <a:r>
              <a:rPr lang="en-US" sz="1800" dirty="0">
                <a:solidFill>
                  <a:schemeClr val="tx1"/>
                </a:solidFill>
              </a:rPr>
              <a:t> − It includes retrieving the relevant content from knowledge base.</a:t>
            </a:r>
          </a:p>
          <a:p>
            <a:pPr marL="800100" lvl="1" indent="-342900" algn="l">
              <a:buClr>
                <a:srgbClr val="0070C0"/>
              </a:buClr>
              <a:buSzPct val="80000"/>
              <a:buFont typeface="Wingdings" pitchFamily="2" charset="2"/>
              <a:buChar char="u"/>
            </a:pPr>
            <a:r>
              <a:rPr lang="en-US" sz="1800" b="1" dirty="0">
                <a:solidFill>
                  <a:schemeClr val="tx1"/>
                </a:solidFill>
              </a:rPr>
              <a:t>Sentence planning</a:t>
            </a:r>
            <a:r>
              <a:rPr lang="en-US" sz="1800" dirty="0">
                <a:solidFill>
                  <a:schemeClr val="tx1"/>
                </a:solidFill>
              </a:rPr>
              <a:t> − It includes choosing required words, forming meaningful phrases, setting tone of the sentence.</a:t>
            </a:r>
          </a:p>
          <a:p>
            <a:pPr marL="800100" lvl="1" indent="-342900" algn="l">
              <a:buClr>
                <a:srgbClr val="0070C0"/>
              </a:buClr>
              <a:buSzPct val="80000"/>
              <a:buFont typeface="Wingdings" pitchFamily="2" charset="2"/>
              <a:buChar char="u"/>
            </a:pPr>
            <a:r>
              <a:rPr lang="en-US" sz="1800" b="1" dirty="0">
                <a:solidFill>
                  <a:schemeClr val="tx1"/>
                </a:solidFill>
              </a:rPr>
              <a:t>Text Realization</a:t>
            </a:r>
            <a:r>
              <a:rPr lang="en-US" sz="1800" dirty="0">
                <a:solidFill>
                  <a:schemeClr val="tx1"/>
                </a:solidFill>
              </a:rPr>
              <a:t> − It is mapping sentence plan into sentence structure.</a:t>
            </a:r>
          </a:p>
          <a:p>
            <a:pPr marL="342900" indent="-342900" algn="l">
              <a:buClr>
                <a:srgbClr val="0070C0"/>
              </a:buClr>
              <a:buSzPct val="80000"/>
              <a:buFont typeface="Wingdings" pitchFamily="2" charset="2"/>
              <a:buChar char="u"/>
            </a:pPr>
            <a:r>
              <a:rPr lang="en-US" sz="1800" dirty="0">
                <a:solidFill>
                  <a:schemeClr val="tx1"/>
                </a:solidFill>
              </a:rPr>
              <a:t>The NLU is harder than NLG.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65124" y="1268759"/>
            <a:ext cx="8352928" cy="4104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Difficulties in NLU</a:t>
            </a:r>
          </a:p>
          <a:p>
            <a:pPr marL="342900" indent="-342900" algn="l">
              <a:buClr>
                <a:srgbClr val="0070C0"/>
              </a:buClr>
              <a:buSzPct val="80000"/>
              <a:buFont typeface="Wingdings" pitchFamily="2" charset="2"/>
              <a:buChar char="u"/>
            </a:pPr>
            <a:r>
              <a:rPr lang="en-US" sz="1800" dirty="0">
                <a:solidFill>
                  <a:schemeClr val="tx1"/>
                </a:solidFill>
              </a:rPr>
              <a:t>NL has an extremely rich form and structure.</a:t>
            </a:r>
          </a:p>
          <a:p>
            <a:pPr marL="342900" indent="-342900" algn="l">
              <a:buClr>
                <a:srgbClr val="0070C0"/>
              </a:buClr>
              <a:buSzPct val="80000"/>
              <a:buFont typeface="Wingdings" pitchFamily="2" charset="2"/>
              <a:buChar char="u"/>
            </a:pPr>
            <a:r>
              <a:rPr lang="en-US" sz="1800" dirty="0">
                <a:solidFill>
                  <a:schemeClr val="tx1"/>
                </a:solidFill>
              </a:rPr>
              <a:t>It is very ambiguous. There can be different levels of ambiguity −</a:t>
            </a:r>
          </a:p>
          <a:p>
            <a:pPr marL="800100" lvl="1" indent="-342900" algn="l">
              <a:buClr>
                <a:srgbClr val="0070C0"/>
              </a:buClr>
              <a:buSzPct val="80000"/>
              <a:buFont typeface="Wingdings" pitchFamily="2" charset="2"/>
              <a:buChar char="u"/>
            </a:pPr>
            <a:r>
              <a:rPr lang="en-US" sz="1800" b="1" dirty="0">
                <a:solidFill>
                  <a:schemeClr val="tx1"/>
                </a:solidFill>
              </a:rPr>
              <a:t>Lexical ambiguity</a:t>
            </a:r>
            <a:r>
              <a:rPr lang="en-US" sz="1800" dirty="0">
                <a:solidFill>
                  <a:schemeClr val="tx1"/>
                </a:solidFill>
              </a:rPr>
              <a:t> − It is at very primitive level such as word-level.</a:t>
            </a:r>
          </a:p>
          <a:p>
            <a:pPr marL="800100" lvl="1" indent="-342900" algn="l">
              <a:buClr>
                <a:srgbClr val="0070C0"/>
              </a:buClr>
              <a:buSzPct val="80000"/>
              <a:buFont typeface="Wingdings" pitchFamily="2" charset="2"/>
              <a:buChar char="u"/>
            </a:pPr>
            <a:r>
              <a:rPr lang="en-US" sz="1800" dirty="0">
                <a:solidFill>
                  <a:schemeClr val="tx1"/>
                </a:solidFill>
              </a:rPr>
              <a:t>For example, treating the word “board” as noun or verb?</a:t>
            </a:r>
          </a:p>
          <a:p>
            <a:pPr marL="800100" lvl="1" indent="-342900" algn="l">
              <a:buClr>
                <a:srgbClr val="0070C0"/>
              </a:buClr>
              <a:buSzPct val="80000"/>
              <a:buFont typeface="Wingdings" pitchFamily="2" charset="2"/>
              <a:buChar char="u"/>
            </a:pPr>
            <a:r>
              <a:rPr lang="en-US" sz="1800" b="1" dirty="0">
                <a:solidFill>
                  <a:schemeClr val="tx1"/>
                </a:solidFill>
              </a:rPr>
              <a:t>Syntax Level ambiguity</a:t>
            </a:r>
            <a:r>
              <a:rPr lang="en-US" sz="1800" dirty="0">
                <a:solidFill>
                  <a:schemeClr val="tx1"/>
                </a:solidFill>
              </a:rPr>
              <a:t> − A sentence can be parsed in different ways.</a:t>
            </a:r>
          </a:p>
          <a:p>
            <a:pPr marL="800100" lvl="1" indent="-342900" algn="l">
              <a:buClr>
                <a:srgbClr val="0070C0"/>
              </a:buClr>
              <a:buSzPct val="80000"/>
              <a:buFont typeface="Wingdings" pitchFamily="2" charset="2"/>
              <a:buChar char="u"/>
            </a:pPr>
            <a:r>
              <a:rPr lang="en-US" sz="1800" dirty="0">
                <a:solidFill>
                  <a:schemeClr val="tx1"/>
                </a:solidFill>
              </a:rPr>
              <a:t>For example, “He lifted the beetle with red cap.” − Did he use cap to lift the beetle or he lifted a beetle that had red cap?</a:t>
            </a:r>
          </a:p>
          <a:p>
            <a:pPr marL="800100" lvl="1" indent="-342900" algn="l">
              <a:buClr>
                <a:srgbClr val="0070C0"/>
              </a:buClr>
              <a:buSzPct val="80000"/>
              <a:buFont typeface="Wingdings" pitchFamily="2" charset="2"/>
              <a:buChar char="u"/>
            </a:pPr>
            <a:r>
              <a:rPr lang="en-US" sz="1800" b="1" dirty="0">
                <a:solidFill>
                  <a:schemeClr val="tx1"/>
                </a:solidFill>
              </a:rPr>
              <a:t>Referential ambiguity</a:t>
            </a:r>
            <a:r>
              <a:rPr lang="en-US" sz="1800" dirty="0">
                <a:solidFill>
                  <a:schemeClr val="tx1"/>
                </a:solidFill>
              </a:rPr>
              <a:t> − Referring to something using pronouns. For example, Rima went to Gauri. She said, “I am tired.” − Exactly who is tired?</a:t>
            </a:r>
          </a:p>
          <a:p>
            <a:pPr marL="800100" lvl="1" indent="-342900" algn="l">
              <a:buClr>
                <a:srgbClr val="0070C0"/>
              </a:buClr>
              <a:buSzPct val="80000"/>
              <a:buFont typeface="Wingdings" pitchFamily="2" charset="2"/>
              <a:buChar char="u"/>
            </a:pPr>
            <a:r>
              <a:rPr lang="en-US" sz="1800" dirty="0">
                <a:solidFill>
                  <a:schemeClr val="tx1"/>
                </a:solidFill>
              </a:rPr>
              <a:t>One input can mean different meanings.</a:t>
            </a:r>
          </a:p>
          <a:p>
            <a:pPr marL="800100" lvl="1" indent="-342900" algn="l">
              <a:buClr>
                <a:srgbClr val="0070C0"/>
              </a:buClr>
              <a:buSzPct val="80000"/>
              <a:buFont typeface="Wingdings" pitchFamily="2" charset="2"/>
              <a:buChar char="u"/>
            </a:pPr>
            <a:r>
              <a:rPr lang="en-US" sz="1800" dirty="0">
                <a:solidFill>
                  <a:schemeClr val="tx1"/>
                </a:solidFill>
              </a:rPr>
              <a:t>Many inputs can mean the same thing.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40064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6512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NLP Terminology</a:t>
            </a:r>
          </a:p>
          <a:p>
            <a:pPr marL="800100" lvl="1" indent="-342900" algn="l">
              <a:buClr>
                <a:srgbClr val="0070C0"/>
              </a:buClr>
              <a:buSzPct val="80000"/>
              <a:buFont typeface="Wingdings" pitchFamily="2" charset="2"/>
              <a:buChar char="u"/>
            </a:pPr>
            <a:r>
              <a:rPr lang="en-US" sz="1800" b="1" dirty="0">
                <a:solidFill>
                  <a:schemeClr val="tx1"/>
                </a:solidFill>
              </a:rPr>
              <a:t>Phonology</a:t>
            </a:r>
            <a:r>
              <a:rPr lang="en-US" sz="1800" dirty="0">
                <a:solidFill>
                  <a:schemeClr val="tx1"/>
                </a:solidFill>
              </a:rPr>
              <a:t> − It is study of organizing sound systematically.</a:t>
            </a:r>
          </a:p>
          <a:p>
            <a:pPr marL="800100" lvl="1" indent="-342900" algn="l">
              <a:buClr>
                <a:srgbClr val="0070C0"/>
              </a:buClr>
              <a:buSzPct val="80000"/>
              <a:buFont typeface="Wingdings" pitchFamily="2" charset="2"/>
              <a:buChar char="u"/>
            </a:pPr>
            <a:r>
              <a:rPr lang="en-US" sz="1800" b="1" dirty="0">
                <a:solidFill>
                  <a:schemeClr val="tx1"/>
                </a:solidFill>
              </a:rPr>
              <a:t>Morphology</a:t>
            </a:r>
            <a:r>
              <a:rPr lang="en-US" sz="1800" dirty="0">
                <a:solidFill>
                  <a:schemeClr val="tx1"/>
                </a:solidFill>
              </a:rPr>
              <a:t> − It is a study of construction of words from primitive meaningful units.</a:t>
            </a:r>
          </a:p>
          <a:p>
            <a:pPr marL="800100" lvl="1" indent="-342900" algn="l">
              <a:buClr>
                <a:srgbClr val="0070C0"/>
              </a:buClr>
              <a:buSzPct val="80000"/>
              <a:buFont typeface="Wingdings" pitchFamily="2" charset="2"/>
              <a:buChar char="u"/>
            </a:pPr>
            <a:r>
              <a:rPr lang="en-US" sz="1800" b="1" dirty="0">
                <a:solidFill>
                  <a:schemeClr val="tx1"/>
                </a:solidFill>
              </a:rPr>
              <a:t>Morpheme</a:t>
            </a:r>
            <a:r>
              <a:rPr lang="en-US" sz="1800" dirty="0">
                <a:solidFill>
                  <a:schemeClr val="tx1"/>
                </a:solidFill>
              </a:rPr>
              <a:t> − It is primitive unit of meaning in a language.</a:t>
            </a:r>
          </a:p>
          <a:p>
            <a:pPr marL="800100" lvl="1" indent="-342900" algn="l">
              <a:buClr>
                <a:srgbClr val="0070C0"/>
              </a:buClr>
              <a:buSzPct val="80000"/>
              <a:buFont typeface="Wingdings" pitchFamily="2" charset="2"/>
              <a:buChar char="u"/>
            </a:pPr>
            <a:r>
              <a:rPr lang="en-US" sz="1800" b="1" dirty="0">
                <a:solidFill>
                  <a:schemeClr val="tx1"/>
                </a:solidFill>
              </a:rPr>
              <a:t>Syntax</a:t>
            </a:r>
            <a:r>
              <a:rPr lang="en-US" sz="1800" dirty="0">
                <a:solidFill>
                  <a:schemeClr val="tx1"/>
                </a:solidFill>
              </a:rPr>
              <a:t> − It refers to arranging words to make a sentence. It also involves determining the structural role of words in the sentence and in phrases.</a:t>
            </a:r>
          </a:p>
          <a:p>
            <a:pPr marL="800100" lvl="1" indent="-342900" algn="l">
              <a:buClr>
                <a:srgbClr val="0070C0"/>
              </a:buClr>
              <a:buSzPct val="80000"/>
              <a:buFont typeface="Wingdings" pitchFamily="2" charset="2"/>
              <a:buChar char="u"/>
            </a:pPr>
            <a:r>
              <a:rPr lang="en-US" sz="1800" b="1" dirty="0">
                <a:solidFill>
                  <a:schemeClr val="tx1"/>
                </a:solidFill>
              </a:rPr>
              <a:t>Semantics</a:t>
            </a:r>
            <a:r>
              <a:rPr lang="en-US" sz="1800" dirty="0">
                <a:solidFill>
                  <a:schemeClr val="tx1"/>
                </a:solidFill>
              </a:rPr>
              <a:t> − It is concerned with the meaning of words and how to combine words into meaningful phrases and sentences.</a:t>
            </a:r>
          </a:p>
          <a:p>
            <a:pPr marL="800100" lvl="1" indent="-342900" algn="l">
              <a:buClr>
                <a:srgbClr val="0070C0"/>
              </a:buClr>
              <a:buSzPct val="80000"/>
              <a:buFont typeface="Wingdings" pitchFamily="2" charset="2"/>
              <a:buChar char="u"/>
            </a:pPr>
            <a:r>
              <a:rPr lang="en-US" sz="1800" b="1" dirty="0">
                <a:solidFill>
                  <a:schemeClr val="tx1"/>
                </a:solidFill>
              </a:rPr>
              <a:t>Pragmatics</a:t>
            </a:r>
            <a:r>
              <a:rPr lang="en-US" sz="1800" dirty="0">
                <a:solidFill>
                  <a:schemeClr val="tx1"/>
                </a:solidFill>
              </a:rPr>
              <a:t> − It deals with using and understanding sentences in different situations and how the interpretation of the sentence is affected.</a:t>
            </a:r>
          </a:p>
          <a:p>
            <a:pPr marL="800100" lvl="1" indent="-342900" algn="l">
              <a:buClr>
                <a:srgbClr val="0070C0"/>
              </a:buClr>
              <a:buSzPct val="80000"/>
              <a:buFont typeface="Wingdings" pitchFamily="2" charset="2"/>
              <a:buChar char="u"/>
            </a:pPr>
            <a:r>
              <a:rPr lang="en-US" sz="1800" b="1" dirty="0">
                <a:solidFill>
                  <a:schemeClr val="tx1"/>
                </a:solidFill>
              </a:rPr>
              <a:t>Discourse</a:t>
            </a:r>
            <a:r>
              <a:rPr lang="en-US" sz="1800" dirty="0">
                <a:solidFill>
                  <a:schemeClr val="tx1"/>
                </a:solidFill>
              </a:rPr>
              <a:t> − It deals with how the immediately preceding sentence can affect the interpretation of the next sentence.</a:t>
            </a:r>
          </a:p>
          <a:p>
            <a:pPr marL="800100" lvl="1" indent="-342900" algn="l">
              <a:buClr>
                <a:srgbClr val="0070C0"/>
              </a:buClr>
              <a:buSzPct val="80000"/>
              <a:buFont typeface="Wingdings" pitchFamily="2" charset="2"/>
              <a:buChar char="u"/>
            </a:pPr>
            <a:r>
              <a:rPr lang="en-US" sz="1800" b="1" dirty="0">
                <a:solidFill>
                  <a:schemeClr val="tx1"/>
                </a:solidFill>
              </a:rPr>
              <a:t>World Knowledge</a:t>
            </a:r>
            <a:r>
              <a:rPr lang="en-US" sz="1800" dirty="0">
                <a:solidFill>
                  <a:schemeClr val="tx1"/>
                </a:solidFill>
              </a:rPr>
              <a:t> − It includes the general knowledge about the world.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45369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65124" y="1268757"/>
            <a:ext cx="6627534" cy="46085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Steps in NLP (1)</a:t>
            </a:r>
          </a:p>
          <a:p>
            <a:pPr marL="342900" indent="-342900" algn="l">
              <a:buClr>
                <a:srgbClr val="0070C0"/>
              </a:buClr>
              <a:buSzPct val="80000"/>
              <a:buFont typeface="Wingdings" pitchFamily="2" charset="2"/>
              <a:buChar char="u"/>
            </a:pPr>
            <a:r>
              <a:rPr lang="en-US" sz="1800" dirty="0">
                <a:solidFill>
                  <a:schemeClr val="tx1"/>
                </a:solidFill>
              </a:rPr>
              <a:t>There are general five steps −</a:t>
            </a:r>
          </a:p>
          <a:p>
            <a:pPr marL="800100" lvl="1" indent="-342900" algn="l">
              <a:buClr>
                <a:srgbClr val="0070C0"/>
              </a:buClr>
              <a:buSzPct val="80000"/>
              <a:buFont typeface="+mj-lt"/>
              <a:buAutoNum type="arabicPeriod"/>
            </a:pPr>
            <a:r>
              <a:rPr lang="en-US" sz="1800" b="1" dirty="0">
                <a:solidFill>
                  <a:schemeClr val="tx1"/>
                </a:solidFill>
              </a:rPr>
              <a:t>Lexical Analysis</a:t>
            </a:r>
            <a:r>
              <a:rPr lang="en-US" sz="1800" dirty="0">
                <a:solidFill>
                  <a:schemeClr val="tx1"/>
                </a:solidFill>
              </a:rPr>
              <a:t> − It involves identifying and analyzing the structure of words. Lexicon of a language means the collection of words and phrases in a language. Lexical analysis is dividing the whole chunk of txt into paragraphs, sentences, and words.</a:t>
            </a:r>
          </a:p>
          <a:p>
            <a:pPr marL="800100" lvl="1" indent="-342900" algn="l">
              <a:buClr>
                <a:srgbClr val="0070C0"/>
              </a:buClr>
              <a:buSzPct val="80000"/>
              <a:buFont typeface="+mj-lt"/>
              <a:buAutoNum type="arabicPeriod"/>
            </a:pPr>
            <a:r>
              <a:rPr lang="en-US" sz="1800" b="1" dirty="0">
                <a:solidFill>
                  <a:schemeClr val="tx1"/>
                </a:solidFill>
              </a:rPr>
              <a:t>Syntactic Analysis (Parsing)</a:t>
            </a:r>
            <a:r>
              <a:rPr lang="en-US" sz="1800" dirty="0">
                <a:solidFill>
                  <a:schemeClr val="tx1"/>
                </a:solidFill>
              </a:rPr>
              <a:t> − It involves analysis of words in the sentence for grammar and arranging words in a manner that shows the relationship among the words. The sentence such as “The school goes to boy” is rejected by English syntactic analyzer.</a:t>
            </a:r>
          </a:p>
          <a:p>
            <a:pPr marL="342900" indent="-342900" algn="l">
              <a:buClr>
                <a:srgbClr val="0070C0"/>
              </a:buClr>
              <a:buSzPct val="80000"/>
              <a:buFont typeface="Wingdings" pitchFamily="2" charset="2"/>
              <a:buChar char="u"/>
            </a:pPr>
            <a:r>
              <a:rPr lang="en-US" sz="1800" dirty="0">
                <a:solidFill>
                  <a:schemeClr val="tx1"/>
                </a:solidFill>
              </a:rPr>
              <a:t>Note: </a:t>
            </a:r>
          </a:p>
          <a:p>
            <a:pPr marL="800100" lvl="1" indent="-342900" algn="l">
              <a:buClr>
                <a:srgbClr val="0070C0"/>
              </a:buClr>
              <a:buSzPct val="80000"/>
              <a:buFont typeface="Wingdings" pitchFamily="2" charset="2"/>
              <a:buChar char="u"/>
            </a:pPr>
            <a:r>
              <a:rPr lang="en-US" sz="1800" dirty="0">
                <a:solidFill>
                  <a:schemeClr val="tx1"/>
                </a:solidFill>
              </a:rPr>
              <a:t>Lexical: Related to words</a:t>
            </a:r>
          </a:p>
          <a:p>
            <a:pPr marL="800100" lvl="1" indent="-342900" algn="l">
              <a:buClr>
                <a:srgbClr val="0070C0"/>
              </a:buClr>
              <a:buSzPct val="80000"/>
              <a:buFont typeface="Wingdings" pitchFamily="2" charset="2"/>
              <a:buChar char="u"/>
            </a:pPr>
            <a:r>
              <a:rPr lang="en-US" sz="1800" dirty="0">
                <a:solidFill>
                  <a:schemeClr val="tx1"/>
                </a:solidFill>
              </a:rPr>
              <a:t>Syntactic: Related to syntax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8" name="Rectangle: Rounded Corners 17">
            <a:extLst>
              <a:ext uri="{FF2B5EF4-FFF2-40B4-BE49-F238E27FC236}">
                <a16:creationId xmlns:a16="http://schemas.microsoft.com/office/drawing/2014/main" id="{CE725154-6B35-498D-B005-1BE73BA414D2}"/>
              </a:ext>
            </a:extLst>
          </p:cNvPr>
          <p:cNvSpPr/>
          <p:nvPr/>
        </p:nvSpPr>
        <p:spPr>
          <a:xfrm>
            <a:off x="7411524" y="1338579"/>
            <a:ext cx="1223623" cy="50405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9" name="Rectangle: Rounded Corners 18">
            <a:extLst>
              <a:ext uri="{FF2B5EF4-FFF2-40B4-BE49-F238E27FC236}">
                <a16:creationId xmlns:a16="http://schemas.microsoft.com/office/drawing/2014/main" id="{ECC8CAC9-DF8D-4505-BD6F-2155742A227F}"/>
              </a:ext>
            </a:extLst>
          </p:cNvPr>
          <p:cNvSpPr/>
          <p:nvPr/>
        </p:nvSpPr>
        <p:spPr>
          <a:xfrm>
            <a:off x="7388430" y="2253013"/>
            <a:ext cx="1271948" cy="50405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Syntactic Analysis</a:t>
            </a:r>
          </a:p>
        </p:txBody>
      </p:sp>
      <p:sp>
        <p:nvSpPr>
          <p:cNvPr id="20" name="Rectangle: Rounded Corners 19">
            <a:extLst>
              <a:ext uri="{FF2B5EF4-FFF2-40B4-BE49-F238E27FC236}">
                <a16:creationId xmlns:a16="http://schemas.microsoft.com/office/drawing/2014/main" id="{671AAB31-13D5-440E-97DB-E274D010FA63}"/>
              </a:ext>
            </a:extLst>
          </p:cNvPr>
          <p:cNvSpPr/>
          <p:nvPr/>
        </p:nvSpPr>
        <p:spPr>
          <a:xfrm>
            <a:off x="7388431" y="3194396"/>
            <a:ext cx="1271948" cy="50405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21" name="Rectangle: Rounded Corners 20">
            <a:extLst>
              <a:ext uri="{FF2B5EF4-FFF2-40B4-BE49-F238E27FC236}">
                <a16:creationId xmlns:a16="http://schemas.microsoft.com/office/drawing/2014/main" id="{F4C9A51D-8DA3-42E1-A0EE-69D519C62342}"/>
              </a:ext>
            </a:extLst>
          </p:cNvPr>
          <p:cNvSpPr/>
          <p:nvPr/>
        </p:nvSpPr>
        <p:spPr>
          <a:xfrm>
            <a:off x="7355979" y="4069518"/>
            <a:ext cx="1349637" cy="50405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Discourse Analysis</a:t>
            </a:r>
          </a:p>
        </p:txBody>
      </p:sp>
      <p:sp>
        <p:nvSpPr>
          <p:cNvPr id="22" name="Rectangle: Rounded Corners 21">
            <a:extLst>
              <a:ext uri="{FF2B5EF4-FFF2-40B4-BE49-F238E27FC236}">
                <a16:creationId xmlns:a16="http://schemas.microsoft.com/office/drawing/2014/main" id="{F666AF74-E9E4-4EF3-9F74-7D04F5D561C5}"/>
              </a:ext>
            </a:extLst>
          </p:cNvPr>
          <p:cNvSpPr/>
          <p:nvPr/>
        </p:nvSpPr>
        <p:spPr>
          <a:xfrm>
            <a:off x="7369871" y="4956452"/>
            <a:ext cx="1306930" cy="50405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Pragmatic Analysis</a:t>
            </a:r>
          </a:p>
        </p:txBody>
      </p:sp>
      <p:cxnSp>
        <p:nvCxnSpPr>
          <p:cNvPr id="23" name="Straight Arrow Connector 22">
            <a:extLst>
              <a:ext uri="{FF2B5EF4-FFF2-40B4-BE49-F238E27FC236}">
                <a16:creationId xmlns:a16="http://schemas.microsoft.com/office/drawing/2014/main" id="{3A8887DD-94E0-491D-8BBF-F1502FC00207}"/>
              </a:ext>
            </a:extLst>
          </p:cNvPr>
          <p:cNvCxnSpPr>
            <a:cxnSpLocks/>
            <a:stCxn id="18" idx="2"/>
            <a:endCxn id="19" idx="0"/>
          </p:cNvCxnSpPr>
          <p:nvPr/>
        </p:nvCxnSpPr>
        <p:spPr>
          <a:xfrm>
            <a:off x="8023336" y="1842635"/>
            <a:ext cx="1068" cy="4103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36BCBED-6E4E-4349-9E41-39740C4BADC4}"/>
              </a:ext>
            </a:extLst>
          </p:cNvPr>
          <p:cNvCxnSpPr>
            <a:cxnSpLocks/>
            <a:stCxn id="19" idx="2"/>
            <a:endCxn id="20" idx="0"/>
          </p:cNvCxnSpPr>
          <p:nvPr/>
        </p:nvCxnSpPr>
        <p:spPr>
          <a:xfrm>
            <a:off x="8024404" y="2757069"/>
            <a:ext cx="1" cy="4373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C76147D-8FEB-4C18-A4E6-30AA363076F4}"/>
              </a:ext>
            </a:extLst>
          </p:cNvPr>
          <p:cNvCxnSpPr>
            <a:cxnSpLocks/>
            <a:stCxn id="20" idx="2"/>
            <a:endCxn id="21" idx="0"/>
          </p:cNvCxnSpPr>
          <p:nvPr/>
        </p:nvCxnSpPr>
        <p:spPr>
          <a:xfrm>
            <a:off x="8024405" y="3698452"/>
            <a:ext cx="6393" cy="3710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FBAAEC3-EA51-4C5A-A4D0-61B99B3D533D}"/>
              </a:ext>
            </a:extLst>
          </p:cNvPr>
          <p:cNvCxnSpPr>
            <a:cxnSpLocks/>
            <a:stCxn id="21" idx="2"/>
            <a:endCxn id="22" idx="0"/>
          </p:cNvCxnSpPr>
          <p:nvPr/>
        </p:nvCxnSpPr>
        <p:spPr>
          <a:xfrm flipH="1">
            <a:off x="8023336" y="4573574"/>
            <a:ext cx="7462" cy="3828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CF25509-FF54-4DF8-B00E-B930BA318422}"/>
              </a:ext>
            </a:extLst>
          </p:cNvPr>
          <p:cNvSpPr/>
          <p:nvPr/>
        </p:nvSpPr>
        <p:spPr>
          <a:xfrm>
            <a:off x="7236296" y="1250182"/>
            <a:ext cx="1542489" cy="425472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45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65122" y="1268757"/>
            <a:ext cx="6596835" cy="51845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Steps in NLP (2)</a:t>
            </a:r>
          </a:p>
          <a:p>
            <a:pPr marL="342900" indent="-342900" algn="l">
              <a:buClr>
                <a:srgbClr val="0070C0"/>
              </a:buClr>
              <a:buSzPct val="80000"/>
              <a:buFont typeface="+mj-lt"/>
              <a:buAutoNum type="arabicPeriod" startAt="3"/>
            </a:pPr>
            <a:r>
              <a:rPr lang="en-US" sz="1800" b="1" dirty="0">
                <a:solidFill>
                  <a:schemeClr val="tx1"/>
                </a:solidFill>
              </a:rPr>
              <a:t>Semantic Analysis</a:t>
            </a:r>
            <a:r>
              <a:rPr lang="en-US" sz="1800" dirty="0">
                <a:solidFill>
                  <a:schemeClr val="tx1"/>
                </a:solidFill>
              </a:rPr>
              <a:t> − It draws the exact meaning or the dictionary meaning from the text. The text is checked for meaningfulness. It is done by mapping syntactic structures and objects in the task domain. The semantic analyzer disregards sentence such as “hot ice-cream”.</a:t>
            </a:r>
          </a:p>
          <a:p>
            <a:pPr marL="342900" indent="-342900" algn="l">
              <a:buClr>
                <a:srgbClr val="0070C0"/>
              </a:buClr>
              <a:buSzPct val="80000"/>
              <a:buFont typeface="+mj-lt"/>
              <a:buAutoNum type="arabicPeriod" startAt="3"/>
            </a:pPr>
            <a:r>
              <a:rPr lang="en-US" sz="1800" b="1" dirty="0">
                <a:solidFill>
                  <a:schemeClr val="tx1"/>
                </a:solidFill>
              </a:rPr>
              <a:t>Discourse Integration</a:t>
            </a:r>
            <a:r>
              <a:rPr lang="en-US" sz="1800" dirty="0">
                <a:solidFill>
                  <a:schemeClr val="tx1"/>
                </a:solidFill>
              </a:rPr>
              <a:t> − The meaning of any sentence depends upon the meaning of the sentence just before it. In addition, it also brings about the meaning of immediately succeeding sentence.</a:t>
            </a:r>
          </a:p>
          <a:p>
            <a:pPr marL="342900" indent="-342900" algn="l">
              <a:buClr>
                <a:srgbClr val="0070C0"/>
              </a:buClr>
              <a:buSzPct val="80000"/>
              <a:buFont typeface="+mj-lt"/>
              <a:buAutoNum type="arabicPeriod" startAt="3"/>
            </a:pPr>
            <a:r>
              <a:rPr lang="en-US" sz="1800" b="1" dirty="0">
                <a:solidFill>
                  <a:schemeClr val="tx1"/>
                </a:solidFill>
              </a:rPr>
              <a:t>Pragmatic Analysis</a:t>
            </a:r>
            <a:r>
              <a:rPr lang="en-US" sz="1800" dirty="0">
                <a:solidFill>
                  <a:schemeClr val="tx1"/>
                </a:solidFill>
              </a:rPr>
              <a:t> − During this, what was said is re-interpreted on what it actually meant. It involves deriving those aspects of language which require real world knowledge.</a:t>
            </a:r>
          </a:p>
          <a:p>
            <a:pPr marL="342900" indent="-342900" algn="l">
              <a:buClr>
                <a:srgbClr val="0070C0"/>
              </a:buClr>
              <a:buSzPct val="80000"/>
              <a:buFont typeface="Wingdings" pitchFamily="2" charset="2"/>
              <a:buChar char="u"/>
            </a:pPr>
            <a:r>
              <a:rPr lang="en-US" sz="1800" dirty="0">
                <a:solidFill>
                  <a:schemeClr val="tx1"/>
                </a:solidFill>
              </a:rPr>
              <a:t>Note: </a:t>
            </a:r>
          </a:p>
          <a:p>
            <a:pPr marL="800100" lvl="1" indent="-342900" algn="l">
              <a:buClr>
                <a:srgbClr val="0070C0"/>
              </a:buClr>
              <a:buSzPct val="80000"/>
              <a:buFont typeface="Wingdings" pitchFamily="2" charset="2"/>
              <a:buChar char="u"/>
            </a:pPr>
            <a:r>
              <a:rPr lang="en-US" sz="1800" dirty="0">
                <a:solidFill>
                  <a:schemeClr val="tx1"/>
                </a:solidFill>
              </a:rPr>
              <a:t>Semantic: Related to meaning or logic</a:t>
            </a:r>
          </a:p>
          <a:p>
            <a:pPr marL="800100" lvl="1" indent="-342900" algn="l">
              <a:buClr>
                <a:srgbClr val="0070C0"/>
              </a:buClr>
              <a:buSzPct val="80000"/>
              <a:buFont typeface="Wingdings" pitchFamily="2" charset="2"/>
              <a:buChar char="u"/>
            </a:pPr>
            <a:r>
              <a:rPr lang="en-US" sz="1800" dirty="0">
                <a:solidFill>
                  <a:schemeClr val="tx1"/>
                </a:solidFill>
              </a:rPr>
              <a:t>Discourse: Related to connect series</a:t>
            </a:r>
          </a:p>
          <a:p>
            <a:pPr marL="800100" lvl="1" indent="-342900" algn="l">
              <a:buClr>
                <a:srgbClr val="0070C0"/>
              </a:buClr>
              <a:buSzPct val="80000"/>
              <a:buFont typeface="Wingdings" pitchFamily="2" charset="2"/>
              <a:buChar char="u"/>
            </a:pPr>
            <a:r>
              <a:rPr lang="en-US" sz="1800" dirty="0">
                <a:solidFill>
                  <a:schemeClr val="tx1"/>
                </a:solidFill>
              </a:rPr>
              <a:t>Pragmatic: Related to practical or realistic.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8" name="Rectangle: Rounded Corners 7">
            <a:extLst>
              <a:ext uri="{FF2B5EF4-FFF2-40B4-BE49-F238E27FC236}">
                <a16:creationId xmlns:a16="http://schemas.microsoft.com/office/drawing/2014/main" id="{F4CC307B-F115-49B3-B39E-A67E96B4D4B5}"/>
              </a:ext>
            </a:extLst>
          </p:cNvPr>
          <p:cNvSpPr/>
          <p:nvPr/>
        </p:nvSpPr>
        <p:spPr>
          <a:xfrm>
            <a:off x="7340140" y="1341543"/>
            <a:ext cx="1223623" cy="50405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0" name="Rectangle: Rounded Corners 9">
            <a:extLst>
              <a:ext uri="{FF2B5EF4-FFF2-40B4-BE49-F238E27FC236}">
                <a16:creationId xmlns:a16="http://schemas.microsoft.com/office/drawing/2014/main" id="{62B53F66-154E-4260-8C20-0D26BCA311B9}"/>
              </a:ext>
            </a:extLst>
          </p:cNvPr>
          <p:cNvSpPr/>
          <p:nvPr/>
        </p:nvSpPr>
        <p:spPr>
          <a:xfrm>
            <a:off x="7317046" y="2255977"/>
            <a:ext cx="1271948" cy="50405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Syntactic Analysis</a:t>
            </a:r>
          </a:p>
        </p:txBody>
      </p:sp>
      <p:sp>
        <p:nvSpPr>
          <p:cNvPr id="11" name="Rectangle: Rounded Corners 10">
            <a:extLst>
              <a:ext uri="{FF2B5EF4-FFF2-40B4-BE49-F238E27FC236}">
                <a16:creationId xmlns:a16="http://schemas.microsoft.com/office/drawing/2014/main" id="{A64E99D5-E472-462B-8269-B1D32739A1D9}"/>
              </a:ext>
            </a:extLst>
          </p:cNvPr>
          <p:cNvSpPr/>
          <p:nvPr/>
        </p:nvSpPr>
        <p:spPr>
          <a:xfrm>
            <a:off x="7317047" y="3197360"/>
            <a:ext cx="1271948" cy="50405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2" name="Rectangle: Rounded Corners 11">
            <a:extLst>
              <a:ext uri="{FF2B5EF4-FFF2-40B4-BE49-F238E27FC236}">
                <a16:creationId xmlns:a16="http://schemas.microsoft.com/office/drawing/2014/main" id="{BE47F0F0-EEC0-4996-85D3-A6F7B53F1257}"/>
              </a:ext>
            </a:extLst>
          </p:cNvPr>
          <p:cNvSpPr/>
          <p:nvPr/>
        </p:nvSpPr>
        <p:spPr>
          <a:xfrm>
            <a:off x="7284595" y="4072482"/>
            <a:ext cx="1349637" cy="50405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Discourse Analysis</a:t>
            </a:r>
          </a:p>
        </p:txBody>
      </p:sp>
      <p:sp>
        <p:nvSpPr>
          <p:cNvPr id="13" name="Rectangle: Rounded Corners 12">
            <a:extLst>
              <a:ext uri="{FF2B5EF4-FFF2-40B4-BE49-F238E27FC236}">
                <a16:creationId xmlns:a16="http://schemas.microsoft.com/office/drawing/2014/main" id="{A11FD9C1-0E30-4BCE-8E93-9F596DD8B582}"/>
              </a:ext>
            </a:extLst>
          </p:cNvPr>
          <p:cNvSpPr/>
          <p:nvPr/>
        </p:nvSpPr>
        <p:spPr>
          <a:xfrm>
            <a:off x="7298487" y="4959416"/>
            <a:ext cx="1306930" cy="50405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Pragmatic Analysis</a:t>
            </a:r>
          </a:p>
        </p:txBody>
      </p:sp>
      <p:cxnSp>
        <p:nvCxnSpPr>
          <p:cNvPr id="15" name="Straight Arrow Connector 14">
            <a:extLst>
              <a:ext uri="{FF2B5EF4-FFF2-40B4-BE49-F238E27FC236}">
                <a16:creationId xmlns:a16="http://schemas.microsoft.com/office/drawing/2014/main" id="{82DF962F-74B8-4B56-AF80-FA5B0C803437}"/>
              </a:ext>
            </a:extLst>
          </p:cNvPr>
          <p:cNvCxnSpPr>
            <a:cxnSpLocks/>
            <a:stCxn id="8" idx="2"/>
            <a:endCxn id="10" idx="0"/>
          </p:cNvCxnSpPr>
          <p:nvPr/>
        </p:nvCxnSpPr>
        <p:spPr>
          <a:xfrm>
            <a:off x="7951952" y="1845599"/>
            <a:ext cx="1068" cy="4103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BBDCE63-62B7-4E8B-89AA-F59C1CCA65AA}"/>
              </a:ext>
            </a:extLst>
          </p:cNvPr>
          <p:cNvCxnSpPr>
            <a:cxnSpLocks/>
            <a:stCxn id="10" idx="2"/>
            <a:endCxn id="11" idx="0"/>
          </p:cNvCxnSpPr>
          <p:nvPr/>
        </p:nvCxnSpPr>
        <p:spPr>
          <a:xfrm>
            <a:off x="7953020" y="2760033"/>
            <a:ext cx="1" cy="4373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693B652-CD7A-41FA-A12D-E438ACF8DC36}"/>
              </a:ext>
            </a:extLst>
          </p:cNvPr>
          <p:cNvCxnSpPr>
            <a:cxnSpLocks/>
            <a:stCxn id="11" idx="2"/>
            <a:endCxn id="12" idx="0"/>
          </p:cNvCxnSpPr>
          <p:nvPr/>
        </p:nvCxnSpPr>
        <p:spPr>
          <a:xfrm>
            <a:off x="7953021" y="3701416"/>
            <a:ext cx="6393" cy="3710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7B4D698-FC20-41C5-9354-B14F11A8EDB7}"/>
              </a:ext>
            </a:extLst>
          </p:cNvPr>
          <p:cNvCxnSpPr>
            <a:cxnSpLocks/>
            <a:stCxn id="12" idx="2"/>
            <a:endCxn id="13" idx="0"/>
          </p:cNvCxnSpPr>
          <p:nvPr/>
        </p:nvCxnSpPr>
        <p:spPr>
          <a:xfrm flipH="1">
            <a:off x="7951952" y="4576538"/>
            <a:ext cx="7462" cy="3828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5DD00A-DBBA-4E38-9AA9-9A02F8AC7EBB}"/>
              </a:ext>
            </a:extLst>
          </p:cNvPr>
          <p:cNvSpPr/>
          <p:nvPr/>
        </p:nvSpPr>
        <p:spPr>
          <a:xfrm>
            <a:off x="7164912" y="1253146"/>
            <a:ext cx="1542489" cy="425472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95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65122" y="1268758"/>
            <a:ext cx="8283342" cy="47275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Implementation Aspects of Syntactic Analysis (1)</a:t>
            </a:r>
          </a:p>
          <a:p>
            <a:pPr marL="342900" indent="-342900" algn="l">
              <a:buClr>
                <a:srgbClr val="0070C0"/>
              </a:buClr>
              <a:buSzPct val="80000"/>
              <a:buFont typeface="Wingdings" pitchFamily="2" charset="2"/>
              <a:buChar char="u"/>
            </a:pPr>
            <a:r>
              <a:rPr lang="en-US" sz="1600" dirty="0">
                <a:solidFill>
                  <a:schemeClr val="tx1"/>
                </a:solidFill>
              </a:rPr>
              <a:t>There are a number of algorithms researchers have developed for syntactic analysis, but we consider only the following simple methods −</a:t>
            </a:r>
          </a:p>
          <a:p>
            <a:pPr marL="800100" lvl="1" indent="-342900" algn="l">
              <a:buClr>
                <a:srgbClr val="0070C0"/>
              </a:buClr>
              <a:buSzPct val="80000"/>
              <a:buFont typeface="Wingdings" pitchFamily="2" charset="2"/>
              <a:buChar char="u"/>
            </a:pPr>
            <a:r>
              <a:rPr lang="en-US" sz="1600" dirty="0">
                <a:solidFill>
                  <a:schemeClr val="tx1"/>
                </a:solidFill>
              </a:rPr>
              <a:t>Context-Free Grammar</a:t>
            </a:r>
          </a:p>
          <a:p>
            <a:pPr marL="800100" lvl="1" indent="-342900" algn="l">
              <a:buClr>
                <a:srgbClr val="0070C0"/>
              </a:buClr>
              <a:buSzPct val="80000"/>
              <a:buFont typeface="Wingdings" pitchFamily="2" charset="2"/>
              <a:buChar char="u"/>
            </a:pPr>
            <a:r>
              <a:rPr lang="en-US" sz="1600" dirty="0">
                <a:solidFill>
                  <a:schemeClr val="tx1"/>
                </a:solidFill>
              </a:rPr>
              <a:t>Top-Down Parser</a:t>
            </a:r>
          </a:p>
          <a:p>
            <a:pPr marL="342900" indent="-342900" algn="l">
              <a:buClr>
                <a:srgbClr val="0070C0"/>
              </a:buClr>
              <a:buSzPct val="80000"/>
              <a:buFont typeface="Wingdings" pitchFamily="2" charset="2"/>
              <a:buChar char="u"/>
            </a:pPr>
            <a:r>
              <a:rPr lang="en-US" sz="1600" dirty="0">
                <a:solidFill>
                  <a:schemeClr val="tx1"/>
                </a:solidFill>
              </a:rPr>
              <a:t>Let us see them in detail −</a:t>
            </a:r>
          </a:p>
          <a:p>
            <a:pPr marL="342900" indent="-342900" algn="l">
              <a:buClr>
                <a:srgbClr val="0070C0"/>
              </a:buClr>
              <a:buSzPct val="80000"/>
              <a:buFont typeface="Wingdings" pitchFamily="2" charset="2"/>
              <a:buChar char="u"/>
            </a:pPr>
            <a:r>
              <a:rPr lang="en-US" sz="1600" b="1" dirty="0">
                <a:solidFill>
                  <a:schemeClr val="tx1"/>
                </a:solidFill>
              </a:rPr>
              <a:t>Context-Free Grammar</a:t>
            </a:r>
          </a:p>
          <a:p>
            <a:pPr marL="342900" indent="-342900" algn="l">
              <a:buClr>
                <a:srgbClr val="0070C0"/>
              </a:buClr>
              <a:buSzPct val="80000"/>
              <a:buFont typeface="Wingdings" pitchFamily="2" charset="2"/>
              <a:buChar char="u"/>
            </a:pPr>
            <a:r>
              <a:rPr lang="en-US" sz="1600" dirty="0">
                <a:solidFill>
                  <a:schemeClr val="tx1"/>
                </a:solidFill>
              </a:rPr>
              <a:t>It is the grammar that consists rules with a single symbol on the left-hand side of the rewrite rules. Let us create grammar to parse a sentence −</a:t>
            </a:r>
          </a:p>
          <a:p>
            <a:pPr marL="342900" indent="-342900" algn="l">
              <a:buClr>
                <a:srgbClr val="0070C0"/>
              </a:buClr>
              <a:buSzPct val="80000"/>
              <a:buFont typeface="Wingdings" pitchFamily="2" charset="2"/>
              <a:buChar char="u"/>
            </a:pPr>
            <a:r>
              <a:rPr lang="en-US" sz="1600" dirty="0">
                <a:solidFill>
                  <a:schemeClr val="tx1"/>
                </a:solidFill>
              </a:rPr>
              <a:t>“The bird pecks the grains”</a:t>
            </a:r>
          </a:p>
          <a:p>
            <a:pPr marL="342900" indent="-342900" algn="l">
              <a:buClr>
                <a:srgbClr val="0070C0"/>
              </a:buClr>
              <a:buSzPct val="80000"/>
              <a:buFont typeface="Wingdings" pitchFamily="2" charset="2"/>
              <a:buChar char="u"/>
            </a:pPr>
            <a:r>
              <a:rPr lang="en-US" sz="1600" b="1" dirty="0">
                <a:solidFill>
                  <a:schemeClr val="tx1"/>
                </a:solidFill>
              </a:rPr>
              <a:t>Articles (DET)</a:t>
            </a:r>
            <a:r>
              <a:rPr lang="en-US" sz="1600" dirty="0">
                <a:solidFill>
                  <a:schemeClr val="tx1"/>
                </a:solidFill>
              </a:rPr>
              <a:t> − a | an | the</a:t>
            </a:r>
          </a:p>
          <a:p>
            <a:pPr marL="342900" indent="-342900" algn="l">
              <a:buClr>
                <a:srgbClr val="0070C0"/>
              </a:buClr>
              <a:buSzPct val="80000"/>
              <a:buFont typeface="Wingdings" pitchFamily="2" charset="2"/>
              <a:buChar char="u"/>
            </a:pPr>
            <a:r>
              <a:rPr lang="en-US" sz="1600" b="1" dirty="0">
                <a:solidFill>
                  <a:schemeClr val="tx1"/>
                </a:solidFill>
              </a:rPr>
              <a:t>Nouns</a:t>
            </a:r>
            <a:r>
              <a:rPr lang="en-US" sz="1600" dirty="0">
                <a:solidFill>
                  <a:schemeClr val="tx1"/>
                </a:solidFill>
              </a:rPr>
              <a:t> − bird | birds | grain | grains</a:t>
            </a:r>
          </a:p>
          <a:p>
            <a:pPr marL="342900" indent="-342900" algn="l">
              <a:buClr>
                <a:srgbClr val="0070C0"/>
              </a:buClr>
              <a:buSzPct val="80000"/>
              <a:buFont typeface="Wingdings" pitchFamily="2" charset="2"/>
              <a:buChar char="u"/>
            </a:pPr>
            <a:r>
              <a:rPr lang="en-US" sz="1600" b="1" dirty="0">
                <a:solidFill>
                  <a:schemeClr val="tx1"/>
                </a:solidFill>
              </a:rPr>
              <a:t>Noun Phrase (NP)</a:t>
            </a:r>
            <a:r>
              <a:rPr lang="en-US" sz="1600" dirty="0">
                <a:solidFill>
                  <a:schemeClr val="tx1"/>
                </a:solidFill>
              </a:rPr>
              <a:t> − Article + Noun | Article + Adjective + Noun = DET N | DET ADJ N</a:t>
            </a:r>
          </a:p>
          <a:p>
            <a:pPr marL="342900" indent="-342900" algn="l">
              <a:buClr>
                <a:srgbClr val="0070C0"/>
              </a:buClr>
              <a:buSzPct val="80000"/>
              <a:buFont typeface="Wingdings" pitchFamily="2" charset="2"/>
              <a:buChar char="u"/>
            </a:pPr>
            <a:r>
              <a:rPr lang="en-US" sz="1600" b="1" dirty="0">
                <a:solidFill>
                  <a:schemeClr val="tx1"/>
                </a:solidFill>
              </a:rPr>
              <a:t>Verbs</a:t>
            </a:r>
            <a:r>
              <a:rPr lang="en-US" sz="1600" dirty="0">
                <a:solidFill>
                  <a:schemeClr val="tx1"/>
                </a:solidFill>
              </a:rPr>
              <a:t> − pecks | pecking | pecked</a:t>
            </a:r>
          </a:p>
          <a:p>
            <a:pPr marL="342900" indent="-342900" algn="l">
              <a:buClr>
                <a:srgbClr val="0070C0"/>
              </a:buClr>
              <a:buSzPct val="80000"/>
              <a:buFont typeface="Wingdings" pitchFamily="2" charset="2"/>
              <a:buChar char="u"/>
            </a:pPr>
            <a:r>
              <a:rPr lang="en-US" sz="1600" b="1" dirty="0">
                <a:solidFill>
                  <a:schemeClr val="tx1"/>
                </a:solidFill>
              </a:rPr>
              <a:t>Verb Phrase (VP)</a:t>
            </a:r>
            <a:r>
              <a:rPr lang="en-US" sz="1600" dirty="0">
                <a:solidFill>
                  <a:schemeClr val="tx1"/>
                </a:solidFill>
              </a:rPr>
              <a:t> − NP V | V NP</a:t>
            </a:r>
          </a:p>
          <a:p>
            <a:pPr marL="342900" indent="-342900" algn="l">
              <a:buClr>
                <a:srgbClr val="0070C0"/>
              </a:buClr>
              <a:buSzPct val="80000"/>
              <a:buFont typeface="Wingdings" pitchFamily="2" charset="2"/>
              <a:buChar char="u"/>
            </a:pPr>
            <a:r>
              <a:rPr lang="en-US" sz="1600" b="1" dirty="0">
                <a:solidFill>
                  <a:schemeClr val="tx1"/>
                </a:solidFill>
              </a:rPr>
              <a:t>Adjectives (ADJ)</a:t>
            </a:r>
            <a:r>
              <a:rPr lang="en-US" sz="1600" dirty="0">
                <a:solidFill>
                  <a:schemeClr val="tx1"/>
                </a:solidFill>
              </a:rPr>
              <a:t> − beautiful | small | chirping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20180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Natural Language Processing</a:t>
            </a:r>
            <a:endParaRPr lang="zh-TW" altLang="en-US" b="1" dirty="0">
              <a:solidFill>
                <a:srgbClr val="FFFF00"/>
              </a:solidFill>
            </a:endParaRPr>
          </a:p>
        </p:txBody>
      </p:sp>
      <p:sp>
        <p:nvSpPr>
          <p:cNvPr id="3" name="副標題 2"/>
          <p:cNvSpPr>
            <a:spLocks noGrp="1"/>
          </p:cNvSpPr>
          <p:nvPr>
            <p:ph type="subTitle" idx="1"/>
          </p:nvPr>
        </p:nvSpPr>
        <p:spPr>
          <a:xfrm>
            <a:off x="465122" y="1268757"/>
            <a:ext cx="8283342" cy="27363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Implementation Aspects of Syntactic Analysis (2)</a:t>
            </a:r>
          </a:p>
          <a:p>
            <a:pPr marL="342900" indent="-342900" algn="l">
              <a:buClr>
                <a:srgbClr val="0070C0"/>
              </a:buClr>
              <a:buSzPct val="80000"/>
              <a:buFont typeface="Wingdings" pitchFamily="2" charset="2"/>
              <a:buChar char="u"/>
            </a:pPr>
            <a:r>
              <a:rPr lang="en-US" sz="1800" dirty="0">
                <a:solidFill>
                  <a:schemeClr val="tx1"/>
                </a:solidFill>
              </a:rPr>
              <a:t>The parse tree breaks down the sentence into structured parts so that the computer can easily understand and process it. In order for the parsing algorithm to construct this parse tree, a set of rewrite rules, which describe what tree structures are legal, need to be constructed.</a:t>
            </a:r>
          </a:p>
          <a:p>
            <a:pPr marL="342900" indent="-342900" algn="l">
              <a:buClr>
                <a:srgbClr val="0070C0"/>
              </a:buClr>
              <a:buSzPct val="80000"/>
              <a:buFont typeface="Wingdings" pitchFamily="2" charset="2"/>
              <a:buChar char="u"/>
            </a:pPr>
            <a:r>
              <a:rPr lang="en-US" sz="1800" dirty="0">
                <a:solidFill>
                  <a:schemeClr val="tx1"/>
                </a:solidFill>
              </a:rPr>
              <a:t>These rules say that a certain symbol may be expanded in the tree by a sequence of other symbols. According to first order logic rule, if there are two strings Noun Phrase (NP) and Verb Phrase (VP), then the string combined by NP followed by VP is a sentence.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24984507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TotalTime>
  <Words>1761</Words>
  <Application>Microsoft Office PowerPoint</Application>
  <PresentationFormat>On-screen Show (4:3)</PresentationFormat>
  <Paragraphs>160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8 Natural Language Processing</vt:lpstr>
      <vt:lpstr>8 Natural Language Processing</vt:lpstr>
      <vt:lpstr>8 Natural Language Processing</vt:lpstr>
      <vt:lpstr>8 Natural Language Processing</vt:lpstr>
      <vt:lpstr>8 Natural Language Processing</vt:lpstr>
      <vt:lpstr>8 Natural Language Processing</vt:lpstr>
      <vt:lpstr>8 Natural Language Processing</vt:lpstr>
      <vt:lpstr>8 Natural Language Processing</vt:lpstr>
      <vt:lpstr>8 Natural Language Processing</vt:lpstr>
      <vt:lpstr>8 Natural Language Processing</vt:lpstr>
      <vt:lpstr>8 Natural Language Processing</vt:lpstr>
      <vt:lpstr>8 Natural Language Processing</vt:lpstr>
      <vt:lpstr>8 Natural Language Processing</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448</cp:revision>
  <dcterms:created xsi:type="dcterms:W3CDTF">2018-09-28T16:40:41Z</dcterms:created>
  <dcterms:modified xsi:type="dcterms:W3CDTF">2020-05-03T19:53:53Z</dcterms:modified>
</cp:coreProperties>
</file>