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0" r:id="rId3"/>
    <p:sldId id="261" r:id="rId4"/>
    <p:sldId id="262" r:id="rId5"/>
    <p:sldId id="259" r:id="rId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7" d="100"/>
          <a:sy n="87" d="100"/>
        </p:scale>
        <p:origin x="642"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terminology.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terminology.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terminology.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13 Terminology</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Terminology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Terminology (1)</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https://www.tutorialspoint.com/artificial_intelligence/artificial_intelligence_terminology.htm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graphicFrame>
        <p:nvGraphicFramePr>
          <p:cNvPr id="7" name="Table 7">
            <a:extLst>
              <a:ext uri="{FF2B5EF4-FFF2-40B4-BE49-F238E27FC236}">
                <a16:creationId xmlns:a16="http://schemas.microsoft.com/office/drawing/2014/main" id="{F79B6733-344E-4C07-AA0E-39FBE3274540}"/>
              </a:ext>
            </a:extLst>
          </p:cNvPr>
          <p:cNvGraphicFramePr>
            <a:graphicFrameLocks noGrp="1"/>
          </p:cNvGraphicFramePr>
          <p:nvPr>
            <p:extLst>
              <p:ext uri="{D42A27DB-BD31-4B8C-83A1-F6EECF244321}">
                <p14:modId xmlns:p14="http://schemas.microsoft.com/office/powerpoint/2010/main" val="2799820505"/>
              </p:ext>
            </p:extLst>
          </p:nvPr>
        </p:nvGraphicFramePr>
        <p:xfrm>
          <a:off x="457201" y="1738866"/>
          <a:ext cx="8229600" cy="4328160"/>
        </p:xfrm>
        <a:graphic>
          <a:graphicData uri="http://schemas.openxmlformats.org/drawingml/2006/table">
            <a:tbl>
              <a:tblPr firstRow="1" bandRow="1">
                <a:tableStyleId>{5C22544A-7EE6-4342-B048-85BDC9FD1C3A}</a:tableStyleId>
              </a:tblPr>
              <a:tblGrid>
                <a:gridCol w="466695">
                  <a:extLst>
                    <a:ext uri="{9D8B030D-6E8A-4147-A177-3AD203B41FA5}">
                      <a16:colId xmlns:a16="http://schemas.microsoft.com/office/drawing/2014/main" val="2329205728"/>
                    </a:ext>
                  </a:extLst>
                </a:gridCol>
                <a:gridCol w="7762905">
                  <a:extLst>
                    <a:ext uri="{9D8B030D-6E8A-4147-A177-3AD203B41FA5}">
                      <a16:colId xmlns:a16="http://schemas.microsoft.com/office/drawing/2014/main" val="467251855"/>
                    </a:ext>
                  </a:extLst>
                </a:gridCol>
              </a:tblGrid>
              <a:tr h="425529">
                <a:tc>
                  <a:txBody>
                    <a:bodyPr/>
                    <a:lstStyle/>
                    <a:p>
                      <a:pPr algn="ctr" fontAlgn="t"/>
                      <a:r>
                        <a:rPr lang="en-US" sz="1800" dirty="0">
                          <a:effectLst/>
                        </a:rPr>
                        <a:t>No</a:t>
                      </a:r>
                    </a:p>
                  </a:txBody>
                  <a:tcPr marL="76200" marR="76200" marT="76200" marB="76200"/>
                </a:tc>
                <a:tc>
                  <a:txBody>
                    <a:bodyPr/>
                    <a:lstStyle/>
                    <a:p>
                      <a:pPr algn="ctr" fontAlgn="t"/>
                      <a:r>
                        <a:rPr lang="en-US" sz="1800">
                          <a:effectLst/>
                        </a:rPr>
                        <a:t>Term &amp; Meaning</a:t>
                      </a:r>
                    </a:p>
                  </a:txBody>
                  <a:tcPr marL="76200" marR="76200" marT="76200" marB="76200"/>
                </a:tc>
                <a:extLst>
                  <a:ext uri="{0D108BD9-81ED-4DB2-BD59-A6C34878D82A}">
                    <a16:rowId xmlns:a16="http://schemas.microsoft.com/office/drawing/2014/main" val="4278880126"/>
                  </a:ext>
                </a:extLst>
              </a:tr>
              <a:tr h="1246191">
                <a:tc>
                  <a:txBody>
                    <a:bodyPr/>
                    <a:lstStyle/>
                    <a:p>
                      <a:pPr algn="ctr" fontAlgn="t"/>
                      <a:r>
                        <a:rPr lang="en-US" sz="1800">
                          <a:effectLst/>
                        </a:rPr>
                        <a:t>1</a:t>
                      </a:r>
                    </a:p>
                  </a:txBody>
                  <a:tcPr marL="76200" marR="76200" marT="76200" marB="76200"/>
                </a:tc>
                <a:tc>
                  <a:txBody>
                    <a:bodyPr/>
                    <a:lstStyle/>
                    <a:p>
                      <a:pPr algn="just" fontAlgn="t"/>
                      <a:r>
                        <a:rPr lang="en-US" sz="1800" b="1">
                          <a:solidFill>
                            <a:srgbClr val="000000"/>
                          </a:solidFill>
                          <a:effectLst/>
                        </a:rPr>
                        <a:t>Agent</a:t>
                      </a:r>
                      <a:endParaRPr lang="en-US" sz="1800">
                        <a:solidFill>
                          <a:srgbClr val="000000"/>
                        </a:solidFill>
                        <a:effectLst/>
                      </a:endParaRPr>
                    </a:p>
                    <a:p>
                      <a:pPr algn="just" fontAlgn="t"/>
                      <a:r>
                        <a:rPr lang="en-US" sz="1800">
                          <a:solidFill>
                            <a:srgbClr val="000000"/>
                          </a:solidFill>
                          <a:effectLst/>
                        </a:rPr>
                        <a:t>Agents are systems or software programs capable of autonomous, purposeful and reasoning directed towards one or more goals. They are also called assistants, brokers, bots, droids, intelligent agents, and software agents.</a:t>
                      </a:r>
                    </a:p>
                  </a:txBody>
                  <a:tcPr marL="76200" marR="76200" marT="76200" marB="76200"/>
                </a:tc>
                <a:extLst>
                  <a:ext uri="{0D108BD9-81ED-4DB2-BD59-A6C34878D82A}">
                    <a16:rowId xmlns:a16="http://schemas.microsoft.com/office/drawing/2014/main" val="532630219"/>
                  </a:ext>
                </a:extLst>
              </a:tr>
              <a:tr h="972637">
                <a:tc>
                  <a:txBody>
                    <a:bodyPr/>
                    <a:lstStyle/>
                    <a:p>
                      <a:pPr algn="ctr" fontAlgn="t"/>
                      <a:r>
                        <a:rPr lang="en-US" sz="1800">
                          <a:effectLst/>
                        </a:rPr>
                        <a:t>2</a:t>
                      </a:r>
                    </a:p>
                  </a:txBody>
                  <a:tcPr marL="76200" marR="76200" marT="76200" marB="76200"/>
                </a:tc>
                <a:tc>
                  <a:txBody>
                    <a:bodyPr/>
                    <a:lstStyle/>
                    <a:p>
                      <a:pPr algn="just" fontAlgn="t"/>
                      <a:r>
                        <a:rPr lang="en-US" sz="1800" b="1">
                          <a:solidFill>
                            <a:srgbClr val="000000"/>
                          </a:solidFill>
                          <a:effectLst/>
                        </a:rPr>
                        <a:t>Autonomous Robot</a:t>
                      </a:r>
                      <a:endParaRPr lang="en-US" sz="1800">
                        <a:solidFill>
                          <a:srgbClr val="000000"/>
                        </a:solidFill>
                        <a:effectLst/>
                      </a:endParaRPr>
                    </a:p>
                    <a:p>
                      <a:pPr algn="just" fontAlgn="t"/>
                      <a:r>
                        <a:rPr lang="en-US" sz="1800">
                          <a:solidFill>
                            <a:srgbClr val="000000"/>
                          </a:solidFill>
                          <a:effectLst/>
                        </a:rPr>
                        <a:t>Robot free from external control or influence and able to control itself independently.</a:t>
                      </a:r>
                    </a:p>
                  </a:txBody>
                  <a:tcPr marL="76200" marR="76200" marT="76200" marB="76200"/>
                </a:tc>
                <a:extLst>
                  <a:ext uri="{0D108BD9-81ED-4DB2-BD59-A6C34878D82A}">
                    <a16:rowId xmlns:a16="http://schemas.microsoft.com/office/drawing/2014/main" val="439698712"/>
                  </a:ext>
                </a:extLst>
              </a:tr>
              <a:tr h="699083">
                <a:tc>
                  <a:txBody>
                    <a:bodyPr/>
                    <a:lstStyle/>
                    <a:p>
                      <a:pPr algn="ctr" fontAlgn="t"/>
                      <a:r>
                        <a:rPr lang="en-US" sz="1800">
                          <a:effectLst/>
                        </a:rPr>
                        <a:t>3</a:t>
                      </a:r>
                    </a:p>
                  </a:txBody>
                  <a:tcPr marL="76200" marR="76200" marT="76200" marB="76200"/>
                </a:tc>
                <a:tc>
                  <a:txBody>
                    <a:bodyPr/>
                    <a:lstStyle/>
                    <a:p>
                      <a:pPr algn="just" fontAlgn="t"/>
                      <a:r>
                        <a:rPr lang="en-US" sz="1800" b="1">
                          <a:solidFill>
                            <a:srgbClr val="000000"/>
                          </a:solidFill>
                          <a:effectLst/>
                        </a:rPr>
                        <a:t>Backward Chaining</a:t>
                      </a:r>
                      <a:endParaRPr lang="en-US" sz="1800">
                        <a:solidFill>
                          <a:srgbClr val="000000"/>
                        </a:solidFill>
                        <a:effectLst/>
                      </a:endParaRPr>
                    </a:p>
                    <a:p>
                      <a:pPr algn="just" fontAlgn="t"/>
                      <a:r>
                        <a:rPr lang="en-US" sz="1800">
                          <a:solidFill>
                            <a:srgbClr val="000000"/>
                          </a:solidFill>
                          <a:effectLst/>
                        </a:rPr>
                        <a:t>Strategy of working backward for Reason/Cause of a problem.</a:t>
                      </a:r>
                    </a:p>
                  </a:txBody>
                  <a:tcPr marL="76200" marR="76200" marT="76200" marB="76200"/>
                </a:tc>
                <a:extLst>
                  <a:ext uri="{0D108BD9-81ED-4DB2-BD59-A6C34878D82A}">
                    <a16:rowId xmlns:a16="http://schemas.microsoft.com/office/drawing/2014/main" val="323382626"/>
                  </a:ext>
                </a:extLst>
              </a:tr>
              <a:tr h="972637">
                <a:tc>
                  <a:txBody>
                    <a:bodyPr/>
                    <a:lstStyle/>
                    <a:p>
                      <a:pPr algn="ctr" fontAlgn="t"/>
                      <a:r>
                        <a:rPr lang="en-US" sz="1800" dirty="0">
                          <a:effectLst/>
                        </a:rPr>
                        <a:t>4</a:t>
                      </a:r>
                    </a:p>
                  </a:txBody>
                  <a:tcPr marL="76200" marR="76200" marT="76200" marB="76200"/>
                </a:tc>
                <a:tc>
                  <a:txBody>
                    <a:bodyPr/>
                    <a:lstStyle/>
                    <a:p>
                      <a:pPr algn="just" fontAlgn="t"/>
                      <a:r>
                        <a:rPr lang="en-US" sz="1800" b="1" dirty="0">
                          <a:solidFill>
                            <a:srgbClr val="000000"/>
                          </a:solidFill>
                          <a:effectLst/>
                        </a:rPr>
                        <a:t>Blackboard</a:t>
                      </a:r>
                      <a:endParaRPr lang="en-US" sz="1800" dirty="0">
                        <a:solidFill>
                          <a:srgbClr val="000000"/>
                        </a:solidFill>
                        <a:effectLst/>
                      </a:endParaRPr>
                    </a:p>
                    <a:p>
                      <a:pPr algn="just" fontAlgn="t"/>
                      <a:r>
                        <a:rPr lang="en-US" sz="1800" dirty="0">
                          <a:solidFill>
                            <a:srgbClr val="000000"/>
                          </a:solidFill>
                          <a:effectLst/>
                        </a:rPr>
                        <a:t>It is the memory inside computer, which is used for communication between the cooperating expert systems.</a:t>
                      </a:r>
                    </a:p>
                  </a:txBody>
                  <a:tcPr marL="76200" marR="76200" marT="76200" marB="76200"/>
                </a:tc>
                <a:extLst>
                  <a:ext uri="{0D108BD9-81ED-4DB2-BD59-A6C34878D82A}">
                    <a16:rowId xmlns:a16="http://schemas.microsoft.com/office/drawing/2014/main" val="1912251898"/>
                  </a:ext>
                </a:extLst>
              </a:tr>
            </a:tbl>
          </a:graphicData>
        </a:graphic>
      </p:graphicFrame>
    </p:spTree>
    <p:extLst>
      <p:ext uri="{BB962C8B-B14F-4D97-AF65-F5344CB8AC3E}">
        <p14:creationId xmlns:p14="http://schemas.microsoft.com/office/powerpoint/2010/main" val="256544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Terminology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Terminology (2)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https://www.tutorialspoint.com/artificial_intelligence/artificial_intelligence_terminology.htm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graphicFrame>
        <p:nvGraphicFramePr>
          <p:cNvPr id="7" name="Table 7">
            <a:extLst>
              <a:ext uri="{FF2B5EF4-FFF2-40B4-BE49-F238E27FC236}">
                <a16:creationId xmlns:a16="http://schemas.microsoft.com/office/drawing/2014/main" id="{F79B6733-344E-4C07-AA0E-39FBE3274540}"/>
              </a:ext>
            </a:extLst>
          </p:cNvPr>
          <p:cNvGraphicFramePr>
            <a:graphicFrameLocks noGrp="1"/>
          </p:cNvGraphicFramePr>
          <p:nvPr>
            <p:extLst>
              <p:ext uri="{D42A27DB-BD31-4B8C-83A1-F6EECF244321}">
                <p14:modId xmlns:p14="http://schemas.microsoft.com/office/powerpoint/2010/main" val="2482068018"/>
              </p:ext>
            </p:extLst>
          </p:nvPr>
        </p:nvGraphicFramePr>
        <p:xfrm>
          <a:off x="457201" y="1738866"/>
          <a:ext cx="8229600" cy="3931920"/>
        </p:xfrm>
        <a:graphic>
          <a:graphicData uri="http://schemas.openxmlformats.org/drawingml/2006/table">
            <a:tbl>
              <a:tblPr firstRow="1" bandRow="1">
                <a:tableStyleId>{5C22544A-7EE6-4342-B048-85BDC9FD1C3A}</a:tableStyleId>
              </a:tblPr>
              <a:tblGrid>
                <a:gridCol w="466695">
                  <a:extLst>
                    <a:ext uri="{9D8B030D-6E8A-4147-A177-3AD203B41FA5}">
                      <a16:colId xmlns:a16="http://schemas.microsoft.com/office/drawing/2014/main" val="2329205728"/>
                    </a:ext>
                  </a:extLst>
                </a:gridCol>
                <a:gridCol w="7762905">
                  <a:extLst>
                    <a:ext uri="{9D8B030D-6E8A-4147-A177-3AD203B41FA5}">
                      <a16:colId xmlns:a16="http://schemas.microsoft.com/office/drawing/2014/main" val="467251855"/>
                    </a:ext>
                  </a:extLst>
                </a:gridCol>
              </a:tblGrid>
              <a:tr h="425529">
                <a:tc>
                  <a:txBody>
                    <a:bodyPr/>
                    <a:lstStyle/>
                    <a:p>
                      <a:pPr algn="ctr" fontAlgn="t"/>
                      <a:r>
                        <a:rPr lang="en-US" sz="1800" dirty="0">
                          <a:effectLst/>
                        </a:rPr>
                        <a:t>No</a:t>
                      </a:r>
                    </a:p>
                  </a:txBody>
                  <a:tcPr marL="76200" marR="76200" marT="76200" marB="76200"/>
                </a:tc>
                <a:tc>
                  <a:txBody>
                    <a:bodyPr/>
                    <a:lstStyle/>
                    <a:p>
                      <a:pPr algn="ctr" fontAlgn="t"/>
                      <a:r>
                        <a:rPr lang="en-US" sz="1800">
                          <a:effectLst/>
                        </a:rPr>
                        <a:t>Term &amp; Meaning</a:t>
                      </a:r>
                    </a:p>
                  </a:txBody>
                  <a:tcPr marL="76200" marR="76200" marT="76200" marB="76200"/>
                </a:tc>
                <a:extLst>
                  <a:ext uri="{0D108BD9-81ED-4DB2-BD59-A6C34878D82A}">
                    <a16:rowId xmlns:a16="http://schemas.microsoft.com/office/drawing/2014/main" val="4278880126"/>
                  </a:ext>
                </a:extLst>
              </a:tr>
              <a:tr h="699083">
                <a:tc>
                  <a:txBody>
                    <a:bodyPr/>
                    <a:lstStyle/>
                    <a:p>
                      <a:pPr algn="ctr" fontAlgn="t"/>
                      <a:r>
                        <a:rPr lang="en-US" sz="1800" dirty="0">
                          <a:effectLst/>
                        </a:rPr>
                        <a:t>5</a:t>
                      </a:r>
                    </a:p>
                  </a:txBody>
                  <a:tcPr marL="76200" marR="76200" marT="76200" marB="76200"/>
                </a:tc>
                <a:tc>
                  <a:txBody>
                    <a:bodyPr/>
                    <a:lstStyle/>
                    <a:p>
                      <a:pPr algn="just" fontAlgn="t"/>
                      <a:r>
                        <a:rPr lang="en-US" sz="1800" b="1" dirty="0">
                          <a:solidFill>
                            <a:srgbClr val="000000"/>
                          </a:solidFill>
                          <a:effectLst/>
                        </a:rPr>
                        <a:t>Environment</a:t>
                      </a:r>
                      <a:endParaRPr lang="en-US" sz="1800" dirty="0">
                        <a:solidFill>
                          <a:srgbClr val="000000"/>
                        </a:solidFill>
                        <a:effectLst/>
                      </a:endParaRPr>
                    </a:p>
                    <a:p>
                      <a:pPr algn="just" fontAlgn="t"/>
                      <a:r>
                        <a:rPr lang="en-US" sz="1800" dirty="0">
                          <a:solidFill>
                            <a:srgbClr val="000000"/>
                          </a:solidFill>
                          <a:effectLst/>
                        </a:rPr>
                        <a:t>It is the part of real or computational world inhabited by the agent.</a:t>
                      </a:r>
                    </a:p>
                  </a:txBody>
                  <a:tcPr marL="76200" marR="76200" marT="76200" marB="76200"/>
                </a:tc>
                <a:extLst>
                  <a:ext uri="{0D108BD9-81ED-4DB2-BD59-A6C34878D82A}">
                    <a16:rowId xmlns:a16="http://schemas.microsoft.com/office/drawing/2014/main" val="783335550"/>
                  </a:ext>
                </a:extLst>
              </a:tr>
              <a:tr h="699083">
                <a:tc>
                  <a:txBody>
                    <a:bodyPr/>
                    <a:lstStyle/>
                    <a:p>
                      <a:pPr algn="ctr" fontAlgn="t"/>
                      <a:r>
                        <a:rPr lang="en-US" sz="1800">
                          <a:effectLst/>
                        </a:rPr>
                        <a:t>6</a:t>
                      </a:r>
                    </a:p>
                  </a:txBody>
                  <a:tcPr marL="76200" marR="76200" marT="76200" marB="76200"/>
                </a:tc>
                <a:tc>
                  <a:txBody>
                    <a:bodyPr/>
                    <a:lstStyle/>
                    <a:p>
                      <a:pPr algn="just" fontAlgn="t"/>
                      <a:r>
                        <a:rPr lang="en-US" sz="1800" b="1">
                          <a:solidFill>
                            <a:srgbClr val="000000"/>
                          </a:solidFill>
                          <a:effectLst/>
                        </a:rPr>
                        <a:t>Forward Chaining</a:t>
                      </a:r>
                      <a:endParaRPr lang="en-US" sz="1800">
                        <a:solidFill>
                          <a:srgbClr val="000000"/>
                        </a:solidFill>
                        <a:effectLst/>
                      </a:endParaRPr>
                    </a:p>
                    <a:p>
                      <a:pPr algn="just" fontAlgn="t"/>
                      <a:r>
                        <a:rPr lang="en-US" sz="1800">
                          <a:solidFill>
                            <a:srgbClr val="000000"/>
                          </a:solidFill>
                          <a:effectLst/>
                        </a:rPr>
                        <a:t>Strategy of working forward for conclusion/solution of a problem.</a:t>
                      </a:r>
                    </a:p>
                  </a:txBody>
                  <a:tcPr marL="76200" marR="76200" marT="76200" marB="76200"/>
                </a:tc>
                <a:extLst>
                  <a:ext uri="{0D108BD9-81ED-4DB2-BD59-A6C34878D82A}">
                    <a16:rowId xmlns:a16="http://schemas.microsoft.com/office/drawing/2014/main" val="4093087135"/>
                  </a:ext>
                </a:extLst>
              </a:tr>
              <a:tr h="699083">
                <a:tc>
                  <a:txBody>
                    <a:bodyPr/>
                    <a:lstStyle/>
                    <a:p>
                      <a:pPr algn="ctr" fontAlgn="t"/>
                      <a:r>
                        <a:rPr lang="en-US" sz="1800">
                          <a:effectLst/>
                        </a:rPr>
                        <a:t>7</a:t>
                      </a:r>
                    </a:p>
                  </a:txBody>
                  <a:tcPr marL="76200" marR="76200" marT="76200" marB="76200"/>
                </a:tc>
                <a:tc>
                  <a:txBody>
                    <a:bodyPr/>
                    <a:lstStyle/>
                    <a:p>
                      <a:pPr algn="just" fontAlgn="t"/>
                      <a:r>
                        <a:rPr lang="en-US" sz="1800" b="1">
                          <a:solidFill>
                            <a:srgbClr val="000000"/>
                          </a:solidFill>
                          <a:effectLst/>
                        </a:rPr>
                        <a:t>Heuristics</a:t>
                      </a:r>
                      <a:endParaRPr lang="en-US" sz="1800">
                        <a:solidFill>
                          <a:srgbClr val="000000"/>
                        </a:solidFill>
                        <a:effectLst/>
                      </a:endParaRPr>
                    </a:p>
                    <a:p>
                      <a:pPr algn="just" fontAlgn="t"/>
                      <a:r>
                        <a:rPr lang="en-US" sz="1800">
                          <a:solidFill>
                            <a:srgbClr val="000000"/>
                          </a:solidFill>
                          <a:effectLst/>
                        </a:rPr>
                        <a:t>It is the knowledge based on Trial-and-error, evaluations, and experimentation.</a:t>
                      </a:r>
                    </a:p>
                  </a:txBody>
                  <a:tcPr marL="76200" marR="76200" marT="76200" marB="76200"/>
                </a:tc>
                <a:extLst>
                  <a:ext uri="{0D108BD9-81ED-4DB2-BD59-A6C34878D82A}">
                    <a16:rowId xmlns:a16="http://schemas.microsoft.com/office/drawing/2014/main" val="2452481675"/>
                  </a:ext>
                </a:extLst>
              </a:tr>
              <a:tr h="699083">
                <a:tc>
                  <a:txBody>
                    <a:bodyPr/>
                    <a:lstStyle/>
                    <a:p>
                      <a:pPr algn="ctr" fontAlgn="t"/>
                      <a:r>
                        <a:rPr lang="en-US" sz="1800">
                          <a:effectLst/>
                        </a:rPr>
                        <a:t>8</a:t>
                      </a:r>
                    </a:p>
                  </a:txBody>
                  <a:tcPr marL="76200" marR="76200" marT="76200" marB="76200"/>
                </a:tc>
                <a:tc>
                  <a:txBody>
                    <a:bodyPr/>
                    <a:lstStyle/>
                    <a:p>
                      <a:pPr algn="just" fontAlgn="t"/>
                      <a:r>
                        <a:rPr lang="en-US" sz="1800" b="1" dirty="0">
                          <a:solidFill>
                            <a:srgbClr val="000000"/>
                          </a:solidFill>
                          <a:effectLst/>
                        </a:rPr>
                        <a:t>Knowledge Engineering</a:t>
                      </a:r>
                      <a:endParaRPr lang="en-US" sz="1800" dirty="0">
                        <a:solidFill>
                          <a:srgbClr val="000000"/>
                        </a:solidFill>
                        <a:effectLst/>
                      </a:endParaRPr>
                    </a:p>
                    <a:p>
                      <a:pPr algn="just" fontAlgn="t"/>
                      <a:r>
                        <a:rPr lang="en-US" sz="1800" dirty="0">
                          <a:solidFill>
                            <a:srgbClr val="000000"/>
                          </a:solidFill>
                          <a:effectLst/>
                        </a:rPr>
                        <a:t>Acquiring knowledge from human experts and other resources.</a:t>
                      </a:r>
                    </a:p>
                  </a:txBody>
                  <a:tcPr marL="76200" marR="76200" marT="76200" marB="76200"/>
                </a:tc>
                <a:extLst>
                  <a:ext uri="{0D108BD9-81ED-4DB2-BD59-A6C34878D82A}">
                    <a16:rowId xmlns:a16="http://schemas.microsoft.com/office/drawing/2014/main" val="548564528"/>
                  </a:ext>
                </a:extLst>
              </a:tr>
              <a:tr h="699083">
                <a:tc>
                  <a:txBody>
                    <a:bodyPr/>
                    <a:lstStyle/>
                    <a:p>
                      <a:pPr algn="ctr" fontAlgn="t"/>
                      <a:r>
                        <a:rPr lang="en-US" sz="1800">
                          <a:effectLst/>
                        </a:rPr>
                        <a:t>9</a:t>
                      </a:r>
                    </a:p>
                  </a:txBody>
                  <a:tcPr marL="76200" marR="76200" marT="76200" marB="76200"/>
                </a:tc>
                <a:tc>
                  <a:txBody>
                    <a:bodyPr/>
                    <a:lstStyle/>
                    <a:p>
                      <a:pPr algn="just" fontAlgn="t"/>
                      <a:r>
                        <a:rPr lang="en-US" sz="1800" b="1" dirty="0">
                          <a:solidFill>
                            <a:srgbClr val="000000"/>
                          </a:solidFill>
                          <a:effectLst/>
                        </a:rPr>
                        <a:t>Percepts</a:t>
                      </a:r>
                      <a:endParaRPr lang="en-US" sz="1800" dirty="0">
                        <a:solidFill>
                          <a:srgbClr val="000000"/>
                        </a:solidFill>
                        <a:effectLst/>
                      </a:endParaRPr>
                    </a:p>
                    <a:p>
                      <a:pPr algn="just" fontAlgn="t"/>
                      <a:r>
                        <a:rPr lang="en-US" sz="1800" dirty="0">
                          <a:solidFill>
                            <a:srgbClr val="000000"/>
                          </a:solidFill>
                          <a:effectLst/>
                        </a:rPr>
                        <a:t>It is the format in which the agent obtains information about the environment.</a:t>
                      </a:r>
                    </a:p>
                  </a:txBody>
                  <a:tcPr marL="76200" marR="76200" marT="76200" marB="76200"/>
                </a:tc>
                <a:extLst>
                  <a:ext uri="{0D108BD9-81ED-4DB2-BD59-A6C34878D82A}">
                    <a16:rowId xmlns:a16="http://schemas.microsoft.com/office/drawing/2014/main" val="1837407370"/>
                  </a:ext>
                </a:extLst>
              </a:tr>
            </a:tbl>
          </a:graphicData>
        </a:graphic>
      </p:graphicFrame>
    </p:spTree>
    <p:extLst>
      <p:ext uri="{BB962C8B-B14F-4D97-AF65-F5344CB8AC3E}">
        <p14:creationId xmlns:p14="http://schemas.microsoft.com/office/powerpoint/2010/main" val="2125150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Terminology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Terminology (3)</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https://www.tutorialspoint.com/artificial_intelligence/artificial_intelligence_terminology.htm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graphicFrame>
        <p:nvGraphicFramePr>
          <p:cNvPr id="7" name="Table 7">
            <a:extLst>
              <a:ext uri="{FF2B5EF4-FFF2-40B4-BE49-F238E27FC236}">
                <a16:creationId xmlns:a16="http://schemas.microsoft.com/office/drawing/2014/main" id="{F79B6733-344E-4C07-AA0E-39FBE3274540}"/>
              </a:ext>
            </a:extLst>
          </p:cNvPr>
          <p:cNvGraphicFramePr>
            <a:graphicFrameLocks noGrp="1"/>
          </p:cNvGraphicFramePr>
          <p:nvPr>
            <p:extLst>
              <p:ext uri="{D42A27DB-BD31-4B8C-83A1-F6EECF244321}">
                <p14:modId xmlns:p14="http://schemas.microsoft.com/office/powerpoint/2010/main" val="1998049226"/>
              </p:ext>
            </p:extLst>
          </p:nvPr>
        </p:nvGraphicFramePr>
        <p:xfrm>
          <a:off x="457200" y="1628800"/>
          <a:ext cx="8229600" cy="4754880"/>
        </p:xfrm>
        <a:graphic>
          <a:graphicData uri="http://schemas.openxmlformats.org/drawingml/2006/table">
            <a:tbl>
              <a:tblPr firstRow="1" bandRow="1">
                <a:tableStyleId>{5C22544A-7EE6-4342-B048-85BDC9FD1C3A}</a:tableStyleId>
              </a:tblPr>
              <a:tblGrid>
                <a:gridCol w="466695">
                  <a:extLst>
                    <a:ext uri="{9D8B030D-6E8A-4147-A177-3AD203B41FA5}">
                      <a16:colId xmlns:a16="http://schemas.microsoft.com/office/drawing/2014/main" val="2329205728"/>
                    </a:ext>
                  </a:extLst>
                </a:gridCol>
                <a:gridCol w="7762905">
                  <a:extLst>
                    <a:ext uri="{9D8B030D-6E8A-4147-A177-3AD203B41FA5}">
                      <a16:colId xmlns:a16="http://schemas.microsoft.com/office/drawing/2014/main" val="467251855"/>
                    </a:ext>
                  </a:extLst>
                </a:gridCol>
              </a:tblGrid>
              <a:tr h="425529">
                <a:tc>
                  <a:txBody>
                    <a:bodyPr/>
                    <a:lstStyle/>
                    <a:p>
                      <a:pPr algn="ctr" fontAlgn="t"/>
                      <a:r>
                        <a:rPr lang="en-US" sz="1800" dirty="0">
                          <a:effectLst/>
                        </a:rPr>
                        <a:t>No</a:t>
                      </a:r>
                    </a:p>
                  </a:txBody>
                  <a:tcPr marL="76200" marR="76200" marT="76200" marB="76200"/>
                </a:tc>
                <a:tc>
                  <a:txBody>
                    <a:bodyPr/>
                    <a:lstStyle/>
                    <a:p>
                      <a:pPr algn="ctr" fontAlgn="t"/>
                      <a:r>
                        <a:rPr lang="en-US" sz="1800">
                          <a:effectLst/>
                        </a:rPr>
                        <a:t>Term &amp; Meaning</a:t>
                      </a:r>
                    </a:p>
                  </a:txBody>
                  <a:tcPr marL="76200" marR="76200" marT="76200" marB="76200"/>
                </a:tc>
                <a:extLst>
                  <a:ext uri="{0D108BD9-81ED-4DB2-BD59-A6C34878D82A}">
                    <a16:rowId xmlns:a16="http://schemas.microsoft.com/office/drawing/2014/main" val="4278880126"/>
                  </a:ext>
                </a:extLst>
              </a:tr>
              <a:tr h="699083">
                <a:tc>
                  <a:txBody>
                    <a:bodyPr/>
                    <a:lstStyle/>
                    <a:p>
                      <a:pPr algn="ctr" fontAlgn="t"/>
                      <a:r>
                        <a:rPr lang="en-US" sz="1800" dirty="0">
                          <a:effectLst/>
                        </a:rPr>
                        <a:t>10</a:t>
                      </a:r>
                    </a:p>
                  </a:txBody>
                  <a:tcPr marL="76200" marR="76200" marT="76200" marB="76200"/>
                </a:tc>
                <a:tc>
                  <a:txBody>
                    <a:bodyPr/>
                    <a:lstStyle/>
                    <a:p>
                      <a:pPr algn="just" fontAlgn="t"/>
                      <a:r>
                        <a:rPr lang="en-US" sz="1800" b="1" dirty="0">
                          <a:solidFill>
                            <a:srgbClr val="000000"/>
                          </a:solidFill>
                          <a:effectLst/>
                        </a:rPr>
                        <a:t>Pruning</a:t>
                      </a:r>
                      <a:endParaRPr lang="en-US" sz="1800" dirty="0">
                        <a:solidFill>
                          <a:srgbClr val="000000"/>
                        </a:solidFill>
                        <a:effectLst/>
                      </a:endParaRPr>
                    </a:p>
                    <a:p>
                      <a:pPr algn="just" fontAlgn="t"/>
                      <a:r>
                        <a:rPr lang="en-US" sz="1800" dirty="0">
                          <a:solidFill>
                            <a:srgbClr val="000000"/>
                          </a:solidFill>
                          <a:effectLst/>
                        </a:rPr>
                        <a:t>Overriding unnecessary and irrelevant considerations in AI systems.</a:t>
                      </a:r>
                    </a:p>
                  </a:txBody>
                  <a:tcPr marL="76200" marR="76200" marT="76200" marB="76200"/>
                </a:tc>
                <a:extLst>
                  <a:ext uri="{0D108BD9-81ED-4DB2-BD59-A6C34878D82A}">
                    <a16:rowId xmlns:a16="http://schemas.microsoft.com/office/drawing/2014/main" val="3139586036"/>
                  </a:ext>
                </a:extLst>
              </a:tr>
              <a:tr h="972637">
                <a:tc>
                  <a:txBody>
                    <a:bodyPr/>
                    <a:lstStyle/>
                    <a:p>
                      <a:pPr algn="ctr" fontAlgn="t"/>
                      <a:r>
                        <a:rPr lang="en-US" sz="1800">
                          <a:effectLst/>
                        </a:rPr>
                        <a:t>11</a:t>
                      </a:r>
                    </a:p>
                  </a:txBody>
                  <a:tcPr marL="76200" marR="76200" marT="76200" marB="76200"/>
                </a:tc>
                <a:tc>
                  <a:txBody>
                    <a:bodyPr/>
                    <a:lstStyle/>
                    <a:p>
                      <a:pPr algn="just" fontAlgn="t"/>
                      <a:r>
                        <a:rPr lang="en-US" sz="1800" b="1">
                          <a:solidFill>
                            <a:srgbClr val="000000"/>
                          </a:solidFill>
                          <a:effectLst/>
                        </a:rPr>
                        <a:t>Rule</a:t>
                      </a:r>
                      <a:endParaRPr lang="en-US" sz="1800">
                        <a:solidFill>
                          <a:srgbClr val="000000"/>
                        </a:solidFill>
                        <a:effectLst/>
                      </a:endParaRPr>
                    </a:p>
                    <a:p>
                      <a:pPr algn="just" fontAlgn="t"/>
                      <a:r>
                        <a:rPr lang="en-US" sz="1800">
                          <a:solidFill>
                            <a:srgbClr val="000000"/>
                          </a:solidFill>
                          <a:effectLst/>
                        </a:rPr>
                        <a:t>It is a format of representing knowledge base in Expert System. It is in the form of IF-THEN-ELSE.</a:t>
                      </a:r>
                    </a:p>
                  </a:txBody>
                  <a:tcPr marL="76200" marR="76200" marT="76200" marB="76200"/>
                </a:tc>
                <a:extLst>
                  <a:ext uri="{0D108BD9-81ED-4DB2-BD59-A6C34878D82A}">
                    <a16:rowId xmlns:a16="http://schemas.microsoft.com/office/drawing/2014/main" val="2508587020"/>
                  </a:ext>
                </a:extLst>
              </a:tr>
              <a:tr h="972637">
                <a:tc>
                  <a:txBody>
                    <a:bodyPr/>
                    <a:lstStyle/>
                    <a:p>
                      <a:pPr algn="ctr" fontAlgn="t"/>
                      <a:r>
                        <a:rPr lang="en-US" sz="1800">
                          <a:effectLst/>
                        </a:rPr>
                        <a:t>12</a:t>
                      </a:r>
                    </a:p>
                  </a:txBody>
                  <a:tcPr marL="76200" marR="76200" marT="76200" marB="76200"/>
                </a:tc>
                <a:tc>
                  <a:txBody>
                    <a:bodyPr/>
                    <a:lstStyle/>
                    <a:p>
                      <a:pPr algn="just" fontAlgn="t"/>
                      <a:r>
                        <a:rPr lang="en-US" sz="1800" b="1">
                          <a:solidFill>
                            <a:srgbClr val="000000"/>
                          </a:solidFill>
                          <a:effectLst/>
                        </a:rPr>
                        <a:t>Shell</a:t>
                      </a:r>
                      <a:endParaRPr lang="en-US" sz="1800">
                        <a:solidFill>
                          <a:srgbClr val="000000"/>
                        </a:solidFill>
                        <a:effectLst/>
                      </a:endParaRPr>
                    </a:p>
                    <a:p>
                      <a:pPr algn="just" fontAlgn="t"/>
                      <a:r>
                        <a:rPr lang="en-US" sz="1800">
                          <a:solidFill>
                            <a:srgbClr val="000000"/>
                          </a:solidFill>
                          <a:effectLst/>
                        </a:rPr>
                        <a:t>A shell is a software that helps in designing inference engine, knowledge base, and user interface of an expert system.</a:t>
                      </a:r>
                    </a:p>
                  </a:txBody>
                  <a:tcPr marL="76200" marR="76200" marT="76200" marB="76200"/>
                </a:tc>
                <a:extLst>
                  <a:ext uri="{0D108BD9-81ED-4DB2-BD59-A6C34878D82A}">
                    <a16:rowId xmlns:a16="http://schemas.microsoft.com/office/drawing/2014/main" val="2224259752"/>
                  </a:ext>
                </a:extLst>
              </a:tr>
              <a:tr h="699083">
                <a:tc>
                  <a:txBody>
                    <a:bodyPr/>
                    <a:lstStyle/>
                    <a:p>
                      <a:pPr algn="ctr" fontAlgn="t"/>
                      <a:r>
                        <a:rPr lang="en-US" sz="1800">
                          <a:effectLst/>
                        </a:rPr>
                        <a:t>13</a:t>
                      </a:r>
                    </a:p>
                  </a:txBody>
                  <a:tcPr marL="76200" marR="76200" marT="76200" marB="76200"/>
                </a:tc>
                <a:tc>
                  <a:txBody>
                    <a:bodyPr/>
                    <a:lstStyle/>
                    <a:p>
                      <a:pPr algn="just" fontAlgn="t"/>
                      <a:r>
                        <a:rPr lang="en-US" sz="1800" b="1">
                          <a:solidFill>
                            <a:srgbClr val="000000"/>
                          </a:solidFill>
                          <a:effectLst/>
                        </a:rPr>
                        <a:t>Task</a:t>
                      </a:r>
                      <a:endParaRPr lang="en-US" sz="1800">
                        <a:solidFill>
                          <a:srgbClr val="000000"/>
                        </a:solidFill>
                        <a:effectLst/>
                      </a:endParaRPr>
                    </a:p>
                    <a:p>
                      <a:pPr algn="just" fontAlgn="t"/>
                      <a:r>
                        <a:rPr lang="en-US" sz="1800">
                          <a:solidFill>
                            <a:srgbClr val="000000"/>
                          </a:solidFill>
                          <a:effectLst/>
                        </a:rPr>
                        <a:t>It is the goal the agent is tries to accomplish.</a:t>
                      </a:r>
                    </a:p>
                  </a:txBody>
                  <a:tcPr marL="76200" marR="76200" marT="76200" marB="76200"/>
                </a:tc>
                <a:extLst>
                  <a:ext uri="{0D108BD9-81ED-4DB2-BD59-A6C34878D82A}">
                    <a16:rowId xmlns:a16="http://schemas.microsoft.com/office/drawing/2014/main" val="4174625355"/>
                  </a:ext>
                </a:extLst>
              </a:tr>
              <a:tr h="972637">
                <a:tc>
                  <a:txBody>
                    <a:bodyPr/>
                    <a:lstStyle/>
                    <a:p>
                      <a:pPr algn="ctr" fontAlgn="t"/>
                      <a:r>
                        <a:rPr lang="en-US" sz="1800">
                          <a:effectLst/>
                        </a:rPr>
                        <a:t>14</a:t>
                      </a:r>
                    </a:p>
                  </a:txBody>
                  <a:tcPr marL="76200" marR="76200" marT="76200" marB="76200"/>
                </a:tc>
                <a:tc>
                  <a:txBody>
                    <a:bodyPr/>
                    <a:lstStyle/>
                    <a:p>
                      <a:pPr algn="just" fontAlgn="t"/>
                      <a:r>
                        <a:rPr lang="en-US" sz="1800" b="1" dirty="0">
                          <a:solidFill>
                            <a:srgbClr val="000000"/>
                          </a:solidFill>
                          <a:effectLst/>
                        </a:rPr>
                        <a:t>Turing Test</a:t>
                      </a:r>
                      <a:endParaRPr lang="en-US" sz="1800" dirty="0">
                        <a:solidFill>
                          <a:srgbClr val="000000"/>
                        </a:solidFill>
                        <a:effectLst/>
                      </a:endParaRPr>
                    </a:p>
                    <a:p>
                      <a:pPr algn="just" fontAlgn="t"/>
                      <a:r>
                        <a:rPr lang="en-US" sz="1800" dirty="0">
                          <a:solidFill>
                            <a:srgbClr val="000000"/>
                          </a:solidFill>
                          <a:effectLst/>
                        </a:rPr>
                        <a:t>A test developed by Allan Turing to test the intelligence of a machine as compared to human intelligence.</a:t>
                      </a:r>
                    </a:p>
                  </a:txBody>
                  <a:tcPr marL="76200" marR="76200" marT="76200" marB="76200"/>
                </a:tc>
                <a:extLst>
                  <a:ext uri="{0D108BD9-81ED-4DB2-BD59-A6C34878D82A}">
                    <a16:rowId xmlns:a16="http://schemas.microsoft.com/office/drawing/2014/main" val="1528927512"/>
                  </a:ext>
                </a:extLst>
              </a:tr>
            </a:tbl>
          </a:graphicData>
        </a:graphic>
      </p:graphicFrame>
    </p:spTree>
    <p:extLst>
      <p:ext uri="{BB962C8B-B14F-4D97-AF65-F5344CB8AC3E}">
        <p14:creationId xmlns:p14="http://schemas.microsoft.com/office/powerpoint/2010/main" val="272370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926</TotalTime>
  <Words>366</Words>
  <Application>Microsoft Office PowerPoint</Application>
  <PresentationFormat>On-screen Show (4:3)</PresentationFormat>
  <Paragraphs>70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佈景主題</vt:lpstr>
      <vt:lpstr>13 Terminology</vt:lpstr>
      <vt:lpstr>13 Terminology</vt:lpstr>
      <vt:lpstr>13 Terminology</vt:lpstr>
      <vt:lpstr>13 Terminology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513</cp:revision>
  <dcterms:created xsi:type="dcterms:W3CDTF">2018-09-28T16:40:41Z</dcterms:created>
  <dcterms:modified xsi:type="dcterms:W3CDTF">2020-05-03T21:19:12Z</dcterms:modified>
</cp:coreProperties>
</file>