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2" r:id="rId5"/>
    <p:sldId id="263" r:id="rId6"/>
    <p:sldId id="266" r:id="rId7"/>
    <p:sldId id="264" r:id="rId8"/>
    <p:sldId id="265" r:id="rId9"/>
    <p:sldId id="268" r:id="rId10"/>
    <p:sldId id="267" r:id="rId11"/>
    <p:sldId id="269" r:id="rId12"/>
    <p:sldId id="270" r:id="rId13"/>
    <p:sldId id="271" r:id="rId14"/>
    <p:sldId id="272"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5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artificial_intelligence/artificial_intelligence_robotic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Robotics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Components of a Robot</a:t>
            </a:r>
          </a:p>
          <a:p>
            <a:pPr marL="342900" indent="-342900" algn="l">
              <a:buClr>
                <a:srgbClr val="0070C0"/>
              </a:buClr>
              <a:buSzPct val="80000"/>
              <a:buFont typeface="Wingdings" pitchFamily="2" charset="2"/>
              <a:buChar char="u"/>
            </a:pPr>
            <a:r>
              <a:rPr lang="en-US" sz="1800" dirty="0">
                <a:solidFill>
                  <a:schemeClr val="tx1"/>
                </a:solidFill>
              </a:rPr>
              <a:t>Robots are constructed with the following −</a:t>
            </a:r>
          </a:p>
          <a:p>
            <a:pPr marL="800100" lvl="1" indent="-342900" algn="l">
              <a:buClr>
                <a:srgbClr val="0070C0"/>
              </a:buClr>
              <a:buSzPct val="80000"/>
              <a:buFont typeface="Wingdings" pitchFamily="2" charset="2"/>
              <a:buChar char="u"/>
            </a:pPr>
            <a:r>
              <a:rPr lang="en-US" sz="1800" b="1" dirty="0">
                <a:solidFill>
                  <a:schemeClr val="tx1"/>
                </a:solidFill>
              </a:rPr>
              <a:t>Power Supply</a:t>
            </a:r>
            <a:r>
              <a:rPr lang="en-US" sz="1800" dirty="0">
                <a:solidFill>
                  <a:schemeClr val="tx1"/>
                </a:solidFill>
              </a:rPr>
              <a:t> − The robots are powered by batteries, solar power, hydraulic, or pneumatic power sources.</a:t>
            </a:r>
          </a:p>
          <a:p>
            <a:pPr marL="800100" lvl="1" indent="-342900" algn="l">
              <a:buClr>
                <a:srgbClr val="0070C0"/>
              </a:buClr>
              <a:buSzPct val="80000"/>
              <a:buFont typeface="Wingdings" pitchFamily="2" charset="2"/>
              <a:buChar char="u"/>
            </a:pPr>
            <a:r>
              <a:rPr lang="en-US" sz="1800" b="1" dirty="0">
                <a:solidFill>
                  <a:schemeClr val="tx1"/>
                </a:solidFill>
              </a:rPr>
              <a:t>Actuators</a:t>
            </a:r>
            <a:r>
              <a:rPr lang="en-US" sz="1800" dirty="0">
                <a:solidFill>
                  <a:schemeClr val="tx1"/>
                </a:solidFill>
              </a:rPr>
              <a:t> − They convert energy into movement.</a:t>
            </a:r>
          </a:p>
          <a:p>
            <a:pPr marL="800100" lvl="1" indent="-342900" algn="l">
              <a:buClr>
                <a:srgbClr val="0070C0"/>
              </a:buClr>
              <a:buSzPct val="80000"/>
              <a:buFont typeface="Wingdings" pitchFamily="2" charset="2"/>
              <a:buChar char="u"/>
            </a:pPr>
            <a:r>
              <a:rPr lang="en-US" sz="1800" b="1" dirty="0">
                <a:solidFill>
                  <a:schemeClr val="tx1"/>
                </a:solidFill>
              </a:rPr>
              <a:t>Electric motors (AC/DC)</a:t>
            </a:r>
            <a:r>
              <a:rPr lang="en-US" sz="1800" dirty="0">
                <a:solidFill>
                  <a:schemeClr val="tx1"/>
                </a:solidFill>
              </a:rPr>
              <a:t> − They are required for rotational movement.</a:t>
            </a:r>
          </a:p>
          <a:p>
            <a:pPr marL="800100" lvl="1" indent="-342900" algn="l">
              <a:buClr>
                <a:srgbClr val="0070C0"/>
              </a:buClr>
              <a:buSzPct val="80000"/>
              <a:buFont typeface="Wingdings" pitchFamily="2" charset="2"/>
              <a:buChar char="u"/>
            </a:pPr>
            <a:r>
              <a:rPr lang="en-US" sz="1800" b="1" dirty="0">
                <a:solidFill>
                  <a:schemeClr val="tx1"/>
                </a:solidFill>
              </a:rPr>
              <a:t>Pneumatic Air Muscles</a:t>
            </a:r>
            <a:r>
              <a:rPr lang="en-US" sz="1800" dirty="0">
                <a:solidFill>
                  <a:schemeClr val="tx1"/>
                </a:solidFill>
              </a:rPr>
              <a:t> − They contract almost 40% when air is sucked in them.</a:t>
            </a:r>
          </a:p>
          <a:p>
            <a:pPr marL="800100" lvl="1" indent="-342900" algn="l">
              <a:buClr>
                <a:srgbClr val="0070C0"/>
              </a:buClr>
              <a:buSzPct val="80000"/>
              <a:buFont typeface="Wingdings" pitchFamily="2" charset="2"/>
              <a:buChar char="u"/>
            </a:pPr>
            <a:r>
              <a:rPr lang="en-US" sz="1800" b="1" dirty="0">
                <a:solidFill>
                  <a:schemeClr val="tx1"/>
                </a:solidFill>
              </a:rPr>
              <a:t>Muscle Wires</a:t>
            </a:r>
            <a:r>
              <a:rPr lang="en-US" sz="1800" dirty="0">
                <a:solidFill>
                  <a:schemeClr val="tx1"/>
                </a:solidFill>
              </a:rPr>
              <a:t> − They contract by 5% when electric current is passed through them.</a:t>
            </a:r>
          </a:p>
          <a:p>
            <a:pPr marL="800100" lvl="1" indent="-342900" algn="l">
              <a:buClr>
                <a:srgbClr val="0070C0"/>
              </a:buClr>
              <a:buSzPct val="80000"/>
              <a:buFont typeface="Wingdings" pitchFamily="2" charset="2"/>
              <a:buChar char="u"/>
            </a:pPr>
            <a:r>
              <a:rPr lang="en-US" sz="1800" b="1" dirty="0">
                <a:solidFill>
                  <a:schemeClr val="tx1"/>
                </a:solidFill>
              </a:rPr>
              <a:t>Piezo (Sensor squeeze with voltage varied) Motors and Ultrasonic Motors</a:t>
            </a:r>
            <a:r>
              <a:rPr lang="en-US" sz="1800" dirty="0">
                <a:solidFill>
                  <a:schemeClr val="tx1"/>
                </a:solidFill>
              </a:rPr>
              <a:t> − Best for industrial robots.</a:t>
            </a:r>
          </a:p>
          <a:p>
            <a:pPr marL="800100" lvl="1" indent="-342900" algn="l">
              <a:buClr>
                <a:srgbClr val="0070C0"/>
              </a:buClr>
              <a:buSzPct val="80000"/>
              <a:buFont typeface="Wingdings" pitchFamily="2" charset="2"/>
              <a:buChar char="u"/>
            </a:pPr>
            <a:r>
              <a:rPr lang="en-US" sz="1800" b="1" dirty="0">
                <a:solidFill>
                  <a:schemeClr val="tx1"/>
                </a:solidFill>
              </a:rPr>
              <a:t>Sensors</a:t>
            </a:r>
            <a:r>
              <a:rPr lang="en-US" sz="1800" dirty="0">
                <a:solidFill>
                  <a:schemeClr val="tx1"/>
                </a:solidFill>
              </a:rPr>
              <a:t> − They provide knowledge of real time information on the task environment. Robots are equipped with vision sensors to be to compute the depth in the environment. A tactile sensor imitates the mechanical properties of touch receptors of human fingertips.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355252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Computer Vision</a:t>
            </a:r>
          </a:p>
          <a:p>
            <a:pPr marL="342900" indent="-342900" algn="l">
              <a:buClr>
                <a:srgbClr val="0070C0"/>
              </a:buClr>
              <a:buSzPct val="80000"/>
              <a:buFont typeface="Wingdings" pitchFamily="2" charset="2"/>
              <a:buChar char="u"/>
            </a:pPr>
            <a:r>
              <a:rPr lang="en-US" sz="1800" dirty="0">
                <a:solidFill>
                  <a:schemeClr val="tx1"/>
                </a:solidFill>
              </a:rPr>
              <a:t>This is a technology of AI with which the robots can see. The computer vision plays vital role in the domains of safety, security, health, access, and entertainment.</a:t>
            </a:r>
          </a:p>
          <a:p>
            <a:pPr marL="342900" indent="-342900" algn="l">
              <a:buClr>
                <a:srgbClr val="0070C0"/>
              </a:buClr>
              <a:buSzPct val="80000"/>
              <a:buFont typeface="Wingdings" pitchFamily="2" charset="2"/>
              <a:buChar char="u"/>
            </a:pPr>
            <a:r>
              <a:rPr lang="en-US" sz="1800" dirty="0">
                <a:solidFill>
                  <a:schemeClr val="tx1"/>
                </a:solidFill>
              </a:rPr>
              <a:t>Computer vision automatically extracts, analyzes, and comprehends useful information from a single image or an array of images. This process involves development of algorithms to accomplish automatic visual comprehension.</a:t>
            </a:r>
          </a:p>
          <a:p>
            <a:pPr marL="342900" indent="-342900" algn="l">
              <a:buClr>
                <a:srgbClr val="0070C0"/>
              </a:buClr>
              <a:buSzPct val="80000"/>
              <a:buFont typeface="Wingdings" pitchFamily="2" charset="2"/>
              <a:buChar char="u"/>
            </a:pPr>
            <a:r>
              <a:rPr lang="en-US" sz="1800" b="1" dirty="0">
                <a:solidFill>
                  <a:schemeClr val="tx1"/>
                </a:solidFill>
              </a:rPr>
              <a:t>Hardware of Computer Vision System</a:t>
            </a:r>
          </a:p>
          <a:p>
            <a:pPr marL="342900" indent="-342900" algn="l">
              <a:buClr>
                <a:srgbClr val="0070C0"/>
              </a:buClr>
              <a:buSzPct val="80000"/>
              <a:buFont typeface="Wingdings" pitchFamily="2" charset="2"/>
              <a:buChar char="u"/>
            </a:pPr>
            <a:r>
              <a:rPr lang="en-US" sz="1800" dirty="0">
                <a:solidFill>
                  <a:schemeClr val="tx1"/>
                </a:solidFill>
              </a:rPr>
              <a:t>This involves −</a:t>
            </a:r>
          </a:p>
          <a:p>
            <a:pPr marL="800100" lvl="1" indent="-342900" algn="l">
              <a:buClr>
                <a:srgbClr val="0070C0"/>
              </a:buClr>
              <a:buSzPct val="80000"/>
              <a:buFont typeface="Wingdings" pitchFamily="2" charset="2"/>
              <a:buChar char="u"/>
            </a:pPr>
            <a:r>
              <a:rPr lang="en-US" sz="1800" dirty="0">
                <a:solidFill>
                  <a:schemeClr val="tx1"/>
                </a:solidFill>
              </a:rPr>
              <a:t>Power supply</a:t>
            </a:r>
          </a:p>
          <a:p>
            <a:pPr marL="800100" lvl="1" indent="-342900" algn="l">
              <a:buClr>
                <a:srgbClr val="0070C0"/>
              </a:buClr>
              <a:buSzPct val="80000"/>
              <a:buFont typeface="Wingdings" pitchFamily="2" charset="2"/>
              <a:buChar char="u"/>
            </a:pPr>
            <a:r>
              <a:rPr lang="en-US" sz="1800" dirty="0">
                <a:solidFill>
                  <a:schemeClr val="tx1"/>
                </a:solidFill>
              </a:rPr>
              <a:t>Image acquisition device such as camera</a:t>
            </a:r>
          </a:p>
          <a:p>
            <a:pPr marL="800100" lvl="1" indent="-342900" algn="l">
              <a:buClr>
                <a:srgbClr val="0070C0"/>
              </a:buClr>
              <a:buSzPct val="80000"/>
              <a:buFont typeface="Wingdings" pitchFamily="2" charset="2"/>
              <a:buChar char="u"/>
            </a:pPr>
            <a:r>
              <a:rPr lang="en-US" sz="1800" dirty="0">
                <a:solidFill>
                  <a:schemeClr val="tx1"/>
                </a:solidFill>
              </a:rPr>
              <a:t>A processor</a:t>
            </a:r>
          </a:p>
          <a:p>
            <a:pPr marL="800100" lvl="1" indent="-342900" algn="l">
              <a:buClr>
                <a:srgbClr val="0070C0"/>
              </a:buClr>
              <a:buSzPct val="80000"/>
              <a:buFont typeface="Wingdings" pitchFamily="2" charset="2"/>
              <a:buChar char="u"/>
            </a:pPr>
            <a:r>
              <a:rPr lang="en-US" sz="1800" dirty="0">
                <a:solidFill>
                  <a:schemeClr val="tx1"/>
                </a:solidFill>
              </a:rPr>
              <a:t>A software</a:t>
            </a:r>
          </a:p>
          <a:p>
            <a:pPr marL="800100" lvl="1" indent="-342900" algn="l">
              <a:buClr>
                <a:srgbClr val="0070C0"/>
              </a:buClr>
              <a:buSzPct val="80000"/>
              <a:buFont typeface="Wingdings" pitchFamily="2" charset="2"/>
              <a:buChar char="u"/>
            </a:pPr>
            <a:r>
              <a:rPr lang="en-US" sz="1800" dirty="0">
                <a:solidFill>
                  <a:schemeClr val="tx1"/>
                </a:solidFill>
              </a:rPr>
              <a:t>A display device for monitoring the system</a:t>
            </a:r>
          </a:p>
          <a:p>
            <a:pPr marL="800100" lvl="1" indent="-342900" algn="l">
              <a:buClr>
                <a:srgbClr val="0070C0"/>
              </a:buClr>
              <a:buSzPct val="80000"/>
              <a:buFont typeface="Wingdings" pitchFamily="2" charset="2"/>
              <a:buChar char="u"/>
            </a:pPr>
            <a:r>
              <a:rPr lang="en-US" sz="1800" dirty="0">
                <a:solidFill>
                  <a:schemeClr val="tx1"/>
                </a:solidFill>
              </a:rPr>
              <a:t>Accessories such as camera stands, cables, and connectors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121814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Tasks of Computer Vision</a:t>
            </a:r>
          </a:p>
          <a:p>
            <a:pPr marL="342900" indent="-342900" algn="l">
              <a:buClr>
                <a:srgbClr val="0070C0"/>
              </a:buClr>
              <a:buSzPct val="80000"/>
              <a:buFont typeface="+mj-lt"/>
              <a:buAutoNum type="arabicPeriod"/>
            </a:pPr>
            <a:r>
              <a:rPr lang="en-US" sz="1800" b="1" dirty="0">
                <a:solidFill>
                  <a:schemeClr val="tx1"/>
                </a:solidFill>
              </a:rPr>
              <a:t>OCR</a:t>
            </a:r>
            <a:r>
              <a:rPr lang="en-US" sz="1800" dirty="0">
                <a:solidFill>
                  <a:schemeClr val="tx1"/>
                </a:solidFill>
              </a:rPr>
              <a:t> − In the domain of computers, Optical Character Reader, a software to convert scanned documents into editable text, which accompanies a scanner.</a:t>
            </a:r>
          </a:p>
          <a:p>
            <a:pPr marL="342900" indent="-342900" algn="l">
              <a:buClr>
                <a:srgbClr val="0070C0"/>
              </a:buClr>
              <a:buSzPct val="80000"/>
              <a:buFont typeface="+mj-lt"/>
              <a:buAutoNum type="arabicPeriod"/>
            </a:pPr>
            <a:r>
              <a:rPr lang="en-US" sz="1800" b="1" dirty="0">
                <a:solidFill>
                  <a:schemeClr val="tx1"/>
                </a:solidFill>
              </a:rPr>
              <a:t>Face Detection</a:t>
            </a:r>
            <a:r>
              <a:rPr lang="en-US" sz="1800" dirty="0">
                <a:solidFill>
                  <a:schemeClr val="tx1"/>
                </a:solidFill>
              </a:rPr>
              <a:t> − Many state-of-the-art cameras come with this feature, which enables to read the face and take the picture of that perfect expression. It is used to let a user access the software on correct match.</a:t>
            </a:r>
          </a:p>
          <a:p>
            <a:pPr marL="342900" indent="-342900" algn="l">
              <a:buClr>
                <a:srgbClr val="0070C0"/>
              </a:buClr>
              <a:buSzPct val="80000"/>
              <a:buFont typeface="+mj-lt"/>
              <a:buAutoNum type="arabicPeriod"/>
            </a:pPr>
            <a:r>
              <a:rPr lang="en-US" sz="1800" b="1" dirty="0">
                <a:solidFill>
                  <a:schemeClr val="tx1"/>
                </a:solidFill>
              </a:rPr>
              <a:t>Object Recognition</a:t>
            </a:r>
            <a:r>
              <a:rPr lang="en-US" sz="1800" dirty="0">
                <a:solidFill>
                  <a:schemeClr val="tx1"/>
                </a:solidFill>
              </a:rPr>
              <a:t> − They are installed in supermarkets, cameras, high-end cars such as BMW, GM, and Volvo.</a:t>
            </a:r>
          </a:p>
          <a:p>
            <a:pPr marL="342900" indent="-342900" algn="l">
              <a:buClr>
                <a:srgbClr val="0070C0"/>
              </a:buClr>
              <a:buSzPct val="80000"/>
              <a:buFont typeface="+mj-lt"/>
              <a:buAutoNum type="arabicPeriod"/>
            </a:pPr>
            <a:r>
              <a:rPr lang="en-US" sz="1800" b="1" dirty="0">
                <a:solidFill>
                  <a:schemeClr val="tx1"/>
                </a:solidFill>
              </a:rPr>
              <a:t>Estimating Position</a:t>
            </a:r>
            <a:r>
              <a:rPr lang="en-US" sz="1800" dirty="0">
                <a:solidFill>
                  <a:schemeClr val="tx1"/>
                </a:solidFill>
              </a:rPr>
              <a:t> − It is estimating position of an object with respect to camera as in position of tumor in human’s body.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370676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Application Domains of Computer Vision</a:t>
            </a:r>
          </a:p>
          <a:p>
            <a:pPr marL="800100" lvl="1" indent="-342900" algn="l">
              <a:buClr>
                <a:srgbClr val="0070C0"/>
              </a:buClr>
              <a:buSzPct val="80000"/>
              <a:buFont typeface="Wingdings" pitchFamily="2" charset="2"/>
              <a:buChar char="u"/>
            </a:pPr>
            <a:r>
              <a:rPr lang="en-US" sz="1600" dirty="0">
                <a:solidFill>
                  <a:schemeClr val="tx1"/>
                </a:solidFill>
              </a:rPr>
              <a:t>Agriculture</a:t>
            </a:r>
          </a:p>
          <a:p>
            <a:pPr marL="800100" lvl="1" indent="-342900" algn="l">
              <a:buClr>
                <a:srgbClr val="0070C0"/>
              </a:buClr>
              <a:buSzPct val="80000"/>
              <a:buFont typeface="Wingdings" pitchFamily="2" charset="2"/>
              <a:buChar char="u"/>
            </a:pPr>
            <a:r>
              <a:rPr lang="en-US" sz="1600" dirty="0">
                <a:solidFill>
                  <a:schemeClr val="tx1"/>
                </a:solidFill>
              </a:rPr>
              <a:t>Autonomous vehicles</a:t>
            </a:r>
          </a:p>
          <a:p>
            <a:pPr marL="800100" lvl="1" indent="-342900" algn="l">
              <a:buClr>
                <a:srgbClr val="0070C0"/>
              </a:buClr>
              <a:buSzPct val="80000"/>
              <a:buFont typeface="Wingdings" pitchFamily="2" charset="2"/>
              <a:buChar char="u"/>
            </a:pPr>
            <a:r>
              <a:rPr lang="en-US" sz="1600" dirty="0">
                <a:solidFill>
                  <a:schemeClr val="tx1"/>
                </a:solidFill>
              </a:rPr>
              <a:t>Biometrics</a:t>
            </a:r>
          </a:p>
          <a:p>
            <a:pPr marL="800100" lvl="1" indent="-342900" algn="l">
              <a:buClr>
                <a:srgbClr val="0070C0"/>
              </a:buClr>
              <a:buSzPct val="80000"/>
              <a:buFont typeface="Wingdings" pitchFamily="2" charset="2"/>
              <a:buChar char="u"/>
            </a:pPr>
            <a:r>
              <a:rPr lang="en-US" sz="1600" dirty="0">
                <a:solidFill>
                  <a:schemeClr val="tx1"/>
                </a:solidFill>
              </a:rPr>
              <a:t>Character recognition</a:t>
            </a:r>
          </a:p>
          <a:p>
            <a:pPr marL="800100" lvl="1" indent="-342900" algn="l">
              <a:buClr>
                <a:srgbClr val="0070C0"/>
              </a:buClr>
              <a:buSzPct val="80000"/>
              <a:buFont typeface="Wingdings" pitchFamily="2" charset="2"/>
              <a:buChar char="u"/>
            </a:pPr>
            <a:r>
              <a:rPr lang="en-US" sz="1600" dirty="0">
                <a:solidFill>
                  <a:schemeClr val="tx1"/>
                </a:solidFill>
              </a:rPr>
              <a:t>Forensics, security, and surveillance</a:t>
            </a:r>
          </a:p>
          <a:p>
            <a:pPr marL="800100" lvl="1" indent="-342900" algn="l">
              <a:buClr>
                <a:srgbClr val="0070C0"/>
              </a:buClr>
              <a:buSzPct val="80000"/>
              <a:buFont typeface="Wingdings" pitchFamily="2" charset="2"/>
              <a:buChar char="u"/>
            </a:pPr>
            <a:r>
              <a:rPr lang="en-US" sz="1600" dirty="0">
                <a:solidFill>
                  <a:schemeClr val="tx1"/>
                </a:solidFill>
              </a:rPr>
              <a:t>Industrial quality inspection</a:t>
            </a:r>
          </a:p>
          <a:p>
            <a:pPr marL="800100" lvl="1" indent="-342900" algn="l">
              <a:buClr>
                <a:srgbClr val="0070C0"/>
              </a:buClr>
              <a:buSzPct val="80000"/>
              <a:buFont typeface="Wingdings" pitchFamily="2" charset="2"/>
              <a:buChar char="u"/>
            </a:pPr>
            <a:r>
              <a:rPr lang="en-US" sz="1600" dirty="0">
                <a:solidFill>
                  <a:schemeClr val="tx1"/>
                </a:solidFill>
              </a:rPr>
              <a:t>Face recognition</a:t>
            </a:r>
          </a:p>
          <a:p>
            <a:pPr marL="800100" lvl="1" indent="-342900" algn="l">
              <a:buClr>
                <a:srgbClr val="0070C0"/>
              </a:buClr>
              <a:buSzPct val="80000"/>
              <a:buFont typeface="Wingdings" pitchFamily="2" charset="2"/>
              <a:buChar char="u"/>
            </a:pPr>
            <a:r>
              <a:rPr lang="en-US" sz="1600" dirty="0">
                <a:solidFill>
                  <a:schemeClr val="tx1"/>
                </a:solidFill>
              </a:rPr>
              <a:t>Gesture analysis</a:t>
            </a:r>
          </a:p>
          <a:p>
            <a:pPr marL="800100" lvl="1" indent="-342900" algn="l">
              <a:buClr>
                <a:srgbClr val="0070C0"/>
              </a:buClr>
              <a:buSzPct val="80000"/>
              <a:buFont typeface="Wingdings" pitchFamily="2" charset="2"/>
              <a:buChar char="u"/>
            </a:pPr>
            <a:r>
              <a:rPr lang="en-US" sz="1600" dirty="0">
                <a:solidFill>
                  <a:schemeClr val="tx1"/>
                </a:solidFill>
              </a:rPr>
              <a:t>Geoscience</a:t>
            </a:r>
          </a:p>
          <a:p>
            <a:pPr marL="800100" lvl="1" indent="-342900" algn="l">
              <a:buClr>
                <a:srgbClr val="0070C0"/>
              </a:buClr>
              <a:buSzPct val="80000"/>
              <a:buFont typeface="Wingdings" pitchFamily="2" charset="2"/>
              <a:buChar char="u"/>
            </a:pPr>
            <a:r>
              <a:rPr lang="en-US" sz="1600" dirty="0">
                <a:solidFill>
                  <a:schemeClr val="tx1"/>
                </a:solidFill>
              </a:rPr>
              <a:t>Medical imagery</a:t>
            </a:r>
          </a:p>
          <a:p>
            <a:pPr marL="800100" lvl="1" indent="-342900" algn="l">
              <a:buClr>
                <a:srgbClr val="0070C0"/>
              </a:buClr>
              <a:buSzPct val="80000"/>
              <a:buFont typeface="Wingdings" pitchFamily="2" charset="2"/>
              <a:buChar char="u"/>
            </a:pPr>
            <a:r>
              <a:rPr lang="en-US" sz="1600" dirty="0">
                <a:solidFill>
                  <a:schemeClr val="tx1"/>
                </a:solidFill>
              </a:rPr>
              <a:t>Pollution monitoring</a:t>
            </a:r>
          </a:p>
          <a:p>
            <a:pPr marL="800100" lvl="1" indent="-342900" algn="l">
              <a:buClr>
                <a:srgbClr val="0070C0"/>
              </a:buClr>
              <a:buSzPct val="80000"/>
              <a:buFont typeface="Wingdings" pitchFamily="2" charset="2"/>
              <a:buChar char="u"/>
            </a:pPr>
            <a:r>
              <a:rPr lang="en-US" sz="1600" dirty="0">
                <a:solidFill>
                  <a:schemeClr val="tx1"/>
                </a:solidFill>
              </a:rPr>
              <a:t>Process control</a:t>
            </a:r>
          </a:p>
          <a:p>
            <a:pPr marL="800100" lvl="1" indent="-342900" algn="l">
              <a:buClr>
                <a:srgbClr val="0070C0"/>
              </a:buClr>
              <a:buSzPct val="80000"/>
              <a:buFont typeface="Wingdings" pitchFamily="2" charset="2"/>
              <a:buChar char="u"/>
            </a:pPr>
            <a:r>
              <a:rPr lang="en-US" sz="1600" dirty="0">
                <a:solidFill>
                  <a:schemeClr val="tx1"/>
                </a:solidFill>
              </a:rPr>
              <a:t>Remote sensing</a:t>
            </a:r>
          </a:p>
          <a:p>
            <a:pPr marL="800100" lvl="1" indent="-342900" algn="l">
              <a:buClr>
                <a:srgbClr val="0070C0"/>
              </a:buClr>
              <a:buSzPct val="80000"/>
              <a:buFont typeface="Wingdings" pitchFamily="2" charset="2"/>
              <a:buChar char="u"/>
            </a:pPr>
            <a:r>
              <a:rPr lang="en-US" sz="1600" dirty="0">
                <a:solidFill>
                  <a:schemeClr val="tx1"/>
                </a:solidFill>
              </a:rPr>
              <a:t>Robotics</a:t>
            </a:r>
          </a:p>
          <a:p>
            <a:pPr marL="800100" lvl="1" indent="-342900" algn="l">
              <a:buClr>
                <a:srgbClr val="0070C0"/>
              </a:buClr>
              <a:buSzPct val="80000"/>
              <a:buFont typeface="Wingdings" pitchFamily="2" charset="2"/>
              <a:buChar char="u"/>
            </a:pPr>
            <a:r>
              <a:rPr lang="en-US" sz="1600" dirty="0">
                <a:solidFill>
                  <a:schemeClr val="tx1"/>
                </a:solidFill>
              </a:rPr>
              <a:t>Transport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273563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Robotics</a:t>
            </a:r>
          </a:p>
          <a:p>
            <a:pPr marL="342900" indent="-342900" algn="l">
              <a:buClr>
                <a:srgbClr val="0070C0"/>
              </a:buClr>
              <a:buSzPct val="80000"/>
              <a:buFont typeface="Wingdings" pitchFamily="2" charset="2"/>
              <a:buChar char="u"/>
            </a:pPr>
            <a:r>
              <a:rPr lang="en-US" sz="1800" dirty="0">
                <a:solidFill>
                  <a:schemeClr val="tx1"/>
                </a:solidFill>
              </a:rPr>
              <a:t>The robotics has been instrumental in the various domains such as −</a:t>
            </a:r>
          </a:p>
          <a:p>
            <a:pPr marL="342900" indent="-342900" algn="l">
              <a:buClr>
                <a:srgbClr val="0070C0"/>
              </a:buClr>
              <a:buSzPct val="80000"/>
              <a:buFont typeface="+mj-lt"/>
              <a:buAutoNum type="arabicPeriod"/>
            </a:pPr>
            <a:r>
              <a:rPr lang="en-US" sz="1800" b="1" dirty="0">
                <a:solidFill>
                  <a:schemeClr val="tx1"/>
                </a:solidFill>
              </a:rPr>
              <a:t>Industries</a:t>
            </a:r>
            <a:r>
              <a:rPr lang="en-US" sz="1800" dirty="0">
                <a:solidFill>
                  <a:schemeClr val="tx1"/>
                </a:solidFill>
              </a:rPr>
              <a:t> − Robots are used for handling material, cutting, welding, color coating, drilling, polishing, etc.</a:t>
            </a:r>
          </a:p>
          <a:p>
            <a:pPr marL="342900" indent="-342900" algn="l">
              <a:buClr>
                <a:srgbClr val="0070C0"/>
              </a:buClr>
              <a:buSzPct val="80000"/>
              <a:buFont typeface="+mj-lt"/>
              <a:buAutoNum type="arabicPeriod"/>
            </a:pPr>
            <a:r>
              <a:rPr lang="en-US" sz="1800" b="1" dirty="0">
                <a:solidFill>
                  <a:schemeClr val="tx1"/>
                </a:solidFill>
              </a:rPr>
              <a:t>Military</a:t>
            </a:r>
            <a:r>
              <a:rPr lang="en-US" sz="1800" dirty="0">
                <a:solidFill>
                  <a:schemeClr val="tx1"/>
                </a:solidFill>
              </a:rPr>
              <a:t> − Autonomous robots can reach inaccessible and hazardous zones during war. A robot named </a:t>
            </a:r>
            <a:r>
              <a:rPr lang="en-US" sz="1800" i="1" dirty="0">
                <a:solidFill>
                  <a:schemeClr val="tx1"/>
                </a:solidFill>
              </a:rPr>
              <a:t>Daksh</a:t>
            </a:r>
            <a:r>
              <a:rPr lang="en-US" sz="1800" dirty="0">
                <a:solidFill>
                  <a:schemeClr val="tx1"/>
                </a:solidFill>
              </a:rPr>
              <a:t>, developed by Defense Research and Development Organization (DRDO), is in function to destroy life-threatening objects safely.</a:t>
            </a:r>
          </a:p>
          <a:p>
            <a:pPr marL="342900" indent="-342900" algn="l">
              <a:buClr>
                <a:srgbClr val="0070C0"/>
              </a:buClr>
              <a:buSzPct val="80000"/>
              <a:buFont typeface="+mj-lt"/>
              <a:buAutoNum type="arabicPeriod"/>
            </a:pPr>
            <a:r>
              <a:rPr lang="en-US" sz="1800" b="1" dirty="0">
                <a:solidFill>
                  <a:schemeClr val="tx1"/>
                </a:solidFill>
              </a:rPr>
              <a:t>Medicine</a:t>
            </a:r>
            <a:r>
              <a:rPr lang="en-US" sz="1800" dirty="0">
                <a:solidFill>
                  <a:schemeClr val="tx1"/>
                </a:solidFill>
              </a:rPr>
              <a:t> − The robots are capable of carrying out hundreds of clinical tests simultaneously, rehabilitating permanently disabled people, and performing complex surgeries such as brain tumors.</a:t>
            </a:r>
          </a:p>
          <a:p>
            <a:pPr marL="342900" indent="-342900" algn="l">
              <a:buClr>
                <a:srgbClr val="0070C0"/>
              </a:buClr>
              <a:buSzPct val="80000"/>
              <a:buFont typeface="+mj-lt"/>
              <a:buAutoNum type="arabicPeriod"/>
            </a:pPr>
            <a:r>
              <a:rPr lang="en-US" sz="1800" b="1" dirty="0">
                <a:solidFill>
                  <a:schemeClr val="tx1"/>
                </a:solidFill>
              </a:rPr>
              <a:t>Exploration</a:t>
            </a:r>
            <a:r>
              <a:rPr lang="en-US" sz="1800" dirty="0">
                <a:solidFill>
                  <a:schemeClr val="tx1"/>
                </a:solidFill>
              </a:rPr>
              <a:t> − The robot rock climbers used for space exploration, underwater drones used for ocean exploration are to name a few.</a:t>
            </a:r>
          </a:p>
          <a:p>
            <a:pPr marL="342900" indent="-342900" algn="l">
              <a:buClr>
                <a:srgbClr val="0070C0"/>
              </a:buClr>
              <a:buSzPct val="80000"/>
              <a:buFont typeface="+mj-lt"/>
              <a:buAutoNum type="arabicPeriod"/>
            </a:pPr>
            <a:r>
              <a:rPr lang="en-US" sz="1800" b="1" dirty="0">
                <a:solidFill>
                  <a:schemeClr val="tx1"/>
                </a:solidFill>
              </a:rPr>
              <a:t>Entertainment</a:t>
            </a:r>
            <a:r>
              <a:rPr lang="en-US" sz="1800" dirty="0">
                <a:solidFill>
                  <a:schemeClr val="tx1"/>
                </a:solidFill>
              </a:rPr>
              <a:t> − Disney’s engineers have created hundreds of robots for movie making.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spTree>
    <p:extLst>
      <p:ext uri="{BB962C8B-B14F-4D97-AF65-F5344CB8AC3E}">
        <p14:creationId xmlns:p14="http://schemas.microsoft.com/office/powerpoint/2010/main" val="17061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Robotics</a:t>
            </a:r>
          </a:p>
          <a:p>
            <a:pPr marL="342900" indent="-342900" algn="l">
              <a:buClr>
                <a:srgbClr val="0070C0"/>
              </a:buClr>
              <a:buSzPct val="80000"/>
              <a:buFont typeface="Wingdings" pitchFamily="2" charset="2"/>
              <a:buChar char="u"/>
            </a:pPr>
            <a:r>
              <a:rPr lang="en-US" sz="1800" dirty="0">
                <a:solidFill>
                  <a:schemeClr val="tx1"/>
                </a:solidFill>
              </a:rPr>
              <a:t>Robotics study of creating intelligent and efficient robots.</a:t>
            </a:r>
          </a:p>
          <a:p>
            <a:pPr marL="342900" indent="-342900" algn="l">
              <a:buClr>
                <a:srgbClr val="0070C0"/>
              </a:buClr>
              <a:buSzPct val="80000"/>
              <a:buFont typeface="Wingdings" pitchFamily="2" charset="2"/>
              <a:buChar char="u"/>
            </a:pPr>
            <a:r>
              <a:rPr lang="en-US" sz="1800" b="1" dirty="0">
                <a:solidFill>
                  <a:schemeClr val="tx1"/>
                </a:solidFill>
              </a:rPr>
              <a:t>What are Robots?</a:t>
            </a:r>
          </a:p>
          <a:p>
            <a:pPr marL="342900" indent="-342900" algn="l">
              <a:buClr>
                <a:srgbClr val="0070C0"/>
              </a:buClr>
              <a:buSzPct val="80000"/>
              <a:buFont typeface="Wingdings" pitchFamily="2" charset="2"/>
              <a:buChar char="u"/>
            </a:pPr>
            <a:r>
              <a:rPr lang="en-US" sz="1800" dirty="0">
                <a:solidFill>
                  <a:schemeClr val="tx1"/>
                </a:solidFill>
              </a:rPr>
              <a:t>Robots are the artificial agents acting in real world environment.</a:t>
            </a:r>
          </a:p>
          <a:p>
            <a:pPr marL="342900" indent="-342900" algn="l">
              <a:buClr>
                <a:srgbClr val="0070C0"/>
              </a:buClr>
              <a:buSzPct val="80000"/>
              <a:buFont typeface="Wingdings" pitchFamily="2" charset="2"/>
              <a:buChar char="u"/>
            </a:pPr>
            <a:r>
              <a:rPr lang="en-US" sz="1800" b="1" dirty="0">
                <a:solidFill>
                  <a:schemeClr val="tx1"/>
                </a:solidFill>
              </a:rPr>
              <a:t>Objective</a:t>
            </a:r>
          </a:p>
          <a:p>
            <a:pPr marL="342900" indent="-342900" algn="l">
              <a:buClr>
                <a:srgbClr val="0070C0"/>
              </a:buClr>
              <a:buSzPct val="80000"/>
              <a:buFont typeface="Wingdings" pitchFamily="2" charset="2"/>
              <a:buChar char="u"/>
            </a:pPr>
            <a:r>
              <a:rPr lang="en-US" sz="1800" dirty="0">
                <a:solidFill>
                  <a:schemeClr val="tx1"/>
                </a:solidFill>
              </a:rPr>
              <a:t>Robots are aimed at manipulating the objects by perceiving, picking, moving, modifying the physical properties of object, destroying it, or to have an effect thereby freeing manpower from doing repetitive functions without getting bored, distracted, or exhausted</a:t>
            </a:r>
          </a:p>
          <a:p>
            <a:pPr marL="342900" indent="-342900" algn="l">
              <a:buClr>
                <a:srgbClr val="0070C0"/>
              </a:buClr>
              <a:buSzPct val="80000"/>
              <a:buFont typeface="Wingdings" pitchFamily="2" charset="2"/>
              <a:buChar char="u"/>
            </a:pPr>
            <a:r>
              <a:rPr lang="en-US" sz="1800" b="1" dirty="0">
                <a:solidFill>
                  <a:schemeClr val="tx1"/>
                </a:solidFill>
              </a:rPr>
              <a:t>What is Robotics?</a:t>
            </a:r>
          </a:p>
          <a:p>
            <a:pPr marL="342900" indent="-342900" algn="l">
              <a:buClr>
                <a:srgbClr val="0070C0"/>
              </a:buClr>
              <a:buSzPct val="80000"/>
              <a:buFont typeface="Wingdings" pitchFamily="2" charset="2"/>
              <a:buChar char="u"/>
            </a:pPr>
            <a:r>
              <a:rPr lang="en-US" sz="1800" dirty="0">
                <a:solidFill>
                  <a:schemeClr val="tx1"/>
                </a:solidFill>
              </a:rPr>
              <a:t>Robotics is a branch of AI, which is composed of Electrical Engineering, Mechanical Engineering, and Computer Science for designing, construction, and application of robots.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654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Aspects of Robotics</a:t>
            </a:r>
          </a:p>
          <a:p>
            <a:pPr marL="800100" lvl="1" indent="-342900" algn="l">
              <a:buClr>
                <a:srgbClr val="0070C0"/>
              </a:buClr>
              <a:buSzPct val="80000"/>
              <a:buFont typeface="Wingdings" pitchFamily="2" charset="2"/>
              <a:buChar char="u"/>
            </a:pPr>
            <a:r>
              <a:rPr lang="en-US" sz="1800" dirty="0">
                <a:solidFill>
                  <a:schemeClr val="tx1"/>
                </a:solidFill>
              </a:rPr>
              <a:t>The robots have </a:t>
            </a:r>
            <a:r>
              <a:rPr lang="en-US" sz="1800" b="1" dirty="0">
                <a:solidFill>
                  <a:schemeClr val="tx1"/>
                </a:solidFill>
              </a:rPr>
              <a:t>mechanical construction</a:t>
            </a:r>
            <a:r>
              <a:rPr lang="en-US" sz="1800" dirty="0">
                <a:solidFill>
                  <a:schemeClr val="tx1"/>
                </a:solidFill>
              </a:rPr>
              <a:t>, form, or shape designed to accomplish a particular task.</a:t>
            </a:r>
          </a:p>
          <a:p>
            <a:pPr marL="800100" lvl="1" indent="-342900" algn="l">
              <a:buClr>
                <a:srgbClr val="0070C0"/>
              </a:buClr>
              <a:buSzPct val="80000"/>
              <a:buFont typeface="Wingdings" pitchFamily="2" charset="2"/>
              <a:buChar char="u"/>
            </a:pPr>
            <a:r>
              <a:rPr lang="en-US" sz="1800" dirty="0">
                <a:solidFill>
                  <a:schemeClr val="tx1"/>
                </a:solidFill>
              </a:rPr>
              <a:t>They have </a:t>
            </a:r>
            <a:r>
              <a:rPr lang="en-US" sz="1800" b="1" dirty="0">
                <a:solidFill>
                  <a:schemeClr val="tx1"/>
                </a:solidFill>
              </a:rPr>
              <a:t>electrical components</a:t>
            </a:r>
            <a:r>
              <a:rPr lang="en-US" sz="1800" dirty="0">
                <a:solidFill>
                  <a:schemeClr val="tx1"/>
                </a:solidFill>
              </a:rPr>
              <a:t> which power and control the machinery.</a:t>
            </a:r>
          </a:p>
          <a:p>
            <a:pPr marL="800100" lvl="1" indent="-342900" algn="l">
              <a:buClr>
                <a:srgbClr val="0070C0"/>
              </a:buClr>
              <a:buSzPct val="80000"/>
              <a:buFont typeface="Wingdings" pitchFamily="2" charset="2"/>
              <a:buChar char="u"/>
            </a:pPr>
            <a:r>
              <a:rPr lang="en-US" sz="1800" dirty="0">
                <a:solidFill>
                  <a:schemeClr val="tx1"/>
                </a:solidFill>
              </a:rPr>
              <a:t>They contain some level of </a:t>
            </a:r>
            <a:r>
              <a:rPr lang="en-US" sz="1800" b="1" dirty="0">
                <a:solidFill>
                  <a:schemeClr val="tx1"/>
                </a:solidFill>
              </a:rPr>
              <a:t>computer program</a:t>
            </a:r>
            <a:r>
              <a:rPr lang="en-US" sz="1800" dirty="0">
                <a:solidFill>
                  <a:schemeClr val="tx1"/>
                </a:solidFill>
              </a:rPr>
              <a:t> that determines what, when and how a robot does something.</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9824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Difference in Robot System and Other AI Program</a:t>
            </a:r>
          </a:p>
          <a:p>
            <a:pPr marL="342900" indent="-342900" algn="l">
              <a:buClr>
                <a:srgbClr val="0070C0"/>
              </a:buClr>
              <a:buSzPct val="80000"/>
              <a:buFont typeface="Wingdings" pitchFamily="2" charset="2"/>
              <a:buChar char="u"/>
            </a:pPr>
            <a:r>
              <a:rPr lang="en-US" sz="1800" dirty="0">
                <a:solidFill>
                  <a:schemeClr val="tx1"/>
                </a:solidFill>
              </a:rPr>
              <a:t>Here is the difference between the two:</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Table 7">
            <a:extLst>
              <a:ext uri="{FF2B5EF4-FFF2-40B4-BE49-F238E27FC236}">
                <a16:creationId xmlns:a16="http://schemas.microsoft.com/office/drawing/2014/main" id="{644B6A74-1659-4AF0-87AC-0EF2B6D9B047}"/>
              </a:ext>
            </a:extLst>
          </p:cNvPr>
          <p:cNvGraphicFramePr>
            <a:graphicFrameLocks noGrp="1"/>
          </p:cNvGraphicFramePr>
          <p:nvPr>
            <p:extLst>
              <p:ext uri="{D42A27DB-BD31-4B8C-83A1-F6EECF244321}">
                <p14:modId xmlns:p14="http://schemas.microsoft.com/office/powerpoint/2010/main" val="3248311476"/>
              </p:ext>
            </p:extLst>
          </p:nvPr>
        </p:nvGraphicFramePr>
        <p:xfrm>
          <a:off x="541558" y="2132855"/>
          <a:ext cx="8204899" cy="2529840"/>
        </p:xfrm>
        <a:graphic>
          <a:graphicData uri="http://schemas.openxmlformats.org/drawingml/2006/table">
            <a:tbl>
              <a:tblPr firstRow="1" bandRow="1">
                <a:tableStyleId>{5C22544A-7EE6-4342-B048-85BDC9FD1C3A}</a:tableStyleId>
              </a:tblPr>
              <a:tblGrid>
                <a:gridCol w="4030442">
                  <a:extLst>
                    <a:ext uri="{9D8B030D-6E8A-4147-A177-3AD203B41FA5}">
                      <a16:colId xmlns:a16="http://schemas.microsoft.com/office/drawing/2014/main" val="1945172342"/>
                    </a:ext>
                  </a:extLst>
                </a:gridCol>
                <a:gridCol w="4174457">
                  <a:extLst>
                    <a:ext uri="{9D8B030D-6E8A-4147-A177-3AD203B41FA5}">
                      <a16:colId xmlns:a16="http://schemas.microsoft.com/office/drawing/2014/main" val="522091670"/>
                    </a:ext>
                  </a:extLst>
                </a:gridCol>
              </a:tblGrid>
              <a:tr h="370840">
                <a:tc>
                  <a:txBody>
                    <a:bodyPr/>
                    <a:lstStyle/>
                    <a:p>
                      <a:pPr algn="ctr" fontAlgn="t"/>
                      <a:r>
                        <a:rPr lang="en-US" dirty="0">
                          <a:effectLst/>
                        </a:rPr>
                        <a:t>AI Programs</a:t>
                      </a:r>
                    </a:p>
                  </a:txBody>
                  <a:tcPr marL="76200" marR="76200" marT="76200" marB="76200"/>
                </a:tc>
                <a:tc>
                  <a:txBody>
                    <a:bodyPr/>
                    <a:lstStyle/>
                    <a:p>
                      <a:pPr algn="ctr" fontAlgn="t"/>
                      <a:r>
                        <a:rPr lang="en-US">
                          <a:effectLst/>
                        </a:rPr>
                        <a:t>Robots</a:t>
                      </a:r>
                    </a:p>
                  </a:txBody>
                  <a:tcPr marL="76200" marR="76200" marT="76200" marB="76200"/>
                </a:tc>
                <a:extLst>
                  <a:ext uri="{0D108BD9-81ED-4DB2-BD59-A6C34878D82A}">
                    <a16:rowId xmlns:a16="http://schemas.microsoft.com/office/drawing/2014/main" val="35822229"/>
                  </a:ext>
                </a:extLst>
              </a:tr>
              <a:tr h="370840">
                <a:tc>
                  <a:txBody>
                    <a:bodyPr/>
                    <a:lstStyle/>
                    <a:p>
                      <a:pPr fontAlgn="t"/>
                      <a:r>
                        <a:rPr lang="en-US" dirty="0">
                          <a:effectLst/>
                        </a:rPr>
                        <a:t>They usually operate in computer-stimulated worlds.</a:t>
                      </a:r>
                    </a:p>
                  </a:txBody>
                  <a:tcPr marL="76200" marR="76200" marT="76200" marB="76200"/>
                </a:tc>
                <a:tc>
                  <a:txBody>
                    <a:bodyPr/>
                    <a:lstStyle/>
                    <a:p>
                      <a:pPr fontAlgn="t"/>
                      <a:r>
                        <a:rPr lang="en-US" dirty="0">
                          <a:effectLst/>
                        </a:rPr>
                        <a:t>They operate in real physical world</a:t>
                      </a:r>
                    </a:p>
                  </a:txBody>
                  <a:tcPr marL="76200" marR="76200" marT="76200" marB="76200"/>
                </a:tc>
                <a:extLst>
                  <a:ext uri="{0D108BD9-81ED-4DB2-BD59-A6C34878D82A}">
                    <a16:rowId xmlns:a16="http://schemas.microsoft.com/office/drawing/2014/main" val="3097208740"/>
                  </a:ext>
                </a:extLst>
              </a:tr>
              <a:tr h="370840">
                <a:tc>
                  <a:txBody>
                    <a:bodyPr/>
                    <a:lstStyle/>
                    <a:p>
                      <a:pPr fontAlgn="t"/>
                      <a:r>
                        <a:rPr lang="en-US" dirty="0">
                          <a:effectLst/>
                        </a:rPr>
                        <a:t>The input to an AI program is in symbols and rules.</a:t>
                      </a:r>
                    </a:p>
                  </a:txBody>
                  <a:tcPr marL="76200" marR="76200" marT="76200" marB="76200"/>
                </a:tc>
                <a:tc>
                  <a:txBody>
                    <a:bodyPr/>
                    <a:lstStyle/>
                    <a:p>
                      <a:pPr fontAlgn="t"/>
                      <a:r>
                        <a:rPr lang="en-US">
                          <a:effectLst/>
                        </a:rPr>
                        <a:t>Inputs to robots is analog signal in the form of speech waveform or images</a:t>
                      </a:r>
                    </a:p>
                  </a:txBody>
                  <a:tcPr marL="76200" marR="76200" marT="76200" marB="76200"/>
                </a:tc>
                <a:extLst>
                  <a:ext uri="{0D108BD9-81ED-4DB2-BD59-A6C34878D82A}">
                    <a16:rowId xmlns:a16="http://schemas.microsoft.com/office/drawing/2014/main" val="856205107"/>
                  </a:ext>
                </a:extLst>
              </a:tr>
              <a:tr h="370840">
                <a:tc>
                  <a:txBody>
                    <a:bodyPr/>
                    <a:lstStyle/>
                    <a:p>
                      <a:pPr fontAlgn="t"/>
                      <a:r>
                        <a:rPr lang="en-US">
                          <a:effectLst/>
                        </a:rPr>
                        <a:t>They need general purpose computers to operate on.</a:t>
                      </a:r>
                    </a:p>
                  </a:txBody>
                  <a:tcPr marL="76200" marR="76200" marT="76200" marB="76200"/>
                </a:tc>
                <a:tc>
                  <a:txBody>
                    <a:bodyPr/>
                    <a:lstStyle/>
                    <a:p>
                      <a:pPr fontAlgn="t"/>
                      <a:r>
                        <a:rPr lang="en-US" dirty="0">
                          <a:effectLst/>
                        </a:rPr>
                        <a:t>They need special hardware with sensors and effectors.</a:t>
                      </a:r>
                    </a:p>
                  </a:txBody>
                  <a:tcPr marL="76200" marR="76200" marT="76200" marB="76200"/>
                </a:tc>
                <a:extLst>
                  <a:ext uri="{0D108BD9-81ED-4DB2-BD59-A6C34878D82A}">
                    <a16:rowId xmlns:a16="http://schemas.microsoft.com/office/drawing/2014/main" val="3244087746"/>
                  </a:ext>
                </a:extLst>
              </a:tr>
            </a:tbl>
          </a:graphicData>
        </a:graphic>
      </p:graphicFrame>
    </p:spTree>
    <p:extLst>
      <p:ext uri="{BB962C8B-B14F-4D97-AF65-F5344CB8AC3E}">
        <p14:creationId xmlns:p14="http://schemas.microsoft.com/office/powerpoint/2010/main" val="398277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Robot Locomotion</a:t>
            </a:r>
          </a:p>
          <a:p>
            <a:pPr marL="342900" indent="-342900" algn="l">
              <a:buClr>
                <a:srgbClr val="0070C0"/>
              </a:buClr>
              <a:buSzPct val="80000"/>
              <a:buFont typeface="Wingdings" pitchFamily="2" charset="2"/>
              <a:buChar char="u"/>
            </a:pPr>
            <a:r>
              <a:rPr lang="en-US" sz="1800" dirty="0">
                <a:solidFill>
                  <a:schemeClr val="tx1"/>
                </a:solidFill>
              </a:rPr>
              <a:t>Locomotion is the mechanism that makes a robot capable of moving in its environment. There are various types of locomotion −</a:t>
            </a:r>
          </a:p>
          <a:p>
            <a:pPr marL="800100" lvl="1" indent="-342900" algn="l">
              <a:buClr>
                <a:srgbClr val="0070C0"/>
              </a:buClr>
              <a:buSzPct val="80000"/>
              <a:buFont typeface="Wingdings" pitchFamily="2" charset="2"/>
              <a:buChar char="u"/>
            </a:pPr>
            <a:r>
              <a:rPr lang="en-US" sz="1800" dirty="0">
                <a:solidFill>
                  <a:schemeClr val="tx1"/>
                </a:solidFill>
              </a:rPr>
              <a:t>Legged</a:t>
            </a:r>
          </a:p>
          <a:p>
            <a:pPr marL="800100" lvl="1" indent="-342900" algn="l">
              <a:buClr>
                <a:srgbClr val="0070C0"/>
              </a:buClr>
              <a:buSzPct val="80000"/>
              <a:buFont typeface="Wingdings" pitchFamily="2" charset="2"/>
              <a:buChar char="u"/>
            </a:pPr>
            <a:r>
              <a:rPr lang="en-US" sz="1800" dirty="0">
                <a:solidFill>
                  <a:schemeClr val="tx1"/>
                </a:solidFill>
              </a:rPr>
              <a:t>Wheeled</a:t>
            </a:r>
          </a:p>
          <a:p>
            <a:pPr marL="800100" lvl="1" indent="-342900" algn="l">
              <a:buClr>
                <a:srgbClr val="0070C0"/>
              </a:buClr>
              <a:buSzPct val="80000"/>
              <a:buFont typeface="Wingdings" pitchFamily="2" charset="2"/>
              <a:buChar char="u"/>
            </a:pPr>
            <a:r>
              <a:rPr lang="en-US" sz="1800" dirty="0">
                <a:solidFill>
                  <a:schemeClr val="tx1"/>
                </a:solidFill>
              </a:rPr>
              <a:t>Combination of Legged and Wheeled Locomotion</a:t>
            </a:r>
          </a:p>
          <a:p>
            <a:pPr marL="800100" lvl="1" indent="-342900" algn="l">
              <a:buClr>
                <a:srgbClr val="0070C0"/>
              </a:buClr>
              <a:buSzPct val="80000"/>
              <a:buFont typeface="Wingdings" pitchFamily="2" charset="2"/>
              <a:buChar char="u"/>
            </a:pPr>
            <a:r>
              <a:rPr lang="en-US" sz="1800" dirty="0">
                <a:solidFill>
                  <a:schemeClr val="tx1"/>
                </a:solidFill>
              </a:rPr>
              <a:t>Tracked slip/skid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63712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Legged Locomotion (1)</a:t>
            </a:r>
          </a:p>
          <a:p>
            <a:pPr marL="800100" lvl="1" indent="-342900" algn="l">
              <a:buClr>
                <a:srgbClr val="0070C0"/>
              </a:buClr>
              <a:buSzPct val="80000"/>
              <a:buFont typeface="Wingdings" pitchFamily="2" charset="2"/>
              <a:buChar char="u"/>
            </a:pPr>
            <a:r>
              <a:rPr lang="en-US" sz="1800" dirty="0">
                <a:solidFill>
                  <a:schemeClr val="tx1"/>
                </a:solidFill>
              </a:rPr>
              <a:t>This type of locomotion consumes more power while demonstrating walk, jump, trot, hop, climb up or down, etc.</a:t>
            </a:r>
          </a:p>
          <a:p>
            <a:pPr marL="800100" lvl="1" indent="-342900" algn="l">
              <a:buClr>
                <a:srgbClr val="0070C0"/>
              </a:buClr>
              <a:buSzPct val="80000"/>
              <a:buFont typeface="Wingdings" pitchFamily="2" charset="2"/>
              <a:buChar char="u"/>
            </a:pPr>
            <a:r>
              <a:rPr lang="en-US" sz="1800" dirty="0">
                <a:solidFill>
                  <a:schemeClr val="tx1"/>
                </a:solidFill>
              </a:rPr>
              <a:t>It requires more number of motors to accomplish a movement. It is suited for rough as well as smooth terrain where irregular or too smooth surface makes it consume more power for a wheeled locomotion. It is little difficult to implement because of stability issues.</a:t>
            </a:r>
          </a:p>
          <a:p>
            <a:pPr marL="800100" lvl="1" indent="-342900" algn="l">
              <a:buClr>
                <a:srgbClr val="0070C0"/>
              </a:buClr>
              <a:buSzPct val="80000"/>
              <a:buFont typeface="Wingdings" pitchFamily="2" charset="2"/>
              <a:buChar char="u"/>
            </a:pPr>
            <a:r>
              <a:rPr lang="en-US" sz="1800" dirty="0">
                <a:solidFill>
                  <a:schemeClr val="tx1"/>
                </a:solidFill>
              </a:rPr>
              <a:t>It comes with the variety of one, two, four, and six legs. If a robot has multiple legs then leg coordination is necessary for locomotion.</a:t>
            </a:r>
          </a:p>
          <a:p>
            <a:pPr marL="342900" indent="-342900" algn="l">
              <a:buClr>
                <a:srgbClr val="0070C0"/>
              </a:buClr>
              <a:buSzPct val="80000"/>
              <a:buFont typeface="Wingdings" pitchFamily="2" charset="2"/>
              <a:buChar char="u"/>
            </a:pPr>
            <a:r>
              <a:rPr lang="en-US" sz="1800" dirty="0">
                <a:solidFill>
                  <a:schemeClr val="tx1"/>
                </a:solidFill>
              </a:rPr>
              <a:t>The total number of possible </a:t>
            </a:r>
            <a:r>
              <a:rPr lang="en-US" sz="1800" b="1" dirty="0">
                <a:solidFill>
                  <a:schemeClr val="tx1"/>
                </a:solidFill>
              </a:rPr>
              <a:t>gaits</a:t>
            </a:r>
            <a:r>
              <a:rPr lang="en-US" sz="1800" dirty="0">
                <a:solidFill>
                  <a:schemeClr val="tx1"/>
                </a:solidFill>
              </a:rPr>
              <a:t> (a periodic sequence of lift and release events for each of the total legs) a robot can travel depends upon the number of its legs.</a:t>
            </a:r>
          </a:p>
          <a:p>
            <a:pPr marL="342900" indent="-342900" algn="l">
              <a:buClr>
                <a:srgbClr val="0070C0"/>
              </a:buClr>
              <a:buSzPct val="80000"/>
              <a:buFont typeface="Wingdings" pitchFamily="2" charset="2"/>
              <a:buChar char="u"/>
            </a:pPr>
            <a:r>
              <a:rPr lang="en-US" sz="1800" dirty="0">
                <a:solidFill>
                  <a:schemeClr val="tx1"/>
                </a:solidFill>
              </a:rPr>
              <a:t>If a robot has k legs, then the number of possible events N = (2k-1)!.</a:t>
            </a:r>
          </a:p>
          <a:p>
            <a:pPr marL="342900" indent="-342900" algn="l">
              <a:buClr>
                <a:srgbClr val="0070C0"/>
              </a:buClr>
              <a:buSzPct val="80000"/>
              <a:buFont typeface="Wingdings" pitchFamily="2" charset="2"/>
              <a:buChar char="u"/>
            </a:pPr>
            <a:r>
              <a:rPr lang="en-US" sz="1800" dirty="0">
                <a:solidFill>
                  <a:schemeClr val="tx1"/>
                </a:solidFill>
              </a:rPr>
              <a:t>In case of a two-legged robot (k=2), the number of possible events is N = (2k-1)! = (2*2-1)! = 3! = 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4971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Legged Locomotion (2)</a:t>
            </a:r>
          </a:p>
          <a:p>
            <a:pPr marL="342900" indent="-342900" algn="l">
              <a:buClr>
                <a:srgbClr val="0070C0"/>
              </a:buClr>
              <a:buSzPct val="80000"/>
              <a:buFont typeface="Wingdings" pitchFamily="2" charset="2"/>
              <a:buChar char="u"/>
            </a:pPr>
            <a:r>
              <a:rPr lang="en-US" sz="1800" dirty="0">
                <a:solidFill>
                  <a:schemeClr val="tx1"/>
                </a:solidFill>
              </a:rPr>
              <a:t>Hence there are six possible different events −</a:t>
            </a:r>
          </a:p>
          <a:p>
            <a:pPr marL="800100" lvl="1" indent="-342900" algn="l">
              <a:buClr>
                <a:srgbClr val="0070C0"/>
              </a:buClr>
              <a:buSzPct val="80000"/>
              <a:buFont typeface="Wingdings" pitchFamily="2" charset="2"/>
              <a:buChar char="u"/>
            </a:pPr>
            <a:r>
              <a:rPr lang="en-US" sz="1800" dirty="0">
                <a:solidFill>
                  <a:schemeClr val="tx1"/>
                </a:solidFill>
              </a:rPr>
              <a:t>Lifting the Left leg</a:t>
            </a:r>
          </a:p>
          <a:p>
            <a:pPr marL="800100" lvl="1" indent="-342900" algn="l">
              <a:buClr>
                <a:srgbClr val="0070C0"/>
              </a:buClr>
              <a:buSzPct val="80000"/>
              <a:buFont typeface="Wingdings" pitchFamily="2" charset="2"/>
              <a:buChar char="u"/>
            </a:pPr>
            <a:r>
              <a:rPr lang="en-US" sz="1800" dirty="0">
                <a:solidFill>
                  <a:schemeClr val="tx1"/>
                </a:solidFill>
              </a:rPr>
              <a:t>Releasing the Left leg</a:t>
            </a:r>
          </a:p>
          <a:p>
            <a:pPr marL="800100" lvl="1" indent="-342900" algn="l">
              <a:buClr>
                <a:srgbClr val="0070C0"/>
              </a:buClr>
              <a:buSzPct val="80000"/>
              <a:buFont typeface="Wingdings" pitchFamily="2" charset="2"/>
              <a:buChar char="u"/>
            </a:pPr>
            <a:r>
              <a:rPr lang="en-US" sz="1800" dirty="0">
                <a:solidFill>
                  <a:schemeClr val="tx1"/>
                </a:solidFill>
              </a:rPr>
              <a:t>Lifting the Right leg</a:t>
            </a:r>
          </a:p>
          <a:p>
            <a:pPr marL="800100" lvl="1" indent="-342900" algn="l">
              <a:buClr>
                <a:srgbClr val="0070C0"/>
              </a:buClr>
              <a:buSzPct val="80000"/>
              <a:buFont typeface="Wingdings" pitchFamily="2" charset="2"/>
              <a:buChar char="u"/>
            </a:pPr>
            <a:r>
              <a:rPr lang="en-US" sz="1800" dirty="0">
                <a:solidFill>
                  <a:schemeClr val="tx1"/>
                </a:solidFill>
              </a:rPr>
              <a:t>Releasing the Right leg</a:t>
            </a:r>
          </a:p>
          <a:p>
            <a:pPr marL="800100" lvl="1" indent="-342900" algn="l">
              <a:buClr>
                <a:srgbClr val="0070C0"/>
              </a:buClr>
              <a:buSzPct val="80000"/>
              <a:buFont typeface="Wingdings" pitchFamily="2" charset="2"/>
              <a:buChar char="u"/>
            </a:pPr>
            <a:r>
              <a:rPr lang="en-US" sz="1800" dirty="0">
                <a:solidFill>
                  <a:schemeClr val="tx1"/>
                </a:solidFill>
              </a:rPr>
              <a:t>Lifting both the legs together</a:t>
            </a:r>
          </a:p>
          <a:p>
            <a:pPr marL="800100" lvl="1" indent="-342900" algn="l">
              <a:buClr>
                <a:srgbClr val="0070C0"/>
              </a:buClr>
              <a:buSzPct val="80000"/>
              <a:buFont typeface="Wingdings" pitchFamily="2" charset="2"/>
              <a:buChar char="u"/>
            </a:pPr>
            <a:r>
              <a:rPr lang="en-US" sz="1800" dirty="0">
                <a:solidFill>
                  <a:schemeClr val="tx1"/>
                </a:solidFill>
              </a:rPr>
              <a:t>Releasing both the legs together</a:t>
            </a:r>
          </a:p>
          <a:p>
            <a:pPr marL="342900" indent="-342900" algn="l">
              <a:buClr>
                <a:srgbClr val="0070C0"/>
              </a:buClr>
              <a:buSzPct val="80000"/>
              <a:buFont typeface="Wingdings" pitchFamily="2" charset="2"/>
              <a:buChar char="u"/>
            </a:pPr>
            <a:r>
              <a:rPr lang="en-US" sz="1800" dirty="0">
                <a:solidFill>
                  <a:schemeClr val="tx1"/>
                </a:solidFill>
              </a:rPr>
              <a:t>In case of k=6 legs, there are 39916800 possible events. Hence the complexity of robots is directly proportional to the number of legs.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pic>
        <p:nvPicPr>
          <p:cNvPr id="1026" name="Picture 2" descr="Legged Locomotion">
            <a:extLst>
              <a:ext uri="{FF2B5EF4-FFF2-40B4-BE49-F238E27FC236}">
                <a16:creationId xmlns:a16="http://schemas.microsoft.com/office/drawing/2014/main" id="{9D27A204-B312-417D-8CF8-F1B9CA735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776" y="1468935"/>
            <a:ext cx="1524000"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88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Wheeled Locomotion</a:t>
            </a:r>
          </a:p>
          <a:p>
            <a:pPr marL="342900" indent="-342900" algn="l">
              <a:buClr>
                <a:srgbClr val="0070C0"/>
              </a:buClr>
              <a:buSzPct val="80000"/>
              <a:buFont typeface="Wingdings" pitchFamily="2" charset="2"/>
              <a:buChar char="u"/>
            </a:pPr>
            <a:r>
              <a:rPr lang="en-US" sz="1800" dirty="0">
                <a:solidFill>
                  <a:schemeClr val="tx1"/>
                </a:solidFill>
              </a:rPr>
              <a:t>It requires fewer number of motors to accomplish a movement. It is little easy to implement as there are less stability issues in case of more number of wheels. It is power efficient as compared to legged locomotion.</a:t>
            </a:r>
          </a:p>
          <a:p>
            <a:pPr marL="342900" indent="-342900" algn="l">
              <a:buClr>
                <a:srgbClr val="0070C0"/>
              </a:buClr>
              <a:buSzPct val="80000"/>
              <a:buFont typeface="Wingdings" pitchFamily="2" charset="2"/>
              <a:buChar char="u"/>
            </a:pPr>
            <a:r>
              <a:rPr lang="en-US" sz="1800" b="1" dirty="0">
                <a:solidFill>
                  <a:schemeClr val="tx1"/>
                </a:solidFill>
              </a:rPr>
              <a:t>Standard wheel</a:t>
            </a:r>
            <a:r>
              <a:rPr lang="en-US" sz="1800" dirty="0">
                <a:solidFill>
                  <a:schemeClr val="tx1"/>
                </a:solidFill>
              </a:rPr>
              <a:t> − Rotates around the wheel axle and around the contact</a:t>
            </a:r>
          </a:p>
          <a:p>
            <a:pPr marL="342900" indent="-342900" algn="l">
              <a:buClr>
                <a:srgbClr val="0070C0"/>
              </a:buClr>
              <a:buSzPct val="80000"/>
              <a:buFont typeface="Wingdings" pitchFamily="2" charset="2"/>
              <a:buChar char="u"/>
            </a:pPr>
            <a:r>
              <a:rPr lang="en-US" sz="1800" b="1" dirty="0">
                <a:solidFill>
                  <a:schemeClr val="tx1"/>
                </a:solidFill>
              </a:rPr>
              <a:t>Castor wheel</a:t>
            </a:r>
            <a:r>
              <a:rPr lang="en-US" sz="1800" dirty="0">
                <a:solidFill>
                  <a:schemeClr val="tx1"/>
                </a:solidFill>
              </a:rPr>
              <a:t> − Rotates around the wheel axle and the offset steering joint.</a:t>
            </a:r>
          </a:p>
          <a:p>
            <a:pPr marL="342900" indent="-342900" algn="l">
              <a:buClr>
                <a:srgbClr val="0070C0"/>
              </a:buClr>
              <a:buSzPct val="80000"/>
              <a:buFont typeface="Wingdings" pitchFamily="2" charset="2"/>
              <a:buChar char="u"/>
            </a:pPr>
            <a:r>
              <a:rPr lang="en-US" sz="1800" b="1" dirty="0">
                <a:solidFill>
                  <a:schemeClr val="tx1"/>
                </a:solidFill>
              </a:rPr>
              <a:t>Swedish 45</a:t>
            </a:r>
            <a:r>
              <a:rPr lang="en-US" sz="1800" b="1" baseline="30000" dirty="0">
                <a:solidFill>
                  <a:schemeClr val="tx1"/>
                </a:solidFill>
              </a:rPr>
              <a:t>o</a:t>
            </a:r>
            <a:r>
              <a:rPr lang="en-US" sz="1800" b="1" dirty="0">
                <a:solidFill>
                  <a:schemeClr val="tx1"/>
                </a:solidFill>
              </a:rPr>
              <a:t> and Swedish 90</a:t>
            </a:r>
            <a:r>
              <a:rPr lang="en-US" sz="1800" b="1" baseline="30000" dirty="0">
                <a:solidFill>
                  <a:schemeClr val="tx1"/>
                </a:solidFill>
              </a:rPr>
              <a:t>o</a:t>
            </a:r>
            <a:r>
              <a:rPr lang="en-US" sz="1800" b="1" dirty="0">
                <a:solidFill>
                  <a:schemeClr val="tx1"/>
                </a:solidFill>
              </a:rPr>
              <a:t> wheels</a:t>
            </a:r>
            <a:r>
              <a:rPr lang="en-US" sz="1800" dirty="0">
                <a:solidFill>
                  <a:schemeClr val="tx1"/>
                </a:solidFill>
              </a:rPr>
              <a:t> − Omni-wheel, rotates around the contact point, around the wheel axle, and around the rollers.</a:t>
            </a:r>
          </a:p>
          <a:p>
            <a:pPr marL="342900" indent="-342900" algn="l">
              <a:buClr>
                <a:srgbClr val="0070C0"/>
              </a:buClr>
              <a:buSzPct val="80000"/>
              <a:buFont typeface="Wingdings" pitchFamily="2" charset="2"/>
              <a:buChar char="u"/>
            </a:pPr>
            <a:r>
              <a:rPr lang="en-US" sz="1800" b="1" dirty="0">
                <a:solidFill>
                  <a:schemeClr val="tx1"/>
                </a:solidFill>
              </a:rPr>
              <a:t>Ball or spherical wheel</a:t>
            </a:r>
            <a:r>
              <a:rPr lang="en-US" sz="1800" dirty="0">
                <a:solidFill>
                  <a:schemeClr val="tx1"/>
                </a:solidFill>
              </a:rPr>
              <a:t> − Omnidirectional wheel, technically difficult to implement.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pic>
        <p:nvPicPr>
          <p:cNvPr id="2050" name="Picture 2" descr="Wheeled Locomotion">
            <a:extLst>
              <a:ext uri="{FF2B5EF4-FFF2-40B4-BE49-F238E27FC236}">
                <a16:creationId xmlns:a16="http://schemas.microsoft.com/office/drawing/2014/main" id="{A1A37DFA-994D-4A35-BE4C-FA63447C4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281190"/>
            <a:ext cx="1943100" cy="19145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Robotics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Slip/Skid Locomotion</a:t>
            </a:r>
          </a:p>
          <a:p>
            <a:pPr marL="342900" indent="-342900" algn="l">
              <a:buClr>
                <a:srgbClr val="0070C0"/>
              </a:buClr>
              <a:buSzPct val="80000"/>
              <a:buFont typeface="Wingdings" pitchFamily="2" charset="2"/>
              <a:buChar char="u"/>
            </a:pPr>
            <a:r>
              <a:rPr lang="en-US" sz="1800" dirty="0">
                <a:solidFill>
                  <a:schemeClr val="tx1"/>
                </a:solidFill>
              </a:rPr>
              <a:t>In this type, the vehicles use tracks as in a tank. </a:t>
            </a:r>
          </a:p>
          <a:p>
            <a:pPr marL="342900" indent="-342900" algn="l">
              <a:buClr>
                <a:srgbClr val="0070C0"/>
              </a:buClr>
              <a:buSzPct val="80000"/>
              <a:buFont typeface="Wingdings" pitchFamily="2" charset="2"/>
              <a:buChar char="u"/>
            </a:pPr>
            <a:r>
              <a:rPr lang="en-US" sz="1800" dirty="0">
                <a:solidFill>
                  <a:schemeClr val="tx1"/>
                </a:solidFill>
              </a:rPr>
              <a:t>The robot is steered by moving the tracks with different speeds in the same or opposite direction.</a:t>
            </a:r>
          </a:p>
          <a:p>
            <a:pPr marL="342900" indent="-342900" algn="l">
              <a:buClr>
                <a:srgbClr val="0070C0"/>
              </a:buClr>
              <a:buSzPct val="80000"/>
              <a:buFont typeface="Wingdings" pitchFamily="2" charset="2"/>
              <a:buChar char="u"/>
            </a:pPr>
            <a:r>
              <a:rPr lang="en-US" sz="1800" dirty="0">
                <a:solidFill>
                  <a:schemeClr val="tx1"/>
                </a:solidFill>
              </a:rPr>
              <a:t>It offers stability because of large contact area of track and ground.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https://www.tutorialspoint.com/artificial_intelligence/artificial_intelligence_robotics.htm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3074" name="Picture 2" descr="Tracked Robot">
            <a:extLst>
              <a:ext uri="{FF2B5EF4-FFF2-40B4-BE49-F238E27FC236}">
                <a16:creationId xmlns:a16="http://schemas.microsoft.com/office/drawing/2014/main" id="{01262A27-DFCF-43C7-9358-A7C0FE19F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429000"/>
            <a:ext cx="214312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90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1535</Words>
  <Application>Microsoft Office PowerPoint</Application>
  <PresentationFormat>On-screen Show (4:3)</PresentationFormat>
  <Paragraphs>161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10 Robotics</vt:lpstr>
      <vt:lpstr>10 Robotics</vt:lpstr>
      <vt:lpstr>10 Robotics</vt:lpstr>
      <vt:lpstr>10 Robotics</vt:lpstr>
      <vt:lpstr>10 Robotics</vt:lpstr>
      <vt:lpstr>10 Robotics</vt:lpstr>
      <vt:lpstr>10 Robotics</vt:lpstr>
      <vt:lpstr>10 Robotics</vt:lpstr>
      <vt:lpstr>10 Robotics</vt:lpstr>
      <vt:lpstr>10 Robotics</vt:lpstr>
      <vt:lpstr>10 Robotics</vt:lpstr>
      <vt:lpstr>10 Robotics</vt:lpstr>
      <vt:lpstr>10 Robotics</vt:lpstr>
      <vt:lpstr>10 Robotics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485</cp:revision>
  <dcterms:created xsi:type="dcterms:W3CDTF">2018-09-28T16:40:41Z</dcterms:created>
  <dcterms:modified xsi:type="dcterms:W3CDTF">2020-05-03T20:43:50Z</dcterms:modified>
</cp:coreProperties>
</file>