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0" r:id="rId4"/>
    <p:sldId id="261" r:id="rId5"/>
    <p:sldId id="262" r:id="rId6"/>
    <p:sldId id="263" r:id="rId7"/>
    <p:sldId id="264" r:id="rId8"/>
    <p:sldId id="265" r:id="rId9"/>
    <p:sldId id="266" r:id="rId10"/>
    <p:sldId id="267"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overview.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Overview</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882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AI</a:t>
            </a:r>
          </a:p>
          <a:p>
            <a:pPr marL="342900" indent="-342900" algn="l">
              <a:buClr>
                <a:srgbClr val="0070C0"/>
              </a:buClr>
              <a:buSzPct val="80000"/>
              <a:buFont typeface="Wingdings" pitchFamily="2" charset="2"/>
              <a:buChar char="u"/>
            </a:pPr>
            <a:r>
              <a:rPr lang="en-US" sz="1800" b="1" dirty="0">
                <a:solidFill>
                  <a:schemeClr val="tx1"/>
                </a:solidFill>
              </a:rPr>
              <a:t>Intelligent Robots</a:t>
            </a:r>
            <a:r>
              <a:rPr lang="en-US" sz="1800" dirty="0">
                <a:solidFill>
                  <a:schemeClr val="tx1"/>
                </a:solidFill>
              </a:rPr>
              <a:t> −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428328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96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Overview</a:t>
            </a:r>
          </a:p>
          <a:p>
            <a:pPr marL="342900" indent="-342900" algn="l">
              <a:buClr>
                <a:srgbClr val="0070C0"/>
              </a:buClr>
              <a:buSzPct val="80000"/>
              <a:buFont typeface="Wingdings" pitchFamily="2" charset="2"/>
              <a:buChar char="u"/>
            </a:pPr>
            <a:r>
              <a:rPr lang="en-US" sz="1800" dirty="0">
                <a:solidFill>
                  <a:schemeClr val="tx1"/>
                </a:solidFill>
              </a:rPr>
              <a:t>Since the invention of computers or machines, their capability to perform various tasks went on growing exponentially. Humans have developed the power of computer systems in terms of their diverse working domains, their increasing speed, and reducing size with respect to time.</a:t>
            </a:r>
          </a:p>
          <a:p>
            <a:pPr marL="342900" indent="-342900" algn="l">
              <a:buClr>
                <a:srgbClr val="0070C0"/>
              </a:buClr>
              <a:buSzPct val="80000"/>
              <a:buFont typeface="Wingdings" pitchFamily="2" charset="2"/>
              <a:buChar char="u"/>
            </a:pPr>
            <a:r>
              <a:rPr lang="en-US" sz="1800" dirty="0">
                <a:solidFill>
                  <a:schemeClr val="tx1"/>
                </a:solidFill>
              </a:rPr>
              <a:t>A branch of Computer Science named </a:t>
            </a:r>
            <a:r>
              <a:rPr lang="en-US" sz="1800" i="1" dirty="0">
                <a:solidFill>
                  <a:schemeClr val="tx1"/>
                </a:solidFill>
              </a:rPr>
              <a:t>Artificial Intelligence</a:t>
            </a:r>
            <a:r>
              <a:rPr lang="en-US" sz="1800" dirty="0">
                <a:solidFill>
                  <a:schemeClr val="tx1"/>
                </a:solidFill>
              </a:rPr>
              <a:t> pursues creating the computers or machines as intelligent as human beings.</a:t>
            </a:r>
          </a:p>
          <a:p>
            <a:pPr marL="342900" indent="-342900" algn="l">
              <a:buClr>
                <a:srgbClr val="0070C0"/>
              </a:buClr>
              <a:buSzPct val="80000"/>
              <a:buFont typeface="Wingdings" pitchFamily="2" charset="2"/>
              <a:buChar char="u"/>
            </a:pPr>
            <a:r>
              <a:rPr lang="en-US" sz="1800" b="1" dirty="0">
                <a:solidFill>
                  <a:schemeClr val="tx1"/>
                </a:solidFill>
              </a:rPr>
              <a:t>What is Artificial Intelligence?</a:t>
            </a:r>
          </a:p>
          <a:p>
            <a:pPr marL="342900" indent="-342900" algn="l">
              <a:buClr>
                <a:srgbClr val="0070C0"/>
              </a:buClr>
              <a:buSzPct val="80000"/>
              <a:buFont typeface="Wingdings" pitchFamily="2" charset="2"/>
              <a:buChar char="u"/>
            </a:pPr>
            <a:r>
              <a:rPr lang="en-US" sz="1800" dirty="0">
                <a:solidFill>
                  <a:schemeClr val="tx1"/>
                </a:solidFill>
              </a:rPr>
              <a:t>According to the father of Artificial Intelligence, John McCarthy, it is </a:t>
            </a:r>
            <a:r>
              <a:rPr lang="en-US" sz="1800" i="1" dirty="0">
                <a:solidFill>
                  <a:schemeClr val="tx1"/>
                </a:solidFill>
              </a:rPr>
              <a:t>“The science and engineering of making intelligent machines, especially intelligent computer programs”.</a:t>
            </a:r>
          </a:p>
          <a:p>
            <a:pPr marL="342900" indent="-342900" algn="l">
              <a:buClr>
                <a:srgbClr val="0070C0"/>
              </a:buClr>
              <a:buSzPct val="80000"/>
              <a:buFont typeface="Wingdings" pitchFamily="2" charset="2"/>
              <a:buChar char="u"/>
            </a:pPr>
            <a:r>
              <a:rPr lang="en-US" sz="1800" dirty="0">
                <a:solidFill>
                  <a:schemeClr val="tx1"/>
                </a:solidFill>
              </a:rPr>
              <a:t>Artificial Intelligence is a way of </a:t>
            </a:r>
            <a:r>
              <a:rPr lang="en-US" sz="1800" b="1" dirty="0">
                <a:solidFill>
                  <a:schemeClr val="tx1"/>
                </a:solidFill>
              </a:rPr>
              <a:t>making a computer, a computer-controlled robot, or a software think intelligently</a:t>
            </a:r>
            <a:r>
              <a:rPr lang="en-US" sz="1800" dirty="0">
                <a:solidFill>
                  <a:schemeClr val="tx1"/>
                </a:solidFill>
              </a:rPr>
              <a:t>, in the similar manner the intelligent humans think.</a:t>
            </a:r>
          </a:p>
          <a:p>
            <a:pPr marL="342900" indent="-342900" algn="l">
              <a:buClr>
                <a:srgbClr val="0070C0"/>
              </a:buClr>
              <a:buSzPct val="80000"/>
              <a:buFont typeface="Wingdings" pitchFamily="2" charset="2"/>
              <a:buChar char="u"/>
            </a:pPr>
            <a:r>
              <a:rPr lang="en-US" sz="1800" dirty="0">
                <a:solidFill>
                  <a:schemeClr val="tx1"/>
                </a:solidFill>
              </a:rPr>
              <a:t>AI is accomplished by studying how human brain thinks, and how humans learn, decide, and work while trying to solve a problem, and then using the outcomes of this study as a basis of developing intelligent software and systems.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Philosophy of AI</a:t>
            </a:r>
          </a:p>
          <a:p>
            <a:pPr marL="342900" indent="-342900" algn="l">
              <a:buClr>
                <a:srgbClr val="0070C0"/>
              </a:buClr>
              <a:buSzPct val="80000"/>
              <a:buFont typeface="Wingdings" pitchFamily="2" charset="2"/>
              <a:buChar char="u"/>
            </a:pPr>
            <a:r>
              <a:rPr lang="en-US" sz="1800" dirty="0">
                <a:solidFill>
                  <a:schemeClr val="tx1"/>
                </a:solidFill>
              </a:rPr>
              <a:t>While exploiting the power of the computer systems, the curiosity of human, lead him to wonder, </a:t>
            </a:r>
            <a:r>
              <a:rPr lang="en-US" sz="1800" i="1" dirty="0">
                <a:solidFill>
                  <a:schemeClr val="tx1"/>
                </a:solidFill>
              </a:rPr>
              <a:t>“Can a machine think and behave like humans do?”</a:t>
            </a:r>
          </a:p>
          <a:p>
            <a:pPr marL="342900" indent="-342900" algn="l">
              <a:buClr>
                <a:srgbClr val="0070C0"/>
              </a:buClr>
              <a:buSzPct val="80000"/>
              <a:buFont typeface="Wingdings" pitchFamily="2" charset="2"/>
              <a:buChar char="u"/>
            </a:pPr>
            <a:r>
              <a:rPr lang="en-US" sz="1800" dirty="0">
                <a:solidFill>
                  <a:schemeClr val="tx1"/>
                </a:solidFill>
              </a:rPr>
              <a:t>Thus, the development of AI started with the intention of creating similar intelligence in machines that we find and regard high in humans.</a:t>
            </a:r>
          </a:p>
          <a:p>
            <a:pPr marL="342900" indent="-342900" algn="l">
              <a:buClr>
                <a:srgbClr val="0070C0"/>
              </a:buClr>
              <a:buSzPct val="80000"/>
              <a:buFont typeface="Wingdings" pitchFamily="2" charset="2"/>
              <a:buChar char="u"/>
            </a:pPr>
            <a:r>
              <a:rPr lang="en-US" sz="1800" b="1" dirty="0">
                <a:solidFill>
                  <a:schemeClr val="tx1"/>
                </a:solidFill>
              </a:rPr>
              <a:t>Goals of AI</a:t>
            </a:r>
          </a:p>
          <a:p>
            <a:pPr marL="342900" indent="-342900" algn="l">
              <a:buClr>
                <a:srgbClr val="0070C0"/>
              </a:buClr>
              <a:buSzPct val="80000"/>
              <a:buFont typeface="Wingdings" pitchFamily="2" charset="2"/>
              <a:buChar char="u"/>
            </a:pPr>
            <a:r>
              <a:rPr lang="en-US" sz="1800" b="1" dirty="0">
                <a:solidFill>
                  <a:schemeClr val="tx1"/>
                </a:solidFill>
              </a:rPr>
              <a:t>To Create Expert Systems</a:t>
            </a:r>
            <a:r>
              <a:rPr lang="en-US" sz="1800" dirty="0">
                <a:solidFill>
                  <a:schemeClr val="tx1"/>
                </a:solidFill>
              </a:rPr>
              <a:t> − The systems which exhibit intelligent behavior, learn, demonstrate, explain, and advice its users.</a:t>
            </a:r>
          </a:p>
          <a:p>
            <a:pPr marL="342900" indent="-342900" algn="l">
              <a:buClr>
                <a:srgbClr val="0070C0"/>
              </a:buClr>
              <a:buSzPct val="80000"/>
              <a:buFont typeface="Wingdings" pitchFamily="2" charset="2"/>
              <a:buChar char="u"/>
            </a:pPr>
            <a:r>
              <a:rPr lang="en-US" sz="1800" b="1" dirty="0">
                <a:solidFill>
                  <a:schemeClr val="tx1"/>
                </a:solidFill>
              </a:rPr>
              <a:t>To Implement Human Intelligence in Machines</a:t>
            </a:r>
            <a:r>
              <a:rPr lang="en-US" sz="1800" dirty="0">
                <a:solidFill>
                  <a:schemeClr val="tx1"/>
                </a:solidFill>
              </a:rPr>
              <a:t> − Creating systems that understand, think, learn, and behave like humans.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87655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5841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Contributes to AI?</a:t>
            </a:r>
          </a:p>
          <a:p>
            <a:pPr marL="342900" indent="-342900" algn="l">
              <a:buClr>
                <a:srgbClr val="0070C0"/>
              </a:buClr>
              <a:buSzPct val="80000"/>
              <a:buFont typeface="Wingdings" pitchFamily="2" charset="2"/>
              <a:buChar char="u"/>
            </a:pPr>
            <a:r>
              <a:rPr lang="en-US" sz="1800" dirty="0">
                <a:solidFill>
                  <a:schemeClr val="tx1"/>
                </a:solidFill>
              </a:rPr>
              <a:t>Artificial intelligence is a science and technology based on disciplines such as Computer Science, Biology, Psychology, Linguistics, Mathematics, and Engineering. A major thrust of AI is in the development of computer functions associated with human intelligence, such as reasoning, learning, and problem solving.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16684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9361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Contributes to AI?</a:t>
            </a:r>
          </a:p>
          <a:p>
            <a:pPr marL="342900" indent="-342900" algn="l">
              <a:buClr>
                <a:srgbClr val="0070C0"/>
              </a:buClr>
              <a:buSzPct val="80000"/>
              <a:buFont typeface="Wingdings" pitchFamily="2" charset="2"/>
              <a:buChar char="u"/>
            </a:pPr>
            <a:r>
              <a:rPr lang="en-US" sz="1800" dirty="0">
                <a:solidFill>
                  <a:schemeClr val="tx1"/>
                </a:solidFill>
              </a:rPr>
              <a:t>Out of the following areas, one or multiple areas can contribute to build an intelligent system.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Components of AI">
            <a:extLst>
              <a:ext uri="{FF2B5EF4-FFF2-40B4-BE49-F238E27FC236}">
                <a16:creationId xmlns:a16="http://schemas.microsoft.com/office/drawing/2014/main" id="{9156E1E3-74C4-42FF-ABEE-ED6F99AB4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2394264"/>
            <a:ext cx="4252888" cy="432721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4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Programming Without and With AI</a:t>
            </a:r>
          </a:p>
          <a:p>
            <a:pPr marL="342900" indent="-342900" algn="l">
              <a:buClr>
                <a:srgbClr val="0070C0"/>
              </a:buClr>
              <a:buSzPct val="80000"/>
              <a:buFont typeface="Wingdings" pitchFamily="2" charset="2"/>
              <a:buChar char="u"/>
            </a:pPr>
            <a:r>
              <a:rPr lang="en-US" sz="1800" dirty="0">
                <a:solidFill>
                  <a:schemeClr val="tx1"/>
                </a:solidFill>
              </a:rPr>
              <a:t>The programming without and with AI is different in following ways</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7" name="Table 7">
            <a:extLst>
              <a:ext uri="{FF2B5EF4-FFF2-40B4-BE49-F238E27FC236}">
                <a16:creationId xmlns:a16="http://schemas.microsoft.com/office/drawing/2014/main" id="{75216D90-6BF4-4F6D-B8E7-E5495E924136}"/>
              </a:ext>
            </a:extLst>
          </p:cNvPr>
          <p:cNvGraphicFramePr>
            <a:graphicFrameLocks noGrp="1"/>
          </p:cNvGraphicFramePr>
          <p:nvPr>
            <p:extLst>
              <p:ext uri="{D42A27DB-BD31-4B8C-83A1-F6EECF244321}">
                <p14:modId xmlns:p14="http://schemas.microsoft.com/office/powerpoint/2010/main" val="1178089192"/>
              </p:ext>
            </p:extLst>
          </p:nvPr>
        </p:nvGraphicFramePr>
        <p:xfrm>
          <a:off x="467544" y="2060846"/>
          <a:ext cx="7920880" cy="4213842"/>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103144175"/>
                    </a:ext>
                  </a:extLst>
                </a:gridCol>
                <a:gridCol w="3960440">
                  <a:extLst>
                    <a:ext uri="{9D8B030D-6E8A-4147-A177-3AD203B41FA5}">
                      <a16:colId xmlns:a16="http://schemas.microsoft.com/office/drawing/2014/main" val="438380288"/>
                    </a:ext>
                  </a:extLst>
                </a:gridCol>
              </a:tblGrid>
              <a:tr h="426443">
                <a:tc>
                  <a:txBody>
                    <a:bodyPr/>
                    <a:lstStyle/>
                    <a:p>
                      <a:pPr algn="ctr" fontAlgn="t"/>
                      <a:r>
                        <a:rPr lang="en-US" dirty="0">
                          <a:effectLst/>
                        </a:rPr>
                        <a:t>Programming Without AI</a:t>
                      </a:r>
                    </a:p>
                  </a:txBody>
                  <a:tcPr marL="76200" marR="76200" marT="76200" marB="76200"/>
                </a:tc>
                <a:tc>
                  <a:txBody>
                    <a:bodyPr/>
                    <a:lstStyle/>
                    <a:p>
                      <a:pPr algn="ctr" fontAlgn="t"/>
                      <a:r>
                        <a:rPr lang="en-US">
                          <a:effectLst/>
                        </a:rPr>
                        <a:t>Programming With AI</a:t>
                      </a:r>
                    </a:p>
                  </a:txBody>
                  <a:tcPr marL="76200" marR="76200" marT="76200" marB="76200"/>
                </a:tc>
                <a:extLst>
                  <a:ext uri="{0D108BD9-81ED-4DB2-BD59-A6C34878D82A}">
                    <a16:rowId xmlns:a16="http://schemas.microsoft.com/office/drawing/2014/main" val="3625750168"/>
                  </a:ext>
                </a:extLst>
              </a:tr>
              <a:tr h="1013442">
                <a:tc>
                  <a:txBody>
                    <a:bodyPr/>
                    <a:lstStyle/>
                    <a:p>
                      <a:pPr fontAlgn="t"/>
                      <a:r>
                        <a:rPr lang="en-US">
                          <a:effectLst/>
                        </a:rPr>
                        <a:t>A computer program without AI can answer the </a:t>
                      </a:r>
                      <a:r>
                        <a:rPr lang="en-US" b="1">
                          <a:effectLst/>
                        </a:rPr>
                        <a:t>specific</a:t>
                      </a:r>
                      <a:r>
                        <a:rPr lang="en-US">
                          <a:effectLst/>
                        </a:rPr>
                        <a:t> questions it is meant to solve.</a:t>
                      </a:r>
                    </a:p>
                  </a:txBody>
                  <a:tcPr marL="76200" marR="76200" marT="76200" marB="76200"/>
                </a:tc>
                <a:tc>
                  <a:txBody>
                    <a:bodyPr/>
                    <a:lstStyle/>
                    <a:p>
                      <a:pPr fontAlgn="t"/>
                      <a:r>
                        <a:rPr lang="en-US" dirty="0">
                          <a:effectLst/>
                        </a:rPr>
                        <a:t>A computer program with AI can answer the </a:t>
                      </a:r>
                      <a:r>
                        <a:rPr lang="en-US" b="1" dirty="0">
                          <a:effectLst/>
                        </a:rPr>
                        <a:t>generic</a:t>
                      </a:r>
                      <a:r>
                        <a:rPr lang="en-US" dirty="0">
                          <a:effectLst/>
                        </a:rPr>
                        <a:t> questions it is meant to solve.</a:t>
                      </a:r>
                    </a:p>
                  </a:txBody>
                  <a:tcPr marL="76200" marR="76200" marT="76200" marB="76200"/>
                </a:tc>
                <a:extLst>
                  <a:ext uri="{0D108BD9-81ED-4DB2-BD59-A6C34878D82A}">
                    <a16:rowId xmlns:a16="http://schemas.microsoft.com/office/drawing/2014/main" val="3047827352"/>
                  </a:ext>
                </a:extLst>
              </a:tr>
              <a:tr h="1728192">
                <a:tc>
                  <a:txBody>
                    <a:bodyPr/>
                    <a:lstStyle/>
                    <a:p>
                      <a:pPr fontAlgn="ctr"/>
                      <a:r>
                        <a:rPr lang="en-US">
                          <a:effectLst/>
                        </a:rPr>
                        <a:t>Modification in the program leads to change in its structure.</a:t>
                      </a:r>
                    </a:p>
                  </a:txBody>
                  <a:tcPr marL="76200" marR="76200" marT="76200" marB="76200" anchor="ctr"/>
                </a:tc>
                <a:tc>
                  <a:txBody>
                    <a:bodyPr/>
                    <a:lstStyle/>
                    <a:p>
                      <a:pPr fontAlgn="t"/>
                      <a:r>
                        <a:rPr lang="en-US">
                          <a:effectLst/>
                        </a:rPr>
                        <a:t>AI programs can absorb new modifications by putting highly independent pieces of information together. Hence you can modify even a minute piece of information of program without affecting its structure.</a:t>
                      </a:r>
                    </a:p>
                  </a:txBody>
                  <a:tcPr marL="76200" marR="76200" marT="76200" marB="76200"/>
                </a:tc>
                <a:extLst>
                  <a:ext uri="{0D108BD9-81ED-4DB2-BD59-A6C34878D82A}">
                    <a16:rowId xmlns:a16="http://schemas.microsoft.com/office/drawing/2014/main" val="4158157333"/>
                  </a:ext>
                </a:extLst>
              </a:tr>
              <a:tr h="937351">
                <a:tc>
                  <a:txBody>
                    <a:bodyPr/>
                    <a:lstStyle/>
                    <a:p>
                      <a:pPr fontAlgn="t"/>
                      <a:r>
                        <a:rPr lang="en-US">
                          <a:effectLst/>
                        </a:rPr>
                        <a:t>Modification is not quick and easy. It may lead to affecting the program adversely.</a:t>
                      </a:r>
                    </a:p>
                  </a:txBody>
                  <a:tcPr marL="76200" marR="76200" marT="76200" marB="76200"/>
                </a:tc>
                <a:tc>
                  <a:txBody>
                    <a:bodyPr/>
                    <a:lstStyle/>
                    <a:p>
                      <a:pPr fontAlgn="ctr"/>
                      <a:r>
                        <a:rPr lang="en-US" dirty="0">
                          <a:effectLst/>
                        </a:rPr>
                        <a:t>Quick and Easy program modification.</a:t>
                      </a:r>
                    </a:p>
                  </a:txBody>
                  <a:tcPr marL="76200" marR="76200" marT="76200" marB="76200" anchor="ctr"/>
                </a:tc>
                <a:extLst>
                  <a:ext uri="{0D108BD9-81ED-4DB2-BD59-A6C34878D82A}">
                    <a16:rowId xmlns:a16="http://schemas.microsoft.com/office/drawing/2014/main" val="2255837143"/>
                  </a:ext>
                </a:extLst>
              </a:tr>
            </a:tbl>
          </a:graphicData>
        </a:graphic>
      </p:graphicFrame>
    </p:spTree>
    <p:extLst>
      <p:ext uri="{BB962C8B-B14F-4D97-AF65-F5344CB8AC3E}">
        <p14:creationId xmlns:p14="http://schemas.microsoft.com/office/powerpoint/2010/main" val="168056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What is AI Technique?</a:t>
            </a:r>
          </a:p>
          <a:p>
            <a:pPr marL="342900" indent="-342900" algn="l">
              <a:buClr>
                <a:srgbClr val="0070C0"/>
              </a:buClr>
              <a:buSzPct val="80000"/>
              <a:buFont typeface="Wingdings" pitchFamily="2" charset="2"/>
              <a:buChar char="u"/>
            </a:pPr>
            <a:r>
              <a:rPr lang="en-US" sz="1800" dirty="0">
                <a:solidFill>
                  <a:schemeClr val="tx1"/>
                </a:solidFill>
              </a:rPr>
              <a:t>In the real world, the knowledge has some unwelcomed properties −</a:t>
            </a:r>
          </a:p>
          <a:p>
            <a:pPr marL="800100" lvl="1" indent="-342900" algn="l">
              <a:buClr>
                <a:srgbClr val="0070C0"/>
              </a:buClr>
              <a:buSzPct val="80000"/>
              <a:buFont typeface="Wingdings" pitchFamily="2" charset="2"/>
              <a:buChar char="u"/>
            </a:pPr>
            <a:r>
              <a:rPr lang="en-US" sz="1800" dirty="0">
                <a:solidFill>
                  <a:schemeClr val="tx1"/>
                </a:solidFill>
              </a:rPr>
              <a:t>Its volume is huge, next to unimaginable.</a:t>
            </a:r>
          </a:p>
          <a:p>
            <a:pPr marL="800100" lvl="1" indent="-342900" algn="l">
              <a:buClr>
                <a:srgbClr val="0070C0"/>
              </a:buClr>
              <a:buSzPct val="80000"/>
              <a:buFont typeface="Wingdings" pitchFamily="2" charset="2"/>
              <a:buChar char="u"/>
            </a:pPr>
            <a:r>
              <a:rPr lang="en-US" sz="1800" dirty="0">
                <a:solidFill>
                  <a:schemeClr val="tx1"/>
                </a:solidFill>
              </a:rPr>
              <a:t>It is not well-organized or well-formatted.</a:t>
            </a:r>
          </a:p>
          <a:p>
            <a:pPr marL="800100" lvl="1" indent="-342900" algn="l">
              <a:buClr>
                <a:srgbClr val="0070C0"/>
              </a:buClr>
              <a:buSzPct val="80000"/>
              <a:buFont typeface="Wingdings" pitchFamily="2" charset="2"/>
              <a:buChar char="u"/>
            </a:pPr>
            <a:r>
              <a:rPr lang="en-US" sz="1800" dirty="0">
                <a:solidFill>
                  <a:schemeClr val="tx1"/>
                </a:solidFill>
              </a:rPr>
              <a:t>It keeps changing constantly.</a:t>
            </a:r>
          </a:p>
          <a:p>
            <a:pPr marL="342900" indent="-342900" algn="l">
              <a:buClr>
                <a:srgbClr val="0070C0"/>
              </a:buClr>
              <a:buSzPct val="80000"/>
              <a:buFont typeface="Wingdings" pitchFamily="2" charset="2"/>
              <a:buChar char="u"/>
            </a:pPr>
            <a:r>
              <a:rPr lang="en-US" sz="1800" dirty="0">
                <a:solidFill>
                  <a:schemeClr val="tx1"/>
                </a:solidFill>
              </a:rPr>
              <a:t>AI Technique is a manner to organize and use the knowledge efficiently in such a way that −</a:t>
            </a:r>
          </a:p>
          <a:p>
            <a:pPr marL="800100" lvl="1" indent="-342900" algn="l">
              <a:buClr>
                <a:srgbClr val="0070C0"/>
              </a:buClr>
              <a:buSzPct val="80000"/>
              <a:buFont typeface="Wingdings" pitchFamily="2" charset="2"/>
              <a:buChar char="u"/>
            </a:pPr>
            <a:r>
              <a:rPr lang="en-US" sz="1800" dirty="0">
                <a:solidFill>
                  <a:schemeClr val="tx1"/>
                </a:solidFill>
              </a:rPr>
              <a:t>It should be perceivable by the people who provide it.</a:t>
            </a:r>
          </a:p>
          <a:p>
            <a:pPr marL="800100" lvl="1" indent="-342900" algn="l">
              <a:buClr>
                <a:srgbClr val="0070C0"/>
              </a:buClr>
              <a:buSzPct val="80000"/>
              <a:buFont typeface="Wingdings" pitchFamily="2" charset="2"/>
              <a:buChar char="u"/>
            </a:pPr>
            <a:r>
              <a:rPr lang="en-US" sz="1800" dirty="0">
                <a:solidFill>
                  <a:schemeClr val="tx1"/>
                </a:solidFill>
              </a:rPr>
              <a:t>It should be easily modifiable to correct errors.</a:t>
            </a:r>
          </a:p>
          <a:p>
            <a:pPr marL="800100" lvl="1" indent="-342900" algn="l">
              <a:buClr>
                <a:srgbClr val="0070C0"/>
              </a:buClr>
              <a:buSzPct val="80000"/>
              <a:buFont typeface="Wingdings" pitchFamily="2" charset="2"/>
              <a:buChar char="u"/>
            </a:pPr>
            <a:r>
              <a:rPr lang="en-US" sz="1800" dirty="0">
                <a:solidFill>
                  <a:schemeClr val="tx1"/>
                </a:solidFill>
              </a:rPr>
              <a:t>It should be useful in many situations though it is incomplete or inaccurate.</a:t>
            </a:r>
          </a:p>
          <a:p>
            <a:pPr marL="342900" indent="-342900" algn="l">
              <a:buClr>
                <a:srgbClr val="0070C0"/>
              </a:buClr>
              <a:buSzPct val="80000"/>
              <a:buFont typeface="Wingdings" pitchFamily="2" charset="2"/>
              <a:buChar char="u"/>
            </a:pPr>
            <a:r>
              <a:rPr lang="en-US" sz="1800" dirty="0">
                <a:solidFill>
                  <a:schemeClr val="tx1"/>
                </a:solidFill>
              </a:rPr>
              <a:t>AI techniques elevate the speed of execution of the complex program it is equipped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30413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1683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AI</a:t>
            </a:r>
          </a:p>
          <a:p>
            <a:pPr marL="342900" indent="-342900" algn="l">
              <a:buClr>
                <a:srgbClr val="0070C0"/>
              </a:buClr>
              <a:buSzPct val="80000"/>
              <a:buFont typeface="Wingdings" pitchFamily="2" charset="2"/>
              <a:buChar char="u"/>
            </a:pPr>
            <a:r>
              <a:rPr lang="en-US" sz="1800" dirty="0">
                <a:solidFill>
                  <a:schemeClr val="tx1"/>
                </a:solidFill>
              </a:rPr>
              <a:t>AI has been dominant in various fields such as −</a:t>
            </a:r>
          </a:p>
          <a:p>
            <a:pPr marL="342900" indent="-342900" algn="l">
              <a:buClr>
                <a:srgbClr val="0070C0"/>
              </a:buClr>
              <a:buSzPct val="80000"/>
              <a:buFont typeface="Wingdings" pitchFamily="2" charset="2"/>
              <a:buChar char="u"/>
            </a:pPr>
            <a:r>
              <a:rPr lang="en-US" sz="1800" b="1" dirty="0">
                <a:solidFill>
                  <a:schemeClr val="tx1"/>
                </a:solidFill>
              </a:rPr>
              <a:t>Gaming</a:t>
            </a:r>
            <a:r>
              <a:rPr lang="en-US" sz="1800" dirty="0">
                <a:solidFill>
                  <a:schemeClr val="tx1"/>
                </a:solidFill>
              </a:rPr>
              <a:t> − AI plays crucial role in strategic games such as chess, poker, tic-tac-toe, etc., where machine can think of large number of possible positions based on heuristic knowledge.</a:t>
            </a:r>
          </a:p>
          <a:p>
            <a:pPr marL="342900" indent="-342900" algn="l">
              <a:buClr>
                <a:srgbClr val="0070C0"/>
              </a:buClr>
              <a:buSzPct val="80000"/>
              <a:buFont typeface="Wingdings" pitchFamily="2" charset="2"/>
              <a:buChar char="u"/>
            </a:pPr>
            <a:r>
              <a:rPr lang="en-US" sz="1800" b="1" dirty="0">
                <a:solidFill>
                  <a:schemeClr val="tx1"/>
                </a:solidFill>
              </a:rPr>
              <a:t>Natural Language Processing</a:t>
            </a:r>
            <a:r>
              <a:rPr lang="en-US" sz="1800" dirty="0">
                <a:solidFill>
                  <a:schemeClr val="tx1"/>
                </a:solidFill>
              </a:rPr>
              <a:t> − It is possible to interact with the computer that understands natural language spoken by humans.</a:t>
            </a:r>
          </a:p>
          <a:p>
            <a:pPr marL="342900" indent="-342900" algn="l">
              <a:buClr>
                <a:srgbClr val="0070C0"/>
              </a:buClr>
              <a:buSzPct val="80000"/>
              <a:buFont typeface="Wingdings" pitchFamily="2" charset="2"/>
              <a:buChar char="u"/>
            </a:pPr>
            <a:r>
              <a:rPr lang="en-US" sz="1800" b="1" dirty="0">
                <a:solidFill>
                  <a:schemeClr val="tx1"/>
                </a:solidFill>
              </a:rPr>
              <a:t>Expert Systems</a:t>
            </a:r>
            <a:r>
              <a:rPr lang="en-US" sz="1800" dirty="0">
                <a:solidFill>
                  <a:schemeClr val="tx1"/>
                </a:solidFill>
              </a:rPr>
              <a:t> − There are some applications which integrate machine, software, and special information to impart reasoning and advising. They provide explanation and advice to the users.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3061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Overview</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AI</a:t>
            </a:r>
          </a:p>
          <a:p>
            <a:pPr marL="342900" indent="-342900" algn="l">
              <a:buClr>
                <a:srgbClr val="0070C0"/>
              </a:buClr>
              <a:buSzPct val="80000"/>
              <a:buFont typeface="Wingdings" pitchFamily="2" charset="2"/>
              <a:buChar char="u"/>
            </a:pPr>
            <a:r>
              <a:rPr lang="en-US" sz="1800" b="1" dirty="0">
                <a:solidFill>
                  <a:schemeClr val="tx1"/>
                </a:solidFill>
              </a:rPr>
              <a:t>Vision Systems</a:t>
            </a:r>
            <a:r>
              <a:rPr lang="en-US" sz="1800" dirty="0">
                <a:solidFill>
                  <a:schemeClr val="tx1"/>
                </a:solidFill>
              </a:rPr>
              <a:t> − These systems understand, interpret, and comprehend visual input on the computer. For example,</a:t>
            </a:r>
          </a:p>
          <a:p>
            <a:pPr marL="800100" lvl="1" indent="-342900" algn="l">
              <a:buClr>
                <a:srgbClr val="0070C0"/>
              </a:buClr>
              <a:buSzPct val="80000"/>
              <a:buFont typeface="Wingdings" pitchFamily="2" charset="2"/>
              <a:buChar char="u"/>
            </a:pPr>
            <a:r>
              <a:rPr lang="en-US" sz="1800" dirty="0">
                <a:solidFill>
                  <a:schemeClr val="tx1"/>
                </a:solidFill>
              </a:rPr>
              <a:t>A spying </a:t>
            </a:r>
            <a:r>
              <a:rPr lang="en-US" sz="1800" dirty="0" err="1">
                <a:solidFill>
                  <a:schemeClr val="tx1"/>
                </a:solidFill>
              </a:rPr>
              <a:t>aeroplane</a:t>
            </a:r>
            <a:r>
              <a:rPr lang="en-US" sz="1800" dirty="0">
                <a:solidFill>
                  <a:schemeClr val="tx1"/>
                </a:solidFill>
              </a:rPr>
              <a:t> takes photographs, which are used to figure out spatial information or map of the areas.</a:t>
            </a:r>
          </a:p>
          <a:p>
            <a:pPr marL="800100" lvl="1" indent="-342900" algn="l">
              <a:buClr>
                <a:srgbClr val="0070C0"/>
              </a:buClr>
              <a:buSzPct val="80000"/>
              <a:buFont typeface="Wingdings" pitchFamily="2" charset="2"/>
              <a:buChar char="u"/>
            </a:pPr>
            <a:r>
              <a:rPr lang="en-US" sz="1800" dirty="0">
                <a:solidFill>
                  <a:schemeClr val="tx1"/>
                </a:solidFill>
              </a:rPr>
              <a:t>Doctors use clinical expert system to diagnose the patient.</a:t>
            </a:r>
          </a:p>
          <a:p>
            <a:pPr marL="800100" lvl="1" indent="-342900" algn="l">
              <a:buClr>
                <a:srgbClr val="0070C0"/>
              </a:buClr>
              <a:buSzPct val="80000"/>
              <a:buFont typeface="Wingdings" pitchFamily="2" charset="2"/>
              <a:buChar char="u"/>
            </a:pPr>
            <a:r>
              <a:rPr lang="en-US" sz="1800" dirty="0">
                <a:solidFill>
                  <a:schemeClr val="tx1"/>
                </a:solidFill>
              </a:rPr>
              <a:t>Police use computer software that can recognize the face of criminal with the stored portrait made by forensic artist.</a:t>
            </a:r>
          </a:p>
          <a:p>
            <a:pPr marL="342900" indent="-342900" algn="l">
              <a:buClr>
                <a:srgbClr val="0070C0"/>
              </a:buClr>
              <a:buSzPct val="80000"/>
              <a:buFont typeface="Wingdings" pitchFamily="2" charset="2"/>
              <a:buChar char="u"/>
            </a:pPr>
            <a:r>
              <a:rPr lang="en-US" sz="1800" b="1" dirty="0">
                <a:solidFill>
                  <a:schemeClr val="tx1"/>
                </a:solidFill>
              </a:rPr>
              <a:t>Speech Recognition</a:t>
            </a:r>
            <a:r>
              <a:rPr lang="en-US" sz="1800" dirty="0">
                <a:solidFill>
                  <a:schemeClr val="tx1"/>
                </a:solidFill>
              </a:rPr>
              <a:t> − Some intelligent systems are capable of hearing and comprehending the language in terms of sentences and their meanings while a human talks to it. It can handle different accents, slang words, noise in the background, change in human’s noise due to cold, etc.</a:t>
            </a:r>
          </a:p>
          <a:p>
            <a:pPr marL="342900" indent="-342900" algn="l">
              <a:buClr>
                <a:srgbClr val="0070C0"/>
              </a:buClr>
              <a:buSzPct val="80000"/>
              <a:buFont typeface="Wingdings" pitchFamily="2" charset="2"/>
              <a:buChar char="u"/>
            </a:pPr>
            <a:r>
              <a:rPr lang="en-US" sz="1800" b="1" dirty="0">
                <a:solidFill>
                  <a:schemeClr val="tx1"/>
                </a:solidFill>
              </a:rPr>
              <a:t>Handwriting Recognition</a:t>
            </a:r>
            <a:r>
              <a:rPr lang="en-US" sz="1800" dirty="0">
                <a:solidFill>
                  <a:schemeClr val="tx1"/>
                </a:solidFill>
              </a:rPr>
              <a:t> − The handwriting recognition software reads the text written on paper by a pen or on screen by a stylus. It can recognize the shapes of the letters and convert it into editable text.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https://www.tutorialspoint.com/artificial_intelligence/artificial_intelligence_overview.htm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9671463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1147</Words>
  <Application>Microsoft Office PowerPoint</Application>
  <PresentationFormat>On-screen Show (4:3)</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2 Overview</vt:lpstr>
      <vt:lpstr>2 Overview</vt:lpstr>
      <vt:lpstr>2 Overview</vt:lpstr>
      <vt:lpstr>2 Overview</vt:lpstr>
      <vt:lpstr>2 Overview</vt:lpstr>
      <vt:lpstr>2 Overview</vt:lpstr>
      <vt:lpstr>2 Overview</vt:lpstr>
      <vt:lpstr>2 Overview</vt:lpstr>
      <vt:lpstr>2 Overview</vt:lpstr>
      <vt:lpstr>2 Overview</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344</cp:revision>
  <dcterms:created xsi:type="dcterms:W3CDTF">2018-09-28T16:40:41Z</dcterms:created>
  <dcterms:modified xsi:type="dcterms:W3CDTF">2020-05-03T06:06:54Z</dcterms:modified>
</cp:coreProperties>
</file>