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2" r:id="rId5"/>
    <p:sldId id="261" r:id="rId6"/>
    <p:sldId id="263" r:id="rId7"/>
    <p:sldId id="264" r:id="rId8"/>
    <p:sldId id="266" r:id="rId9"/>
    <p:sldId id="265" r:id="rId10"/>
    <p:sldId id="26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t_system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Intelligence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Difference between Human and Machine Intelligence</a:t>
            </a:r>
          </a:p>
          <a:p>
            <a:pPr marL="342900" indent="-342900" algn="l">
              <a:buClr>
                <a:srgbClr val="0070C0"/>
              </a:buClr>
              <a:buSzPct val="80000"/>
              <a:buFont typeface="Wingdings" pitchFamily="2" charset="2"/>
              <a:buChar char="u"/>
            </a:pPr>
            <a:r>
              <a:rPr lang="en-US" sz="1800" b="1" dirty="0">
                <a:solidFill>
                  <a:schemeClr val="tx1"/>
                </a:solidFill>
              </a:rPr>
              <a:t>Humans perceive by patterns </a:t>
            </a:r>
            <a:r>
              <a:rPr lang="en-US" sz="1800" dirty="0">
                <a:solidFill>
                  <a:schemeClr val="tx1"/>
                </a:solidFill>
              </a:rPr>
              <a:t>whereas the machines perceive by </a:t>
            </a:r>
            <a:r>
              <a:rPr lang="en-US" sz="1800" b="1" dirty="0">
                <a:solidFill>
                  <a:schemeClr val="tx1"/>
                </a:solidFill>
              </a:rPr>
              <a:t>set of rules and data</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Humans store and recall information by patterns, machines do it by searching algorithms.</a:t>
            </a:r>
            <a:r>
              <a:rPr lang="en-US" sz="1800" dirty="0">
                <a:solidFill>
                  <a:schemeClr val="tx1"/>
                </a:solidFill>
              </a:rPr>
              <a:t> For example, the number 40404040 is easy to remember, store, and recall as its pattern is simple.</a:t>
            </a:r>
          </a:p>
          <a:p>
            <a:pPr marL="342900" indent="-342900" algn="l">
              <a:buClr>
                <a:srgbClr val="0070C0"/>
              </a:buClr>
              <a:buSzPct val="80000"/>
              <a:buFont typeface="Wingdings" pitchFamily="2" charset="2"/>
              <a:buChar char="u"/>
            </a:pPr>
            <a:r>
              <a:rPr lang="en-US" sz="1800" b="1" dirty="0">
                <a:solidFill>
                  <a:schemeClr val="tx1"/>
                </a:solidFill>
              </a:rPr>
              <a:t>Humans can figure out the complete object even if some part of it is missing or distorted</a:t>
            </a:r>
            <a:r>
              <a:rPr lang="en-US" sz="1800" dirty="0">
                <a:solidFill>
                  <a:schemeClr val="tx1"/>
                </a:solidFill>
              </a:rPr>
              <a:t>; whereas the machines cannot do it correctly.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5574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Intelligence</a:t>
            </a:r>
          </a:p>
          <a:p>
            <a:pPr marL="342900" indent="-342900" algn="l">
              <a:buClr>
                <a:srgbClr val="0070C0"/>
              </a:buClr>
              <a:buSzPct val="80000"/>
              <a:buFont typeface="Wingdings" pitchFamily="2" charset="2"/>
              <a:buChar char="u"/>
            </a:pPr>
            <a:r>
              <a:rPr lang="en-US" sz="1800" dirty="0">
                <a:solidFill>
                  <a:schemeClr val="tx1"/>
                </a:solidFill>
              </a:rPr>
              <a:t>We discuss intelligence, types, and components of intelligence.</a:t>
            </a:r>
          </a:p>
          <a:p>
            <a:pPr marL="342900" indent="-342900" algn="l">
              <a:buClr>
                <a:srgbClr val="0070C0"/>
              </a:buClr>
              <a:buSzPct val="80000"/>
              <a:buFont typeface="Wingdings" pitchFamily="2" charset="2"/>
              <a:buChar char="u"/>
            </a:pPr>
            <a:r>
              <a:rPr lang="en-US" sz="1800" b="1" dirty="0">
                <a:solidFill>
                  <a:schemeClr val="tx1"/>
                </a:solidFill>
              </a:rPr>
              <a:t>What is Intelligence?</a:t>
            </a:r>
          </a:p>
          <a:p>
            <a:pPr marL="342900" indent="-342900" algn="l">
              <a:buClr>
                <a:srgbClr val="0070C0"/>
              </a:buClr>
              <a:buSzPct val="80000"/>
              <a:buFont typeface="Wingdings" pitchFamily="2" charset="2"/>
              <a:buChar char="u"/>
            </a:pPr>
            <a:r>
              <a:rPr lang="en-US" sz="1800" dirty="0">
                <a:solidFill>
                  <a:schemeClr val="tx1"/>
                </a:solidFill>
              </a:rPr>
              <a:t>The ability of a system to </a:t>
            </a:r>
            <a:r>
              <a:rPr lang="en-US" sz="1800" b="1" dirty="0">
                <a:solidFill>
                  <a:schemeClr val="tx1"/>
                </a:solidFill>
              </a:rPr>
              <a:t>calculate, reason, perceive relationships/analogies, learn from experience, store and retrieve information from memory, solve problems, comprehend complex ideas, use natural language fluently, classify, generalize, </a:t>
            </a:r>
            <a:r>
              <a:rPr lang="en-US" sz="1800" dirty="0">
                <a:solidFill>
                  <a:schemeClr val="tx1"/>
                </a:solidFill>
              </a:rPr>
              <a:t>and </a:t>
            </a:r>
            <a:r>
              <a:rPr lang="en-US" sz="1800" b="1" dirty="0">
                <a:solidFill>
                  <a:schemeClr val="tx1"/>
                </a:solidFill>
              </a:rPr>
              <a:t>adapt new situations</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Intelligence</a:t>
            </a:r>
          </a:p>
          <a:p>
            <a:pPr marL="342900" indent="-342900" algn="l">
              <a:buClr>
                <a:srgbClr val="0070C0"/>
              </a:buClr>
              <a:buSzPct val="80000"/>
              <a:buFont typeface="Wingdings" pitchFamily="2" charset="2"/>
              <a:buChar char="u"/>
            </a:pPr>
            <a:r>
              <a:rPr lang="en-US" sz="1800" dirty="0">
                <a:solidFill>
                  <a:schemeClr val="tx1"/>
                </a:solidFill>
              </a:rPr>
              <a:t>As described by Howard Gardner, an American developmental psychologist, the Intelligence comes in multifold:</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Table 7">
            <a:extLst>
              <a:ext uri="{FF2B5EF4-FFF2-40B4-BE49-F238E27FC236}">
                <a16:creationId xmlns:a16="http://schemas.microsoft.com/office/drawing/2014/main" id="{C5F93F61-902B-4C0C-8DF7-1B7FE0A7EFDD}"/>
              </a:ext>
            </a:extLst>
          </p:cNvPr>
          <p:cNvGraphicFramePr>
            <a:graphicFrameLocks noGrp="1"/>
          </p:cNvGraphicFramePr>
          <p:nvPr>
            <p:extLst>
              <p:ext uri="{D42A27DB-BD31-4B8C-83A1-F6EECF244321}">
                <p14:modId xmlns:p14="http://schemas.microsoft.com/office/powerpoint/2010/main" val="288038147"/>
              </p:ext>
            </p:extLst>
          </p:nvPr>
        </p:nvGraphicFramePr>
        <p:xfrm>
          <a:off x="467544" y="2274511"/>
          <a:ext cx="8229599" cy="4366952"/>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3071019698"/>
                    </a:ext>
                  </a:extLst>
                </a:gridCol>
                <a:gridCol w="5184576">
                  <a:extLst>
                    <a:ext uri="{9D8B030D-6E8A-4147-A177-3AD203B41FA5}">
                      <a16:colId xmlns:a16="http://schemas.microsoft.com/office/drawing/2014/main" val="1103539461"/>
                    </a:ext>
                  </a:extLst>
                </a:gridCol>
                <a:gridCol w="1532855">
                  <a:extLst>
                    <a:ext uri="{9D8B030D-6E8A-4147-A177-3AD203B41FA5}">
                      <a16:colId xmlns:a16="http://schemas.microsoft.com/office/drawing/2014/main" val="2704776151"/>
                    </a:ext>
                  </a:extLst>
                </a:gridCol>
              </a:tblGrid>
              <a:tr h="322757">
                <a:tc>
                  <a:txBody>
                    <a:bodyPr/>
                    <a:lstStyle/>
                    <a:p>
                      <a:pPr algn="l" fontAlgn="t"/>
                      <a:r>
                        <a:rPr lang="en-US" sz="1200" dirty="0">
                          <a:effectLst/>
                        </a:rPr>
                        <a:t>Intelligence</a:t>
                      </a:r>
                    </a:p>
                  </a:txBody>
                  <a:tcPr marL="76200" marR="76200" marT="76200" marB="76200"/>
                </a:tc>
                <a:tc>
                  <a:txBody>
                    <a:bodyPr/>
                    <a:lstStyle/>
                    <a:p>
                      <a:pPr algn="l" fontAlgn="t"/>
                      <a:r>
                        <a:rPr lang="en-US" sz="1200" dirty="0">
                          <a:effectLst/>
                        </a:rPr>
                        <a:t>Description</a:t>
                      </a:r>
                    </a:p>
                  </a:txBody>
                  <a:tcPr marL="76200" marR="76200" marT="76200" marB="76200"/>
                </a:tc>
                <a:tc>
                  <a:txBody>
                    <a:bodyPr/>
                    <a:lstStyle/>
                    <a:p>
                      <a:pPr algn="l" fontAlgn="t"/>
                      <a:r>
                        <a:rPr lang="en-US" sz="1200">
                          <a:effectLst/>
                        </a:rPr>
                        <a:t>Example</a:t>
                      </a:r>
                    </a:p>
                  </a:txBody>
                  <a:tcPr marL="76200" marR="76200" marT="76200" marB="76200"/>
                </a:tc>
                <a:extLst>
                  <a:ext uri="{0D108BD9-81ED-4DB2-BD59-A6C34878D82A}">
                    <a16:rowId xmlns:a16="http://schemas.microsoft.com/office/drawing/2014/main" val="603361265"/>
                  </a:ext>
                </a:extLst>
              </a:tr>
              <a:tr h="498807">
                <a:tc>
                  <a:txBody>
                    <a:bodyPr/>
                    <a:lstStyle/>
                    <a:p>
                      <a:pPr algn="l" fontAlgn="ctr"/>
                      <a:r>
                        <a:rPr lang="en-US" sz="1200">
                          <a:effectLst/>
                        </a:rPr>
                        <a:t>Linguistic intelligence</a:t>
                      </a:r>
                    </a:p>
                  </a:txBody>
                  <a:tcPr marL="76200" marR="76200" marT="76200" marB="76200" anchor="ctr"/>
                </a:tc>
                <a:tc>
                  <a:txBody>
                    <a:bodyPr/>
                    <a:lstStyle/>
                    <a:p>
                      <a:pPr algn="l" fontAlgn="t"/>
                      <a:r>
                        <a:rPr lang="en-US" sz="1200" dirty="0">
                          <a:effectLst/>
                        </a:rPr>
                        <a:t>The ability to speak, recognize, and use mechanisms of phonology (speech sounds), syntax (grammar), and semantics (meaning).</a:t>
                      </a:r>
                    </a:p>
                  </a:txBody>
                  <a:tcPr marL="76200" marR="76200" marT="76200" marB="76200"/>
                </a:tc>
                <a:tc>
                  <a:txBody>
                    <a:bodyPr/>
                    <a:lstStyle/>
                    <a:p>
                      <a:pPr algn="l" fontAlgn="ctr"/>
                      <a:r>
                        <a:rPr lang="en-US" sz="1200">
                          <a:effectLst/>
                        </a:rPr>
                        <a:t>Narrators, Orators</a:t>
                      </a:r>
                    </a:p>
                  </a:txBody>
                  <a:tcPr marL="76200" marR="76200" marT="76200" marB="76200" anchor="ctr"/>
                </a:tc>
                <a:extLst>
                  <a:ext uri="{0D108BD9-81ED-4DB2-BD59-A6C34878D82A}">
                    <a16:rowId xmlns:a16="http://schemas.microsoft.com/office/drawing/2014/main" val="4106444936"/>
                  </a:ext>
                </a:extLst>
              </a:tr>
              <a:tr h="498807">
                <a:tc>
                  <a:txBody>
                    <a:bodyPr/>
                    <a:lstStyle/>
                    <a:p>
                      <a:pPr algn="l" fontAlgn="ctr"/>
                      <a:r>
                        <a:rPr lang="en-US" sz="1200">
                          <a:effectLst/>
                        </a:rPr>
                        <a:t>Musical intelligence</a:t>
                      </a:r>
                    </a:p>
                  </a:txBody>
                  <a:tcPr marL="76200" marR="76200" marT="76200" marB="76200" anchor="ctr"/>
                </a:tc>
                <a:tc>
                  <a:txBody>
                    <a:bodyPr/>
                    <a:lstStyle/>
                    <a:p>
                      <a:pPr algn="l" fontAlgn="t"/>
                      <a:r>
                        <a:rPr lang="en-US" sz="1200">
                          <a:effectLst/>
                        </a:rPr>
                        <a:t>The ability to create, communicate with, and understand meanings made of sound, understanding of pitch, rhythm.</a:t>
                      </a:r>
                    </a:p>
                  </a:txBody>
                  <a:tcPr marL="76200" marR="76200" marT="76200" marB="76200"/>
                </a:tc>
                <a:tc>
                  <a:txBody>
                    <a:bodyPr/>
                    <a:lstStyle/>
                    <a:p>
                      <a:pPr algn="l" fontAlgn="ctr"/>
                      <a:r>
                        <a:rPr lang="en-US" sz="1200">
                          <a:effectLst/>
                        </a:rPr>
                        <a:t>Musicians, Singers, Composers</a:t>
                      </a:r>
                    </a:p>
                  </a:txBody>
                  <a:tcPr marL="76200" marR="76200" marT="76200" marB="76200" anchor="ctr"/>
                </a:tc>
                <a:extLst>
                  <a:ext uri="{0D108BD9-81ED-4DB2-BD59-A6C34878D82A}">
                    <a16:rowId xmlns:a16="http://schemas.microsoft.com/office/drawing/2014/main" val="1943393356"/>
                  </a:ext>
                </a:extLst>
              </a:tr>
              <a:tr h="498807">
                <a:tc>
                  <a:txBody>
                    <a:bodyPr/>
                    <a:lstStyle/>
                    <a:p>
                      <a:pPr algn="l" fontAlgn="ctr"/>
                      <a:r>
                        <a:rPr lang="en-US" sz="1200">
                          <a:effectLst/>
                        </a:rPr>
                        <a:t>Logical-mathematical intelligence</a:t>
                      </a:r>
                    </a:p>
                  </a:txBody>
                  <a:tcPr marL="76200" marR="76200" marT="76200" marB="76200" anchor="ctr"/>
                </a:tc>
                <a:tc>
                  <a:txBody>
                    <a:bodyPr/>
                    <a:lstStyle/>
                    <a:p>
                      <a:pPr algn="l" fontAlgn="t"/>
                      <a:r>
                        <a:rPr lang="en-US" sz="1200">
                          <a:effectLst/>
                        </a:rPr>
                        <a:t>The ability of use and understand relationships in the absence of action or objects. Understanding complex and abstract ideas.</a:t>
                      </a:r>
                    </a:p>
                  </a:txBody>
                  <a:tcPr marL="76200" marR="76200" marT="76200" marB="76200"/>
                </a:tc>
                <a:tc>
                  <a:txBody>
                    <a:bodyPr/>
                    <a:lstStyle/>
                    <a:p>
                      <a:pPr algn="l" fontAlgn="ctr"/>
                      <a:r>
                        <a:rPr lang="en-US" sz="1200">
                          <a:effectLst/>
                        </a:rPr>
                        <a:t>Mathematicians, Scientists</a:t>
                      </a:r>
                    </a:p>
                  </a:txBody>
                  <a:tcPr marL="76200" marR="76200" marT="76200" marB="76200" anchor="ctr"/>
                </a:tc>
                <a:extLst>
                  <a:ext uri="{0D108BD9-81ED-4DB2-BD59-A6C34878D82A}">
                    <a16:rowId xmlns:a16="http://schemas.microsoft.com/office/drawing/2014/main" val="3807378869"/>
                  </a:ext>
                </a:extLst>
              </a:tr>
              <a:tr h="674856">
                <a:tc>
                  <a:txBody>
                    <a:bodyPr/>
                    <a:lstStyle/>
                    <a:p>
                      <a:pPr algn="l" fontAlgn="ctr"/>
                      <a:r>
                        <a:rPr lang="en-US" sz="1200">
                          <a:effectLst/>
                        </a:rPr>
                        <a:t>Spatial intelligence</a:t>
                      </a:r>
                    </a:p>
                  </a:txBody>
                  <a:tcPr marL="76200" marR="76200" marT="76200" marB="76200" anchor="ctr"/>
                </a:tc>
                <a:tc>
                  <a:txBody>
                    <a:bodyPr/>
                    <a:lstStyle/>
                    <a:p>
                      <a:pPr algn="l" fontAlgn="t"/>
                      <a:r>
                        <a:rPr lang="en-US" sz="1200">
                          <a:effectLst/>
                        </a:rPr>
                        <a:t>The ability to perceive visual or spatial information, change it, and re-create visual images without reference to the objects, construct 3D images, and to move and rotate them.</a:t>
                      </a:r>
                    </a:p>
                  </a:txBody>
                  <a:tcPr marL="76200" marR="76200" marT="76200" marB="76200"/>
                </a:tc>
                <a:tc>
                  <a:txBody>
                    <a:bodyPr/>
                    <a:lstStyle/>
                    <a:p>
                      <a:pPr algn="l" fontAlgn="ctr"/>
                      <a:r>
                        <a:rPr lang="en-US" sz="1200">
                          <a:effectLst/>
                        </a:rPr>
                        <a:t>Map readers, Astronauts, Physicists</a:t>
                      </a:r>
                    </a:p>
                  </a:txBody>
                  <a:tcPr marL="76200" marR="76200" marT="76200" marB="76200" anchor="ctr"/>
                </a:tc>
                <a:extLst>
                  <a:ext uri="{0D108BD9-81ED-4DB2-BD59-A6C34878D82A}">
                    <a16:rowId xmlns:a16="http://schemas.microsoft.com/office/drawing/2014/main" val="343715395"/>
                  </a:ext>
                </a:extLst>
              </a:tr>
              <a:tr h="652927">
                <a:tc>
                  <a:txBody>
                    <a:bodyPr/>
                    <a:lstStyle/>
                    <a:p>
                      <a:pPr algn="l" fontAlgn="ctr"/>
                      <a:r>
                        <a:rPr lang="en-US" sz="1200">
                          <a:effectLst/>
                        </a:rPr>
                        <a:t>Bodily-Kinesthetic intelligence</a:t>
                      </a:r>
                    </a:p>
                  </a:txBody>
                  <a:tcPr marL="76200" marR="76200" marT="76200" marB="76200" anchor="ctr"/>
                </a:tc>
                <a:tc>
                  <a:txBody>
                    <a:bodyPr/>
                    <a:lstStyle/>
                    <a:p>
                      <a:pPr algn="l" fontAlgn="t"/>
                      <a:r>
                        <a:rPr lang="en-US" sz="1200" dirty="0">
                          <a:effectLst/>
                        </a:rPr>
                        <a:t>The ability to use complete or part of the body to solve problems or fashion products, control over fine and coarse motor skills, and manipulate the objects.</a:t>
                      </a:r>
                    </a:p>
                  </a:txBody>
                  <a:tcPr marL="76200" marR="76200" marT="76200" marB="76200"/>
                </a:tc>
                <a:tc>
                  <a:txBody>
                    <a:bodyPr/>
                    <a:lstStyle/>
                    <a:p>
                      <a:pPr algn="l" fontAlgn="ctr"/>
                      <a:r>
                        <a:rPr lang="en-US" sz="1200">
                          <a:effectLst/>
                        </a:rPr>
                        <a:t>Players, Dancers</a:t>
                      </a:r>
                    </a:p>
                  </a:txBody>
                  <a:tcPr marL="76200" marR="76200" marT="76200" marB="76200" anchor="ctr"/>
                </a:tc>
                <a:extLst>
                  <a:ext uri="{0D108BD9-81ED-4DB2-BD59-A6C34878D82A}">
                    <a16:rowId xmlns:a16="http://schemas.microsoft.com/office/drawing/2014/main" val="3651669949"/>
                  </a:ext>
                </a:extLst>
              </a:tr>
              <a:tr h="498807">
                <a:tc>
                  <a:txBody>
                    <a:bodyPr/>
                    <a:lstStyle/>
                    <a:p>
                      <a:pPr algn="l" fontAlgn="ctr"/>
                      <a:r>
                        <a:rPr lang="en-US" sz="1200">
                          <a:effectLst/>
                        </a:rPr>
                        <a:t>Intra-personal intelligence</a:t>
                      </a:r>
                    </a:p>
                  </a:txBody>
                  <a:tcPr marL="76200" marR="76200" marT="76200" marB="76200" anchor="ctr"/>
                </a:tc>
                <a:tc>
                  <a:txBody>
                    <a:bodyPr/>
                    <a:lstStyle/>
                    <a:p>
                      <a:pPr algn="l" fontAlgn="t"/>
                      <a:r>
                        <a:rPr lang="en-US" sz="1200">
                          <a:effectLst/>
                        </a:rPr>
                        <a:t>The ability to distinguish among one’s own feelings, intentions, and motivations.</a:t>
                      </a:r>
                    </a:p>
                  </a:txBody>
                  <a:tcPr marL="76200" marR="76200" marT="76200" marB="76200"/>
                </a:tc>
                <a:tc>
                  <a:txBody>
                    <a:bodyPr/>
                    <a:lstStyle/>
                    <a:p>
                      <a:pPr algn="l" fontAlgn="ctr"/>
                      <a:r>
                        <a:rPr lang="en-US" sz="1200">
                          <a:effectLst/>
                        </a:rPr>
                        <a:t>Gautam Buddhha</a:t>
                      </a:r>
                    </a:p>
                  </a:txBody>
                  <a:tcPr marL="76200" marR="76200" marT="76200" marB="76200" anchor="ctr"/>
                </a:tc>
                <a:extLst>
                  <a:ext uri="{0D108BD9-81ED-4DB2-BD59-A6C34878D82A}">
                    <a16:rowId xmlns:a16="http://schemas.microsoft.com/office/drawing/2014/main" val="2260902725"/>
                  </a:ext>
                </a:extLst>
              </a:tr>
              <a:tr h="605065">
                <a:tc>
                  <a:txBody>
                    <a:bodyPr/>
                    <a:lstStyle/>
                    <a:p>
                      <a:pPr algn="l" fontAlgn="ctr"/>
                      <a:r>
                        <a:rPr lang="en-US" sz="1200" dirty="0">
                          <a:effectLst/>
                        </a:rPr>
                        <a:t>Interpersonal intelligence</a:t>
                      </a:r>
                    </a:p>
                  </a:txBody>
                  <a:tcPr marL="76200" marR="76200" marT="76200" marB="76200" anchor="ctr"/>
                </a:tc>
                <a:tc>
                  <a:txBody>
                    <a:bodyPr/>
                    <a:lstStyle/>
                    <a:p>
                      <a:pPr algn="l" fontAlgn="t"/>
                      <a:r>
                        <a:rPr lang="en-US" sz="1200" dirty="0">
                          <a:effectLst/>
                        </a:rPr>
                        <a:t>The ability to recognize and make distinctions among other people’s feelings, beliefs, and intentions.</a:t>
                      </a:r>
                    </a:p>
                  </a:txBody>
                  <a:tcPr marL="76200" marR="76200" marT="76200" marB="76200"/>
                </a:tc>
                <a:tc>
                  <a:txBody>
                    <a:bodyPr/>
                    <a:lstStyle/>
                    <a:p>
                      <a:pPr algn="l" fontAlgn="ctr"/>
                      <a:r>
                        <a:rPr lang="en-US" sz="1200" dirty="0">
                          <a:effectLst/>
                        </a:rPr>
                        <a:t>Mass Communicators, Interviewers</a:t>
                      </a:r>
                    </a:p>
                  </a:txBody>
                  <a:tcPr marL="76200" marR="76200" marT="76200" marB="76200" anchor="ctr"/>
                </a:tc>
                <a:extLst>
                  <a:ext uri="{0D108BD9-81ED-4DB2-BD59-A6C34878D82A}">
                    <a16:rowId xmlns:a16="http://schemas.microsoft.com/office/drawing/2014/main" val="1762362561"/>
                  </a:ext>
                </a:extLst>
              </a:tr>
            </a:tbl>
          </a:graphicData>
        </a:graphic>
      </p:graphicFrame>
    </p:spTree>
    <p:extLst>
      <p:ext uri="{BB962C8B-B14F-4D97-AF65-F5344CB8AC3E}">
        <p14:creationId xmlns:p14="http://schemas.microsoft.com/office/powerpoint/2010/main" val="378114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Intelligence</a:t>
            </a:r>
          </a:p>
          <a:p>
            <a:pPr marL="342900" indent="-342900" algn="l">
              <a:buClr>
                <a:srgbClr val="0070C0"/>
              </a:buClr>
              <a:buSzPct val="80000"/>
              <a:buFont typeface="Wingdings" pitchFamily="2" charset="2"/>
              <a:buChar char="u"/>
            </a:pPr>
            <a:r>
              <a:rPr lang="en-US" sz="1800" dirty="0">
                <a:solidFill>
                  <a:schemeClr val="tx1"/>
                </a:solidFill>
              </a:rPr>
              <a:t>You can say a machine or a system is </a:t>
            </a:r>
            <a:r>
              <a:rPr lang="en-US" sz="1800" b="1" dirty="0">
                <a:solidFill>
                  <a:schemeClr val="tx1"/>
                </a:solidFill>
              </a:rPr>
              <a:t>artificially intelligent</a:t>
            </a:r>
            <a:r>
              <a:rPr lang="en-US" sz="1800" dirty="0">
                <a:solidFill>
                  <a:schemeClr val="tx1"/>
                </a:solidFill>
              </a:rPr>
              <a:t> when it is equipped with at least one and at most all intelligences in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74460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Intelligence Composed of?</a:t>
            </a:r>
          </a:p>
          <a:p>
            <a:pPr marL="342900" indent="-342900" algn="l">
              <a:buClr>
                <a:srgbClr val="0070C0"/>
              </a:buClr>
              <a:buSzPct val="80000"/>
              <a:buFont typeface="Wingdings" pitchFamily="2" charset="2"/>
              <a:buChar char="u"/>
            </a:pPr>
            <a:r>
              <a:rPr lang="en-US" sz="1800" dirty="0">
                <a:solidFill>
                  <a:schemeClr val="tx1"/>
                </a:solidFill>
              </a:rPr>
              <a:t>The intelligence is intangible. It is composed of −</a:t>
            </a:r>
          </a:p>
          <a:p>
            <a:pPr marL="800100" lvl="1" indent="-342900" algn="l">
              <a:buClr>
                <a:srgbClr val="0070C0"/>
              </a:buClr>
              <a:buSzPct val="80000"/>
              <a:buFont typeface="Wingdings" pitchFamily="2" charset="2"/>
              <a:buChar char="u"/>
            </a:pPr>
            <a:r>
              <a:rPr lang="en-US" sz="1800" dirty="0">
                <a:solidFill>
                  <a:schemeClr val="tx1"/>
                </a:solidFill>
              </a:rPr>
              <a:t>Reasoning</a:t>
            </a:r>
          </a:p>
          <a:p>
            <a:pPr marL="800100" lvl="1" indent="-342900" algn="l">
              <a:buClr>
                <a:srgbClr val="0070C0"/>
              </a:buClr>
              <a:buSzPct val="80000"/>
              <a:buFont typeface="Wingdings" pitchFamily="2" charset="2"/>
              <a:buChar char="u"/>
            </a:pPr>
            <a:r>
              <a:rPr lang="en-US" sz="1800" dirty="0">
                <a:solidFill>
                  <a:schemeClr val="tx1"/>
                </a:solidFill>
              </a:rPr>
              <a:t>Learning</a:t>
            </a:r>
          </a:p>
          <a:p>
            <a:pPr marL="800100" lvl="1" indent="-342900" algn="l">
              <a:buClr>
                <a:srgbClr val="0070C0"/>
              </a:buClr>
              <a:buSzPct val="80000"/>
              <a:buFont typeface="Wingdings" pitchFamily="2" charset="2"/>
              <a:buChar char="u"/>
            </a:pPr>
            <a:r>
              <a:rPr lang="en-US" sz="1800" dirty="0">
                <a:solidFill>
                  <a:schemeClr val="tx1"/>
                </a:solidFill>
              </a:rPr>
              <a:t>Problem Solving</a:t>
            </a:r>
          </a:p>
          <a:p>
            <a:pPr marL="800100" lvl="1" indent="-342900" algn="l">
              <a:buClr>
                <a:srgbClr val="0070C0"/>
              </a:buClr>
              <a:buSzPct val="80000"/>
              <a:buFont typeface="Wingdings" pitchFamily="2" charset="2"/>
              <a:buChar char="u"/>
            </a:pPr>
            <a:r>
              <a:rPr lang="en-US" sz="1800" dirty="0">
                <a:solidFill>
                  <a:schemeClr val="tx1"/>
                </a:solidFill>
              </a:rPr>
              <a:t>Perception</a:t>
            </a:r>
          </a:p>
          <a:p>
            <a:pPr marL="800100" lvl="1" indent="-342900" algn="l">
              <a:buClr>
                <a:srgbClr val="0070C0"/>
              </a:buClr>
              <a:buSzPct val="80000"/>
              <a:buFont typeface="Wingdings" pitchFamily="2" charset="2"/>
              <a:buChar char="u"/>
            </a:pPr>
            <a:r>
              <a:rPr lang="en-US" sz="1800" dirty="0">
                <a:solidFill>
                  <a:schemeClr val="tx1"/>
                </a:solidFill>
              </a:rPr>
              <a:t>Linguistic Intelligence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Components of Intelligence">
            <a:extLst>
              <a:ext uri="{FF2B5EF4-FFF2-40B4-BE49-F238E27FC236}">
                <a16:creationId xmlns:a16="http://schemas.microsoft.com/office/drawing/2014/main" id="{2EC48751-4F78-4C25-8396-8DE4391C7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91037"/>
            <a:ext cx="5715000" cy="20193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4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Let us go through all the components briefly −</a:t>
            </a:r>
          </a:p>
          <a:p>
            <a:pPr marL="342900" indent="-342900" algn="l">
              <a:buClr>
                <a:srgbClr val="0070C0"/>
              </a:buClr>
              <a:buSzPct val="80000"/>
              <a:buFont typeface="Wingdings" pitchFamily="2" charset="2"/>
              <a:buChar char="u"/>
            </a:pPr>
            <a:r>
              <a:rPr lang="en-US" sz="1800" b="1" dirty="0">
                <a:solidFill>
                  <a:schemeClr val="tx1"/>
                </a:solidFill>
              </a:rPr>
              <a:t>Reasoning</a:t>
            </a:r>
            <a:r>
              <a:rPr lang="en-US" sz="1800" dirty="0">
                <a:solidFill>
                  <a:schemeClr val="tx1"/>
                </a:solidFill>
              </a:rPr>
              <a:t> − It is the set of processes that enables us to provide basis for judgement, making decisions, and prediction. </a:t>
            </a:r>
          </a:p>
          <a:p>
            <a:pPr marL="342900" indent="-342900" algn="l">
              <a:buClr>
                <a:srgbClr val="0070C0"/>
              </a:buClr>
              <a:buSzPct val="80000"/>
              <a:buFont typeface="Wingdings" pitchFamily="2" charset="2"/>
              <a:buChar char="u"/>
            </a:pPr>
            <a:r>
              <a:rPr lang="en-US" sz="1800" dirty="0">
                <a:solidFill>
                  <a:schemeClr val="tx1"/>
                </a:solidFill>
              </a:rPr>
              <a:t>There are broadly two types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9" name="Table 9">
            <a:extLst>
              <a:ext uri="{FF2B5EF4-FFF2-40B4-BE49-F238E27FC236}">
                <a16:creationId xmlns:a16="http://schemas.microsoft.com/office/drawing/2014/main" id="{F574A851-EDD9-4973-A226-A2CA0351524A}"/>
              </a:ext>
            </a:extLst>
          </p:cNvPr>
          <p:cNvGraphicFramePr>
            <a:graphicFrameLocks noGrp="1"/>
          </p:cNvGraphicFramePr>
          <p:nvPr>
            <p:extLst>
              <p:ext uri="{D42A27DB-BD31-4B8C-83A1-F6EECF244321}">
                <p14:modId xmlns:p14="http://schemas.microsoft.com/office/powerpoint/2010/main" val="2696731881"/>
              </p:ext>
            </p:extLst>
          </p:nvPr>
        </p:nvGraphicFramePr>
        <p:xfrm>
          <a:off x="395536" y="2670472"/>
          <a:ext cx="8424936" cy="3352800"/>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5363453"/>
                    </a:ext>
                  </a:extLst>
                </a:gridCol>
                <a:gridCol w="4248472">
                  <a:extLst>
                    <a:ext uri="{9D8B030D-6E8A-4147-A177-3AD203B41FA5}">
                      <a16:colId xmlns:a16="http://schemas.microsoft.com/office/drawing/2014/main" val="1096227702"/>
                    </a:ext>
                  </a:extLst>
                </a:gridCol>
              </a:tblGrid>
              <a:tr h="370840">
                <a:tc>
                  <a:txBody>
                    <a:bodyPr/>
                    <a:lstStyle/>
                    <a:p>
                      <a:pPr algn="ctr" fontAlgn="t"/>
                      <a:r>
                        <a:rPr lang="en-US" dirty="0">
                          <a:effectLst/>
                        </a:rPr>
                        <a:t>Inductive Reasoning</a:t>
                      </a:r>
                    </a:p>
                  </a:txBody>
                  <a:tcPr marL="76200" marR="76200" marT="76200" marB="76200"/>
                </a:tc>
                <a:tc>
                  <a:txBody>
                    <a:bodyPr/>
                    <a:lstStyle/>
                    <a:p>
                      <a:pPr algn="ctr" fontAlgn="t"/>
                      <a:r>
                        <a:rPr lang="en-US">
                          <a:effectLst/>
                        </a:rPr>
                        <a:t>Deductive Reasoning</a:t>
                      </a:r>
                    </a:p>
                  </a:txBody>
                  <a:tcPr marL="76200" marR="76200" marT="76200" marB="76200"/>
                </a:tc>
                <a:extLst>
                  <a:ext uri="{0D108BD9-81ED-4DB2-BD59-A6C34878D82A}">
                    <a16:rowId xmlns:a16="http://schemas.microsoft.com/office/drawing/2014/main" val="64683108"/>
                  </a:ext>
                </a:extLst>
              </a:tr>
              <a:tr h="303352">
                <a:tc>
                  <a:txBody>
                    <a:bodyPr/>
                    <a:lstStyle/>
                    <a:p>
                      <a:pPr fontAlgn="ctr"/>
                      <a:r>
                        <a:rPr lang="en-US">
                          <a:effectLst/>
                        </a:rPr>
                        <a:t>It conducts specific observations to makes broad general statements.</a:t>
                      </a:r>
                    </a:p>
                  </a:txBody>
                  <a:tcPr marL="76200" marR="76200" marT="76200" marB="76200" anchor="ctr"/>
                </a:tc>
                <a:tc>
                  <a:txBody>
                    <a:bodyPr/>
                    <a:lstStyle/>
                    <a:p>
                      <a:pPr fontAlgn="t"/>
                      <a:r>
                        <a:rPr lang="en-US">
                          <a:effectLst/>
                        </a:rPr>
                        <a:t>It starts with a general statement and examines the possibilities to reach a specific, logical conclusion.</a:t>
                      </a:r>
                    </a:p>
                  </a:txBody>
                  <a:tcPr marL="76200" marR="76200" marT="76200" marB="76200"/>
                </a:tc>
                <a:extLst>
                  <a:ext uri="{0D108BD9-81ED-4DB2-BD59-A6C34878D82A}">
                    <a16:rowId xmlns:a16="http://schemas.microsoft.com/office/drawing/2014/main" val="753514670"/>
                  </a:ext>
                </a:extLst>
              </a:tr>
              <a:tr h="370840">
                <a:tc>
                  <a:txBody>
                    <a:bodyPr/>
                    <a:lstStyle/>
                    <a:p>
                      <a:pPr fontAlgn="t"/>
                      <a:r>
                        <a:rPr lang="en-US">
                          <a:effectLst/>
                        </a:rPr>
                        <a:t>Even if all of the premises are true in a statement, inductive reasoning allows for the conclusion to be false.</a:t>
                      </a:r>
                    </a:p>
                  </a:txBody>
                  <a:tcPr marL="76200" marR="76200" marT="76200" marB="76200"/>
                </a:tc>
                <a:tc>
                  <a:txBody>
                    <a:bodyPr/>
                    <a:lstStyle/>
                    <a:p>
                      <a:pPr fontAlgn="t"/>
                      <a:r>
                        <a:rPr lang="en-US">
                          <a:effectLst/>
                        </a:rPr>
                        <a:t>If something is true of a class of things in general, it is also true for all members of that class.</a:t>
                      </a:r>
                    </a:p>
                  </a:txBody>
                  <a:tcPr marL="76200" marR="76200" marT="76200" marB="76200"/>
                </a:tc>
                <a:extLst>
                  <a:ext uri="{0D108BD9-81ED-4DB2-BD59-A6C34878D82A}">
                    <a16:rowId xmlns:a16="http://schemas.microsoft.com/office/drawing/2014/main" val="3597914048"/>
                  </a:ext>
                </a:extLst>
              </a:tr>
              <a:tr h="370840">
                <a:tc>
                  <a:txBody>
                    <a:bodyPr/>
                    <a:lstStyle/>
                    <a:p>
                      <a:pPr fontAlgn="ctr"/>
                      <a:r>
                        <a:rPr lang="en-US">
                          <a:effectLst/>
                        </a:rPr>
                        <a:t>Example − "Nita is a teacher. Nita is studious. Therefore, All teachers are studious."</a:t>
                      </a:r>
                    </a:p>
                  </a:txBody>
                  <a:tcPr marL="76200" marR="76200" marT="76200" marB="76200" anchor="ctr"/>
                </a:tc>
                <a:tc>
                  <a:txBody>
                    <a:bodyPr/>
                    <a:lstStyle/>
                    <a:p>
                      <a:pPr fontAlgn="t"/>
                      <a:r>
                        <a:rPr lang="en-US" dirty="0">
                          <a:effectLst/>
                        </a:rPr>
                        <a:t>Example − "All women of age above 60 years are grandmothers. Shalini is 65 years. Therefore, Shalini is a grandmother."</a:t>
                      </a:r>
                    </a:p>
                  </a:txBody>
                  <a:tcPr marL="76200" marR="76200" marT="76200" marB="76200"/>
                </a:tc>
                <a:extLst>
                  <a:ext uri="{0D108BD9-81ED-4DB2-BD59-A6C34878D82A}">
                    <a16:rowId xmlns:a16="http://schemas.microsoft.com/office/drawing/2014/main" val="2696148630"/>
                  </a:ext>
                </a:extLst>
              </a:tr>
            </a:tbl>
          </a:graphicData>
        </a:graphic>
      </p:graphicFrame>
    </p:spTree>
    <p:extLst>
      <p:ext uri="{BB962C8B-B14F-4D97-AF65-F5344CB8AC3E}">
        <p14:creationId xmlns:p14="http://schemas.microsoft.com/office/powerpoint/2010/main" val="385332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Learning</a:t>
            </a:r>
            <a:r>
              <a:rPr lang="en-US" sz="1800" dirty="0">
                <a:solidFill>
                  <a:schemeClr val="tx1"/>
                </a:solidFill>
              </a:rPr>
              <a:t> − It is the activity of gaining knowledge or skill by studying, practicing, being taught, or experiencing something. Learning enhances the awareness of the subjects of the study.</a:t>
            </a:r>
          </a:p>
          <a:p>
            <a:pPr marL="342900" indent="-342900" algn="l">
              <a:buClr>
                <a:srgbClr val="0070C0"/>
              </a:buClr>
              <a:buSzPct val="80000"/>
              <a:buFont typeface="Wingdings" pitchFamily="2" charset="2"/>
              <a:buChar char="u"/>
            </a:pPr>
            <a:r>
              <a:rPr lang="en-US" sz="1800" dirty="0">
                <a:solidFill>
                  <a:schemeClr val="tx1"/>
                </a:solidFill>
              </a:rPr>
              <a:t>The ability of learning is possessed by humans, some animals, and AI-enabled systems.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84972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Learning is categorized as:</a:t>
            </a:r>
          </a:p>
          <a:p>
            <a:pPr marL="800100" lvl="1" indent="-342900" algn="l">
              <a:buClr>
                <a:srgbClr val="0070C0"/>
              </a:buClr>
              <a:buSzPct val="80000"/>
              <a:buFont typeface="Wingdings" pitchFamily="2" charset="2"/>
              <a:buChar char="u"/>
            </a:pPr>
            <a:r>
              <a:rPr lang="en-US" sz="1600" b="1" dirty="0">
                <a:solidFill>
                  <a:schemeClr val="tx1"/>
                </a:solidFill>
              </a:rPr>
              <a:t>Auditory Learning</a:t>
            </a:r>
            <a:r>
              <a:rPr lang="en-US" sz="1600" dirty="0">
                <a:solidFill>
                  <a:schemeClr val="tx1"/>
                </a:solidFill>
              </a:rPr>
              <a:t> − It is learning by listening and hearing. For example, students listening to recorded audio lectures.</a:t>
            </a:r>
          </a:p>
          <a:p>
            <a:pPr marL="800100" lvl="1" indent="-342900" algn="l">
              <a:buClr>
                <a:srgbClr val="0070C0"/>
              </a:buClr>
              <a:buSzPct val="80000"/>
              <a:buFont typeface="Wingdings" pitchFamily="2" charset="2"/>
              <a:buChar char="u"/>
            </a:pPr>
            <a:r>
              <a:rPr lang="en-US" sz="1600" b="1" dirty="0">
                <a:solidFill>
                  <a:schemeClr val="tx1"/>
                </a:solidFill>
              </a:rPr>
              <a:t>Episodic Learning</a:t>
            </a:r>
            <a:r>
              <a:rPr lang="en-US" sz="1600" dirty="0">
                <a:solidFill>
                  <a:schemeClr val="tx1"/>
                </a:solidFill>
              </a:rPr>
              <a:t> − To learn by remembering sequences of events that one has witnessed or experienced. This is linear and orderly.</a:t>
            </a:r>
          </a:p>
          <a:p>
            <a:pPr marL="800100" lvl="1" indent="-342900" algn="l">
              <a:buClr>
                <a:srgbClr val="0070C0"/>
              </a:buClr>
              <a:buSzPct val="80000"/>
              <a:buFont typeface="Wingdings" pitchFamily="2" charset="2"/>
              <a:buChar char="u"/>
            </a:pPr>
            <a:r>
              <a:rPr lang="en-US" sz="1600" b="1" dirty="0">
                <a:solidFill>
                  <a:schemeClr val="tx1"/>
                </a:solidFill>
              </a:rPr>
              <a:t>Motor Learning</a:t>
            </a:r>
            <a:r>
              <a:rPr lang="en-US" sz="1600" dirty="0">
                <a:solidFill>
                  <a:schemeClr val="tx1"/>
                </a:solidFill>
              </a:rPr>
              <a:t> − It is learning by precise movement of muscles. For example, picking objects, Writing, etc.</a:t>
            </a:r>
          </a:p>
          <a:p>
            <a:pPr marL="800100" lvl="1" indent="-342900" algn="l">
              <a:buClr>
                <a:srgbClr val="0070C0"/>
              </a:buClr>
              <a:buSzPct val="80000"/>
              <a:buFont typeface="Wingdings" pitchFamily="2" charset="2"/>
              <a:buChar char="u"/>
            </a:pPr>
            <a:r>
              <a:rPr lang="en-US" sz="1600" b="1" dirty="0">
                <a:solidFill>
                  <a:schemeClr val="tx1"/>
                </a:solidFill>
              </a:rPr>
              <a:t>Observational Learning</a:t>
            </a:r>
            <a:r>
              <a:rPr lang="en-US" sz="1600" dirty="0">
                <a:solidFill>
                  <a:schemeClr val="tx1"/>
                </a:solidFill>
              </a:rPr>
              <a:t> − To learn by watching and imitating others. For example, child tries to learn by mimicking her parent.</a:t>
            </a:r>
          </a:p>
          <a:p>
            <a:pPr marL="800100" lvl="1" indent="-342900" algn="l">
              <a:buClr>
                <a:srgbClr val="0070C0"/>
              </a:buClr>
              <a:buSzPct val="80000"/>
              <a:buFont typeface="Wingdings" pitchFamily="2" charset="2"/>
              <a:buChar char="u"/>
            </a:pPr>
            <a:r>
              <a:rPr lang="en-US" sz="1600" b="1" dirty="0">
                <a:solidFill>
                  <a:schemeClr val="tx1"/>
                </a:solidFill>
              </a:rPr>
              <a:t>Perceptual Learning</a:t>
            </a:r>
            <a:r>
              <a:rPr lang="en-US" sz="1600" dirty="0">
                <a:solidFill>
                  <a:schemeClr val="tx1"/>
                </a:solidFill>
              </a:rPr>
              <a:t> − It is learning to recognize stimuli that one has seen before. For example, identifying and classifying objects and situations.</a:t>
            </a:r>
          </a:p>
          <a:p>
            <a:pPr marL="800100" lvl="1" indent="-342900" algn="l">
              <a:buClr>
                <a:srgbClr val="0070C0"/>
              </a:buClr>
              <a:buSzPct val="80000"/>
              <a:buFont typeface="Wingdings" pitchFamily="2" charset="2"/>
              <a:buChar char="u"/>
            </a:pPr>
            <a:r>
              <a:rPr lang="en-US" sz="1600" b="1" dirty="0">
                <a:solidFill>
                  <a:schemeClr val="tx1"/>
                </a:solidFill>
              </a:rPr>
              <a:t>Relational Learning</a:t>
            </a:r>
            <a:r>
              <a:rPr lang="en-US" sz="1600" dirty="0">
                <a:solidFill>
                  <a:schemeClr val="tx1"/>
                </a:solidFill>
              </a:rPr>
              <a:t> − It involves learning to differentiate among various stimuli on the basis of relational properties, rather than absolute properties. For Example, Adding ‘little less’ salt at the time of cooking potatoes that came up salty last time, when cooked with adding say a tablespoon of salt.</a:t>
            </a:r>
          </a:p>
          <a:p>
            <a:pPr marL="800100" lvl="1" indent="-342900" algn="l">
              <a:buClr>
                <a:srgbClr val="0070C0"/>
              </a:buClr>
              <a:buSzPct val="80000"/>
              <a:buFont typeface="Wingdings" pitchFamily="2" charset="2"/>
              <a:buChar char="u"/>
            </a:pPr>
            <a:r>
              <a:rPr lang="en-US" sz="1600" b="1" dirty="0">
                <a:solidFill>
                  <a:schemeClr val="tx1"/>
                </a:solidFill>
              </a:rPr>
              <a:t>Spatial Learning</a:t>
            </a:r>
            <a:r>
              <a:rPr lang="en-US" sz="1600" dirty="0">
                <a:solidFill>
                  <a:schemeClr val="tx1"/>
                </a:solidFill>
              </a:rPr>
              <a:t> − It is learning through visual stimuli such as images, colors, maps, etc. For Example, A person can create roadmap in mind before actually following the road.</a:t>
            </a:r>
          </a:p>
          <a:p>
            <a:pPr marL="800100" lvl="1" indent="-342900" algn="l">
              <a:buClr>
                <a:srgbClr val="0070C0"/>
              </a:buClr>
              <a:buSzPct val="80000"/>
              <a:buFont typeface="Wingdings" pitchFamily="2" charset="2"/>
              <a:buChar char="u"/>
            </a:pPr>
            <a:r>
              <a:rPr lang="en-US" sz="1600" b="1" dirty="0">
                <a:solidFill>
                  <a:schemeClr val="tx1"/>
                </a:solidFill>
              </a:rPr>
              <a:t>Stimulus-Response Learning</a:t>
            </a:r>
            <a:r>
              <a:rPr lang="en-US" sz="1600" dirty="0">
                <a:solidFill>
                  <a:schemeClr val="tx1"/>
                </a:solidFill>
              </a:rPr>
              <a:t> − It is learning to perform a particular behavior when a certain stimulus is present. For example, a dog raises its ear on hearing doorbell.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88662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Intelligence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Problem Solving</a:t>
            </a:r>
            <a:r>
              <a:rPr lang="en-US" sz="1800" dirty="0">
                <a:solidFill>
                  <a:schemeClr val="tx1"/>
                </a:solidFill>
              </a:rPr>
              <a:t> − It is the process in which one perceives and tries to arrive at a desired solution from a present situation by taking some path, which is blocked by known or unknown hurdles.</a:t>
            </a:r>
          </a:p>
          <a:p>
            <a:pPr marL="342900" indent="-342900" algn="l">
              <a:buClr>
                <a:srgbClr val="0070C0"/>
              </a:buClr>
              <a:buSzPct val="80000"/>
              <a:buFont typeface="Wingdings" pitchFamily="2" charset="2"/>
              <a:buChar char="u"/>
            </a:pPr>
            <a:r>
              <a:rPr lang="en-US" sz="1800" dirty="0">
                <a:solidFill>
                  <a:schemeClr val="tx1"/>
                </a:solidFill>
              </a:rPr>
              <a:t>Problem solving also includes </a:t>
            </a:r>
            <a:r>
              <a:rPr lang="en-US" sz="1800" b="1" dirty="0">
                <a:solidFill>
                  <a:schemeClr val="tx1"/>
                </a:solidFill>
              </a:rPr>
              <a:t>decision making</a:t>
            </a:r>
            <a:r>
              <a:rPr lang="en-US" sz="1800" dirty="0">
                <a:solidFill>
                  <a:schemeClr val="tx1"/>
                </a:solidFill>
              </a:rPr>
              <a:t>, which is the process of selecting the best suitable alternative out of multiple alternatives to reach the desired goal are available.</a:t>
            </a:r>
          </a:p>
          <a:p>
            <a:pPr marL="342900" indent="-342900" algn="l">
              <a:buClr>
                <a:srgbClr val="0070C0"/>
              </a:buClr>
              <a:buSzPct val="80000"/>
              <a:buFont typeface="Wingdings" pitchFamily="2" charset="2"/>
              <a:buChar char="u"/>
            </a:pPr>
            <a:r>
              <a:rPr lang="en-US" sz="1800" b="1" dirty="0">
                <a:solidFill>
                  <a:schemeClr val="tx1"/>
                </a:solidFill>
              </a:rPr>
              <a:t>Perception</a:t>
            </a:r>
            <a:r>
              <a:rPr lang="en-US" sz="1800" dirty="0">
                <a:solidFill>
                  <a:schemeClr val="tx1"/>
                </a:solidFill>
              </a:rPr>
              <a:t> − It is the process of acquiring, interpreting, selecting, and organizing sensory information.</a:t>
            </a:r>
          </a:p>
          <a:p>
            <a:pPr marL="342900" indent="-342900" algn="l">
              <a:buClr>
                <a:srgbClr val="0070C0"/>
              </a:buClr>
              <a:buSzPct val="80000"/>
              <a:buFont typeface="Wingdings" pitchFamily="2" charset="2"/>
              <a:buChar char="u"/>
            </a:pPr>
            <a:r>
              <a:rPr lang="en-US" sz="1800" dirty="0">
                <a:solidFill>
                  <a:schemeClr val="tx1"/>
                </a:solidFill>
              </a:rPr>
              <a:t>Perception presumes </a:t>
            </a:r>
            <a:r>
              <a:rPr lang="en-US" sz="1800" b="1" dirty="0">
                <a:solidFill>
                  <a:schemeClr val="tx1"/>
                </a:solidFill>
              </a:rPr>
              <a:t>sensing</a:t>
            </a:r>
            <a:r>
              <a:rPr lang="en-US" sz="1800" dirty="0">
                <a:solidFill>
                  <a:schemeClr val="tx1"/>
                </a:solidFill>
              </a:rPr>
              <a:t>. In humans, perception is aided by sensory organs. In the domain of AI, perception mechanism puts the data acquired by the sensors together in a meaningful manner.</a:t>
            </a:r>
          </a:p>
          <a:p>
            <a:pPr marL="342900" indent="-342900" algn="l">
              <a:buClr>
                <a:srgbClr val="0070C0"/>
              </a:buClr>
              <a:buSzPct val="80000"/>
              <a:buFont typeface="Wingdings" pitchFamily="2" charset="2"/>
              <a:buChar char="u"/>
            </a:pPr>
            <a:r>
              <a:rPr lang="en-US" sz="1800" b="1" dirty="0">
                <a:solidFill>
                  <a:schemeClr val="tx1"/>
                </a:solidFill>
              </a:rPr>
              <a:t>Linguistic Intelligence</a:t>
            </a:r>
            <a:r>
              <a:rPr lang="en-US" sz="1800" dirty="0">
                <a:solidFill>
                  <a:schemeClr val="tx1"/>
                </a:solidFill>
              </a:rPr>
              <a:t> − It is one’s ability to use, comprehend, speak, and write the verbal and written language. It is important in interpersonal communication.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https://www.tutorialspoint.com/artificial_intelligence/artificial_intelligent_systems.htm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5082446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1238</Words>
  <Application>Microsoft Office PowerPoint</Application>
  <PresentationFormat>On-screen Show (4:3)</PresentationFormat>
  <Paragraphs>113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3 Intelligence</vt:lpstr>
      <vt:lpstr>3 Intelligence</vt:lpstr>
      <vt:lpstr>3 Intelligence</vt:lpstr>
      <vt:lpstr>3 Intelligence</vt:lpstr>
      <vt:lpstr>3 Intelligence</vt:lpstr>
      <vt:lpstr>3 Intelligence</vt:lpstr>
      <vt:lpstr>3 Intelligence</vt:lpstr>
      <vt:lpstr>3 Intelligence</vt:lpstr>
      <vt:lpstr>3 Intelligence</vt:lpstr>
      <vt:lpstr>3 Intelligence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359</cp:revision>
  <dcterms:created xsi:type="dcterms:W3CDTF">2018-09-28T16:40:41Z</dcterms:created>
  <dcterms:modified xsi:type="dcterms:W3CDTF">2020-05-03T16:32:05Z</dcterms:modified>
</cp:coreProperties>
</file>