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59"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0" d="100"/>
          <a:sy n="90" d="100"/>
        </p:scale>
        <p:origin x="552"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tutorialspoint.com/artificial_intelligence/artificial_intelligence_natural_language_processing.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 Expert System</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Expert System</a:t>
            </a:r>
            <a:endParaRPr lang="zh-TW" altLang="en-US" b="1" dirty="0">
              <a:solidFill>
                <a:srgbClr val="FFFF00"/>
              </a:solidFill>
            </a:endParaRPr>
          </a:p>
        </p:txBody>
      </p:sp>
      <p:sp>
        <p:nvSpPr>
          <p:cNvPr id="3" name="副標題 2"/>
          <p:cNvSpPr>
            <a:spLocks noGrp="1"/>
          </p:cNvSpPr>
          <p:nvPr>
            <p:ph type="subTitle" idx="1"/>
          </p:nvPr>
        </p:nvSpPr>
        <p:spPr>
          <a:xfrm>
            <a:off x="467544" y="1412774"/>
            <a:ext cx="8352928" cy="208823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Backward Chaining</a:t>
            </a:r>
          </a:p>
          <a:p>
            <a:pPr marL="342900" indent="-342900" algn="l">
              <a:buClr>
                <a:srgbClr val="0070C0"/>
              </a:buClr>
              <a:buSzPct val="80000"/>
              <a:buFont typeface="Wingdings" pitchFamily="2" charset="2"/>
              <a:buChar char="u"/>
            </a:pPr>
            <a:r>
              <a:rPr lang="en-US" sz="1800" dirty="0">
                <a:solidFill>
                  <a:schemeClr val="tx1"/>
                </a:solidFill>
              </a:rPr>
              <a:t>With this strategy, an expert system finds out the answer to the question, </a:t>
            </a:r>
            <a:r>
              <a:rPr lang="en-US" sz="1800" b="1" dirty="0">
                <a:solidFill>
                  <a:schemeClr val="tx1"/>
                </a:solidFill>
              </a:rPr>
              <a:t>“Why this happened?”</a:t>
            </a:r>
          </a:p>
          <a:p>
            <a:pPr marL="342900" indent="-342900" algn="l">
              <a:buClr>
                <a:srgbClr val="0070C0"/>
              </a:buClr>
              <a:buSzPct val="80000"/>
              <a:buFont typeface="Wingdings" pitchFamily="2" charset="2"/>
              <a:buChar char="u"/>
            </a:pPr>
            <a:r>
              <a:rPr lang="en-US" sz="1800" dirty="0">
                <a:solidFill>
                  <a:schemeClr val="tx1"/>
                </a:solidFill>
              </a:rPr>
              <a:t>On the basis of what has already happened, the Inference Engine tries to find out which conditions could have happened in the past for this result. This strategy is followed for finding out cause or reason. For example, diagnosis of blood cancer in humans.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6146" name="Picture 2" descr="Backward Chaining">
            <a:extLst>
              <a:ext uri="{FF2B5EF4-FFF2-40B4-BE49-F238E27FC236}">
                <a16:creationId xmlns:a16="http://schemas.microsoft.com/office/drawing/2014/main" id="{94851CC2-C434-4946-93BD-C8B3F88DC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3789038"/>
            <a:ext cx="5715000" cy="199072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253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Expert System</a:t>
            </a:r>
            <a:endParaRPr lang="zh-TW" altLang="en-US" b="1" dirty="0">
              <a:solidFill>
                <a:srgbClr val="FFFF00"/>
              </a:solidFill>
            </a:endParaRPr>
          </a:p>
        </p:txBody>
      </p:sp>
      <p:sp>
        <p:nvSpPr>
          <p:cNvPr id="3" name="副標題 2"/>
          <p:cNvSpPr>
            <a:spLocks noGrp="1"/>
          </p:cNvSpPr>
          <p:nvPr>
            <p:ph type="subTitle" idx="1"/>
          </p:nvPr>
        </p:nvSpPr>
        <p:spPr>
          <a:xfrm>
            <a:off x="467544" y="1412774"/>
            <a:ext cx="8352928" cy="352839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User Interface</a:t>
            </a:r>
          </a:p>
          <a:p>
            <a:pPr marL="342900" indent="-342900" algn="l">
              <a:buClr>
                <a:srgbClr val="0070C0"/>
              </a:buClr>
              <a:buSzPct val="80000"/>
              <a:buFont typeface="Wingdings" pitchFamily="2" charset="2"/>
              <a:buChar char="u"/>
            </a:pPr>
            <a:r>
              <a:rPr lang="en-US" sz="1800" dirty="0">
                <a:solidFill>
                  <a:schemeClr val="tx1"/>
                </a:solidFill>
              </a:rPr>
              <a:t>User interface provides interaction between user of the ES and the ES itself. It is generally Natural Language Processing so as to be used by the user who is well-versed in the task domain. The user of the ES need not be necessarily an expert in Artificial Intelligence.</a:t>
            </a:r>
          </a:p>
          <a:p>
            <a:pPr marL="342900" indent="-342900" algn="l">
              <a:buClr>
                <a:srgbClr val="0070C0"/>
              </a:buClr>
              <a:buSzPct val="80000"/>
              <a:buFont typeface="Wingdings" pitchFamily="2" charset="2"/>
              <a:buChar char="u"/>
            </a:pPr>
            <a:r>
              <a:rPr lang="en-US" sz="1800" dirty="0">
                <a:solidFill>
                  <a:schemeClr val="tx1"/>
                </a:solidFill>
              </a:rPr>
              <a:t>It explains how the ES has arrived at a particular recommendation. The explanation may appear in the following forms −</a:t>
            </a:r>
          </a:p>
          <a:p>
            <a:pPr marL="800100" lvl="1" indent="-342900" algn="l">
              <a:buClr>
                <a:srgbClr val="0070C0"/>
              </a:buClr>
              <a:buSzPct val="80000"/>
              <a:buFont typeface="Wingdings" pitchFamily="2" charset="2"/>
              <a:buChar char="u"/>
            </a:pPr>
            <a:r>
              <a:rPr lang="en-US" sz="1800" dirty="0">
                <a:solidFill>
                  <a:schemeClr val="tx1"/>
                </a:solidFill>
              </a:rPr>
              <a:t>Natural language displayed on screen.</a:t>
            </a:r>
          </a:p>
          <a:p>
            <a:pPr marL="800100" lvl="1" indent="-342900" algn="l">
              <a:buClr>
                <a:srgbClr val="0070C0"/>
              </a:buClr>
              <a:buSzPct val="80000"/>
              <a:buFont typeface="Wingdings" pitchFamily="2" charset="2"/>
              <a:buChar char="u"/>
            </a:pPr>
            <a:r>
              <a:rPr lang="en-US" sz="1800" dirty="0">
                <a:solidFill>
                  <a:schemeClr val="tx1"/>
                </a:solidFill>
              </a:rPr>
              <a:t>Verbal narrations in natural language.</a:t>
            </a:r>
          </a:p>
          <a:p>
            <a:pPr marL="800100" lvl="1" indent="-342900" algn="l">
              <a:buClr>
                <a:srgbClr val="0070C0"/>
              </a:buClr>
              <a:buSzPct val="80000"/>
              <a:buFont typeface="Wingdings" pitchFamily="2" charset="2"/>
              <a:buChar char="u"/>
            </a:pPr>
            <a:r>
              <a:rPr lang="en-US" sz="1800" dirty="0">
                <a:solidFill>
                  <a:schemeClr val="tx1"/>
                </a:solidFill>
              </a:rPr>
              <a:t>Listing of rule numbers displayed on the screen.</a:t>
            </a:r>
          </a:p>
          <a:p>
            <a:pPr marL="342900" indent="-342900" algn="l">
              <a:buClr>
                <a:srgbClr val="0070C0"/>
              </a:buClr>
              <a:buSzPct val="80000"/>
              <a:buFont typeface="Wingdings" pitchFamily="2" charset="2"/>
              <a:buChar char="u"/>
            </a:pPr>
            <a:r>
              <a:rPr lang="en-US" sz="1800" dirty="0">
                <a:solidFill>
                  <a:schemeClr val="tx1"/>
                </a:solidFill>
              </a:rPr>
              <a:t>The user interface makes it easy to trace the credibility of the deductions.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63083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Expert System</a:t>
            </a:r>
            <a:endParaRPr lang="zh-TW" altLang="en-US" b="1" dirty="0">
              <a:solidFill>
                <a:srgbClr val="FFFF00"/>
              </a:solidFill>
            </a:endParaRPr>
          </a:p>
        </p:txBody>
      </p:sp>
      <p:sp>
        <p:nvSpPr>
          <p:cNvPr id="3" name="副標題 2"/>
          <p:cNvSpPr>
            <a:spLocks noGrp="1"/>
          </p:cNvSpPr>
          <p:nvPr>
            <p:ph type="subTitle" idx="1"/>
          </p:nvPr>
        </p:nvSpPr>
        <p:spPr>
          <a:xfrm>
            <a:off x="467544" y="1412773"/>
            <a:ext cx="8352928" cy="45835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Requirements of Efficient ES User Interface</a:t>
            </a:r>
          </a:p>
          <a:p>
            <a:pPr marL="800100" lvl="1" indent="-342900" algn="l">
              <a:buClr>
                <a:srgbClr val="0070C0"/>
              </a:buClr>
              <a:buSzPct val="80000"/>
              <a:buFont typeface="Wingdings" pitchFamily="2" charset="2"/>
              <a:buChar char="u"/>
            </a:pPr>
            <a:r>
              <a:rPr lang="en-US" sz="1800" dirty="0">
                <a:solidFill>
                  <a:schemeClr val="tx1"/>
                </a:solidFill>
              </a:rPr>
              <a:t>It should help users to accomplish their goals in shortest possible way.</a:t>
            </a:r>
          </a:p>
          <a:p>
            <a:pPr marL="800100" lvl="1" indent="-342900" algn="l">
              <a:buClr>
                <a:srgbClr val="0070C0"/>
              </a:buClr>
              <a:buSzPct val="80000"/>
              <a:buFont typeface="Wingdings" pitchFamily="2" charset="2"/>
              <a:buChar char="u"/>
            </a:pPr>
            <a:r>
              <a:rPr lang="en-US" sz="1800" dirty="0">
                <a:solidFill>
                  <a:schemeClr val="tx1"/>
                </a:solidFill>
              </a:rPr>
              <a:t>It should be designed to work for user’s existing or desired work practices.</a:t>
            </a:r>
          </a:p>
          <a:p>
            <a:pPr marL="800100" lvl="1" indent="-342900" algn="l">
              <a:buClr>
                <a:srgbClr val="0070C0"/>
              </a:buClr>
              <a:buSzPct val="80000"/>
              <a:buFont typeface="Wingdings" pitchFamily="2" charset="2"/>
              <a:buChar char="u"/>
            </a:pPr>
            <a:r>
              <a:rPr lang="en-US" sz="1800" dirty="0">
                <a:solidFill>
                  <a:schemeClr val="tx1"/>
                </a:solidFill>
              </a:rPr>
              <a:t>Its technology should be adaptable to user’s requirements; not the other way round.</a:t>
            </a:r>
          </a:p>
          <a:p>
            <a:pPr marL="800100" lvl="1" indent="-342900" algn="l">
              <a:buClr>
                <a:srgbClr val="0070C0"/>
              </a:buClr>
              <a:buSzPct val="80000"/>
              <a:buFont typeface="Wingdings" pitchFamily="2" charset="2"/>
              <a:buChar char="u"/>
            </a:pPr>
            <a:r>
              <a:rPr lang="en-US" sz="1800" dirty="0">
                <a:solidFill>
                  <a:schemeClr val="tx1"/>
                </a:solidFill>
              </a:rPr>
              <a:t>It should make efficient use of user input.</a:t>
            </a:r>
          </a:p>
          <a:p>
            <a:pPr marL="342900" indent="-342900" algn="l">
              <a:buClr>
                <a:srgbClr val="0070C0"/>
              </a:buClr>
              <a:buSzPct val="80000"/>
              <a:buFont typeface="Wingdings" pitchFamily="2" charset="2"/>
              <a:buChar char="u"/>
            </a:pPr>
            <a:r>
              <a:rPr lang="en-US" sz="1800" b="1" dirty="0">
                <a:solidFill>
                  <a:schemeClr val="tx1"/>
                </a:solidFill>
              </a:rPr>
              <a:t>Expert Systems Limitations</a:t>
            </a:r>
          </a:p>
          <a:p>
            <a:pPr marL="342900" indent="-342900" algn="l">
              <a:buClr>
                <a:srgbClr val="0070C0"/>
              </a:buClr>
              <a:buSzPct val="80000"/>
              <a:buFont typeface="Wingdings" pitchFamily="2" charset="2"/>
              <a:buChar char="u"/>
            </a:pPr>
            <a:r>
              <a:rPr lang="en-US" sz="1800" dirty="0">
                <a:solidFill>
                  <a:schemeClr val="tx1"/>
                </a:solidFill>
              </a:rPr>
              <a:t>No technology can offer easy and complete solution. Large systems are costly, require significant development time, and computer resources. ESs have their limitations which include −</a:t>
            </a:r>
          </a:p>
          <a:p>
            <a:pPr marL="800100" lvl="1" indent="-342900" algn="l">
              <a:buClr>
                <a:srgbClr val="0070C0"/>
              </a:buClr>
              <a:buSzPct val="80000"/>
              <a:buFont typeface="Wingdings" pitchFamily="2" charset="2"/>
              <a:buChar char="u"/>
            </a:pPr>
            <a:r>
              <a:rPr lang="en-US" sz="1800" dirty="0">
                <a:solidFill>
                  <a:schemeClr val="tx1"/>
                </a:solidFill>
              </a:rPr>
              <a:t>Limitations of the technology</a:t>
            </a:r>
          </a:p>
          <a:p>
            <a:pPr marL="800100" lvl="1" indent="-342900" algn="l">
              <a:buClr>
                <a:srgbClr val="0070C0"/>
              </a:buClr>
              <a:buSzPct val="80000"/>
              <a:buFont typeface="Wingdings" pitchFamily="2" charset="2"/>
              <a:buChar char="u"/>
            </a:pPr>
            <a:r>
              <a:rPr lang="en-US" sz="1800" dirty="0">
                <a:solidFill>
                  <a:schemeClr val="tx1"/>
                </a:solidFill>
              </a:rPr>
              <a:t>Difficult knowledge acquisition</a:t>
            </a:r>
          </a:p>
          <a:p>
            <a:pPr marL="800100" lvl="1" indent="-342900" algn="l">
              <a:buClr>
                <a:srgbClr val="0070C0"/>
              </a:buClr>
              <a:buSzPct val="80000"/>
              <a:buFont typeface="Wingdings" pitchFamily="2" charset="2"/>
              <a:buChar char="u"/>
            </a:pPr>
            <a:r>
              <a:rPr lang="en-US" sz="1800" dirty="0">
                <a:solidFill>
                  <a:schemeClr val="tx1"/>
                </a:solidFill>
              </a:rPr>
              <a:t>ES are difficult to maintain</a:t>
            </a:r>
          </a:p>
          <a:p>
            <a:pPr marL="800100" lvl="1" indent="-342900" algn="l">
              <a:buClr>
                <a:srgbClr val="0070C0"/>
              </a:buClr>
              <a:buSzPct val="80000"/>
              <a:buFont typeface="Wingdings" pitchFamily="2" charset="2"/>
              <a:buChar char="u"/>
            </a:pPr>
            <a:r>
              <a:rPr lang="en-US" sz="1800" dirty="0">
                <a:solidFill>
                  <a:schemeClr val="tx1"/>
                </a:solidFill>
              </a:rPr>
              <a:t>High development costs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3279297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Expert System</a:t>
            </a:r>
            <a:endParaRPr lang="zh-TW" altLang="en-US" b="1" dirty="0">
              <a:solidFill>
                <a:srgbClr val="FFFF00"/>
              </a:solidFill>
            </a:endParaRPr>
          </a:p>
        </p:txBody>
      </p:sp>
      <p:sp>
        <p:nvSpPr>
          <p:cNvPr id="3" name="副標題 2"/>
          <p:cNvSpPr>
            <a:spLocks noGrp="1"/>
          </p:cNvSpPr>
          <p:nvPr>
            <p:ph type="subTitle" idx="1"/>
          </p:nvPr>
        </p:nvSpPr>
        <p:spPr>
          <a:xfrm>
            <a:off x="467544" y="1412773"/>
            <a:ext cx="8352928" cy="6480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Applications of Expert System</a:t>
            </a:r>
          </a:p>
          <a:p>
            <a:pPr marL="342900" indent="-342900" algn="l">
              <a:buClr>
                <a:srgbClr val="0070C0"/>
              </a:buClr>
              <a:buSzPct val="80000"/>
              <a:buFont typeface="Wingdings" pitchFamily="2" charset="2"/>
              <a:buChar char="u"/>
            </a:pPr>
            <a:r>
              <a:rPr lang="en-US" sz="1800" dirty="0">
                <a:solidFill>
                  <a:schemeClr val="tx1"/>
                </a:solidFill>
              </a:rPr>
              <a:t>The following table shows where ES can be applied.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graphicFrame>
        <p:nvGraphicFramePr>
          <p:cNvPr id="7" name="Table 7">
            <a:extLst>
              <a:ext uri="{FF2B5EF4-FFF2-40B4-BE49-F238E27FC236}">
                <a16:creationId xmlns:a16="http://schemas.microsoft.com/office/drawing/2014/main" id="{F9CAC2DE-5A0B-483B-BA00-C5CB8009B0DF}"/>
              </a:ext>
            </a:extLst>
          </p:cNvPr>
          <p:cNvGraphicFramePr>
            <a:graphicFrameLocks noGrp="1"/>
          </p:cNvGraphicFramePr>
          <p:nvPr>
            <p:extLst>
              <p:ext uri="{D42A27DB-BD31-4B8C-83A1-F6EECF244321}">
                <p14:modId xmlns:p14="http://schemas.microsoft.com/office/powerpoint/2010/main" val="2904646930"/>
              </p:ext>
            </p:extLst>
          </p:nvPr>
        </p:nvGraphicFramePr>
        <p:xfrm>
          <a:off x="539552" y="2181607"/>
          <a:ext cx="8280920" cy="4084320"/>
        </p:xfrm>
        <a:graphic>
          <a:graphicData uri="http://schemas.openxmlformats.org/drawingml/2006/table">
            <a:tbl>
              <a:tblPr firstRow="1" bandRow="1">
                <a:tableStyleId>{5C22544A-7EE6-4342-B048-85BDC9FD1C3A}</a:tableStyleId>
              </a:tblPr>
              <a:tblGrid>
                <a:gridCol w="2462175">
                  <a:extLst>
                    <a:ext uri="{9D8B030D-6E8A-4147-A177-3AD203B41FA5}">
                      <a16:colId xmlns:a16="http://schemas.microsoft.com/office/drawing/2014/main" val="1583403259"/>
                    </a:ext>
                  </a:extLst>
                </a:gridCol>
                <a:gridCol w="5818745">
                  <a:extLst>
                    <a:ext uri="{9D8B030D-6E8A-4147-A177-3AD203B41FA5}">
                      <a16:colId xmlns:a16="http://schemas.microsoft.com/office/drawing/2014/main" val="3069061509"/>
                    </a:ext>
                  </a:extLst>
                </a:gridCol>
              </a:tblGrid>
              <a:tr h="370840">
                <a:tc>
                  <a:txBody>
                    <a:bodyPr/>
                    <a:lstStyle/>
                    <a:p>
                      <a:pPr algn="l" fontAlgn="t"/>
                      <a:r>
                        <a:rPr lang="en-US" sz="1800" dirty="0">
                          <a:effectLst/>
                        </a:rPr>
                        <a:t>Application</a:t>
                      </a:r>
                    </a:p>
                  </a:txBody>
                  <a:tcPr marL="76200" marR="76200" marT="76200" marB="76200"/>
                </a:tc>
                <a:tc>
                  <a:txBody>
                    <a:bodyPr/>
                    <a:lstStyle/>
                    <a:p>
                      <a:pPr algn="l" fontAlgn="t"/>
                      <a:r>
                        <a:rPr lang="en-US" sz="1800">
                          <a:effectLst/>
                        </a:rPr>
                        <a:t>Description</a:t>
                      </a:r>
                    </a:p>
                  </a:txBody>
                  <a:tcPr marL="76200" marR="76200" marT="76200" marB="76200"/>
                </a:tc>
                <a:extLst>
                  <a:ext uri="{0D108BD9-81ED-4DB2-BD59-A6C34878D82A}">
                    <a16:rowId xmlns:a16="http://schemas.microsoft.com/office/drawing/2014/main" val="3984719395"/>
                  </a:ext>
                </a:extLst>
              </a:tr>
              <a:tr h="370840">
                <a:tc>
                  <a:txBody>
                    <a:bodyPr/>
                    <a:lstStyle/>
                    <a:p>
                      <a:pPr algn="l" fontAlgn="ctr"/>
                      <a:r>
                        <a:rPr lang="en-US" sz="1800">
                          <a:effectLst/>
                        </a:rPr>
                        <a:t>Design Domain</a:t>
                      </a:r>
                    </a:p>
                  </a:txBody>
                  <a:tcPr marL="76200" marR="76200" marT="76200" marB="76200" anchor="ctr"/>
                </a:tc>
                <a:tc>
                  <a:txBody>
                    <a:bodyPr/>
                    <a:lstStyle/>
                    <a:p>
                      <a:pPr algn="l" fontAlgn="t"/>
                      <a:r>
                        <a:rPr lang="it-IT" sz="1800">
                          <a:effectLst/>
                        </a:rPr>
                        <a:t>Camera lens design, automobile design.</a:t>
                      </a:r>
                    </a:p>
                  </a:txBody>
                  <a:tcPr marL="76200" marR="76200" marT="76200" marB="76200"/>
                </a:tc>
                <a:extLst>
                  <a:ext uri="{0D108BD9-81ED-4DB2-BD59-A6C34878D82A}">
                    <a16:rowId xmlns:a16="http://schemas.microsoft.com/office/drawing/2014/main" val="394693445"/>
                  </a:ext>
                </a:extLst>
              </a:tr>
              <a:tr h="370840">
                <a:tc>
                  <a:txBody>
                    <a:bodyPr/>
                    <a:lstStyle/>
                    <a:p>
                      <a:pPr algn="l" fontAlgn="ctr"/>
                      <a:r>
                        <a:rPr lang="en-US" sz="1800">
                          <a:effectLst/>
                        </a:rPr>
                        <a:t>Medical Domain</a:t>
                      </a:r>
                    </a:p>
                  </a:txBody>
                  <a:tcPr marL="76200" marR="76200" marT="76200" marB="76200" anchor="ctr"/>
                </a:tc>
                <a:tc>
                  <a:txBody>
                    <a:bodyPr/>
                    <a:lstStyle/>
                    <a:p>
                      <a:pPr algn="l" fontAlgn="t"/>
                      <a:r>
                        <a:rPr lang="en-US" sz="1800">
                          <a:effectLst/>
                        </a:rPr>
                        <a:t>Diagnosis Systems to deduce cause of disease from observed data, conduction medical operations on humans.</a:t>
                      </a:r>
                    </a:p>
                  </a:txBody>
                  <a:tcPr marL="76200" marR="76200" marT="76200" marB="76200"/>
                </a:tc>
                <a:extLst>
                  <a:ext uri="{0D108BD9-81ED-4DB2-BD59-A6C34878D82A}">
                    <a16:rowId xmlns:a16="http://schemas.microsoft.com/office/drawing/2014/main" val="1111308188"/>
                  </a:ext>
                </a:extLst>
              </a:tr>
              <a:tr h="370840">
                <a:tc>
                  <a:txBody>
                    <a:bodyPr/>
                    <a:lstStyle/>
                    <a:p>
                      <a:pPr algn="l" fontAlgn="ctr"/>
                      <a:r>
                        <a:rPr lang="en-US" sz="1800">
                          <a:effectLst/>
                        </a:rPr>
                        <a:t>Monitoring Systems</a:t>
                      </a:r>
                    </a:p>
                  </a:txBody>
                  <a:tcPr marL="76200" marR="76200" marT="76200" marB="76200" anchor="ctr"/>
                </a:tc>
                <a:tc>
                  <a:txBody>
                    <a:bodyPr/>
                    <a:lstStyle/>
                    <a:p>
                      <a:pPr algn="l" fontAlgn="t"/>
                      <a:r>
                        <a:rPr lang="en-US" sz="1800">
                          <a:effectLst/>
                        </a:rPr>
                        <a:t>Comparing data continuously with observed system or with prescribed behavior such as leakage monitoring in long petroleum pipeline.</a:t>
                      </a:r>
                    </a:p>
                  </a:txBody>
                  <a:tcPr marL="76200" marR="76200" marT="76200" marB="76200"/>
                </a:tc>
                <a:extLst>
                  <a:ext uri="{0D108BD9-81ED-4DB2-BD59-A6C34878D82A}">
                    <a16:rowId xmlns:a16="http://schemas.microsoft.com/office/drawing/2014/main" val="3859568135"/>
                  </a:ext>
                </a:extLst>
              </a:tr>
              <a:tr h="370840">
                <a:tc>
                  <a:txBody>
                    <a:bodyPr/>
                    <a:lstStyle/>
                    <a:p>
                      <a:pPr algn="l" fontAlgn="ctr"/>
                      <a:r>
                        <a:rPr lang="en-US" sz="1800">
                          <a:effectLst/>
                        </a:rPr>
                        <a:t>Process Control Systems</a:t>
                      </a:r>
                    </a:p>
                  </a:txBody>
                  <a:tcPr marL="76200" marR="76200" marT="76200" marB="76200" anchor="ctr"/>
                </a:tc>
                <a:tc>
                  <a:txBody>
                    <a:bodyPr/>
                    <a:lstStyle/>
                    <a:p>
                      <a:pPr algn="l" fontAlgn="ctr"/>
                      <a:r>
                        <a:rPr lang="en-US" sz="1800">
                          <a:effectLst/>
                        </a:rPr>
                        <a:t>Controlling a physical process based on monitoring.</a:t>
                      </a:r>
                    </a:p>
                  </a:txBody>
                  <a:tcPr marL="76200" marR="76200" marT="76200" marB="76200" anchor="ctr"/>
                </a:tc>
                <a:extLst>
                  <a:ext uri="{0D108BD9-81ED-4DB2-BD59-A6C34878D82A}">
                    <a16:rowId xmlns:a16="http://schemas.microsoft.com/office/drawing/2014/main" val="2284944946"/>
                  </a:ext>
                </a:extLst>
              </a:tr>
              <a:tr h="370840">
                <a:tc>
                  <a:txBody>
                    <a:bodyPr/>
                    <a:lstStyle/>
                    <a:p>
                      <a:pPr algn="l" fontAlgn="ctr"/>
                      <a:r>
                        <a:rPr lang="en-US" sz="1800">
                          <a:effectLst/>
                        </a:rPr>
                        <a:t>Knowledge Domain</a:t>
                      </a:r>
                    </a:p>
                  </a:txBody>
                  <a:tcPr marL="76200" marR="76200" marT="76200" marB="76200" anchor="ctr"/>
                </a:tc>
                <a:tc>
                  <a:txBody>
                    <a:bodyPr/>
                    <a:lstStyle/>
                    <a:p>
                      <a:pPr algn="l" fontAlgn="t"/>
                      <a:r>
                        <a:rPr lang="en-US" sz="1800">
                          <a:effectLst/>
                        </a:rPr>
                        <a:t>Finding out faults in vehicles, computers.</a:t>
                      </a:r>
                    </a:p>
                  </a:txBody>
                  <a:tcPr marL="76200" marR="76200" marT="76200" marB="76200"/>
                </a:tc>
                <a:extLst>
                  <a:ext uri="{0D108BD9-81ED-4DB2-BD59-A6C34878D82A}">
                    <a16:rowId xmlns:a16="http://schemas.microsoft.com/office/drawing/2014/main" val="3650651986"/>
                  </a:ext>
                </a:extLst>
              </a:tr>
              <a:tr h="370840">
                <a:tc>
                  <a:txBody>
                    <a:bodyPr/>
                    <a:lstStyle/>
                    <a:p>
                      <a:pPr algn="l" fontAlgn="ctr"/>
                      <a:r>
                        <a:rPr lang="en-US" sz="1800">
                          <a:effectLst/>
                        </a:rPr>
                        <a:t>Finance/Commerce</a:t>
                      </a:r>
                    </a:p>
                  </a:txBody>
                  <a:tcPr marL="76200" marR="76200" marT="76200" marB="76200" anchor="ctr"/>
                </a:tc>
                <a:tc>
                  <a:txBody>
                    <a:bodyPr/>
                    <a:lstStyle/>
                    <a:p>
                      <a:pPr algn="l" fontAlgn="t"/>
                      <a:r>
                        <a:rPr lang="en-US" sz="1800" dirty="0">
                          <a:effectLst/>
                        </a:rPr>
                        <a:t>Detection of possible fraud, suspicious transactions, stock market trading, Airline scheduling, cargo scheduling.</a:t>
                      </a:r>
                    </a:p>
                  </a:txBody>
                  <a:tcPr marL="76200" marR="76200" marT="76200" marB="76200"/>
                </a:tc>
                <a:extLst>
                  <a:ext uri="{0D108BD9-81ED-4DB2-BD59-A6C34878D82A}">
                    <a16:rowId xmlns:a16="http://schemas.microsoft.com/office/drawing/2014/main" val="4148479952"/>
                  </a:ext>
                </a:extLst>
              </a:tr>
            </a:tbl>
          </a:graphicData>
        </a:graphic>
      </p:graphicFrame>
    </p:spTree>
    <p:extLst>
      <p:ext uri="{BB962C8B-B14F-4D97-AF65-F5344CB8AC3E}">
        <p14:creationId xmlns:p14="http://schemas.microsoft.com/office/powerpoint/2010/main" val="2434001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Expert System</a:t>
            </a:r>
            <a:endParaRPr lang="zh-TW" altLang="en-US" b="1" dirty="0">
              <a:solidFill>
                <a:srgbClr val="FFFF00"/>
              </a:solidFill>
            </a:endParaRPr>
          </a:p>
        </p:txBody>
      </p:sp>
      <p:sp>
        <p:nvSpPr>
          <p:cNvPr id="3" name="副標題 2"/>
          <p:cNvSpPr>
            <a:spLocks noGrp="1"/>
          </p:cNvSpPr>
          <p:nvPr>
            <p:ph type="subTitle" idx="1"/>
          </p:nvPr>
        </p:nvSpPr>
        <p:spPr>
          <a:xfrm>
            <a:off x="467544" y="1412773"/>
            <a:ext cx="8352928" cy="46805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Expert System Technology</a:t>
            </a:r>
          </a:p>
          <a:p>
            <a:pPr marL="342900" indent="-342900" algn="l">
              <a:buClr>
                <a:srgbClr val="0070C0"/>
              </a:buClr>
              <a:buSzPct val="80000"/>
              <a:buFont typeface="Wingdings" pitchFamily="2" charset="2"/>
              <a:buChar char="u"/>
            </a:pPr>
            <a:r>
              <a:rPr lang="en-US" sz="1800" dirty="0">
                <a:solidFill>
                  <a:schemeClr val="tx1"/>
                </a:solidFill>
              </a:rPr>
              <a:t>There are several levels of ES technologies available. Expert systems technologies include −</a:t>
            </a:r>
          </a:p>
          <a:p>
            <a:pPr marL="342900" indent="-342900" algn="l">
              <a:buClr>
                <a:srgbClr val="0070C0"/>
              </a:buClr>
              <a:buSzPct val="80000"/>
              <a:buFont typeface="+mj-lt"/>
              <a:buAutoNum type="arabicPeriod"/>
            </a:pPr>
            <a:r>
              <a:rPr lang="en-US" sz="1800" b="1" dirty="0">
                <a:solidFill>
                  <a:schemeClr val="tx1"/>
                </a:solidFill>
              </a:rPr>
              <a:t>Expert System Development Environment</a:t>
            </a:r>
            <a:r>
              <a:rPr lang="en-US" sz="1800" dirty="0">
                <a:solidFill>
                  <a:schemeClr val="tx1"/>
                </a:solidFill>
              </a:rPr>
              <a:t> − The ES development environment includes hardware and tools. They are −</a:t>
            </a:r>
          </a:p>
          <a:p>
            <a:pPr marL="800100" lvl="1" indent="-342900" algn="l">
              <a:buClr>
                <a:srgbClr val="0070C0"/>
              </a:buClr>
              <a:buSzPct val="80000"/>
              <a:buFont typeface="Wingdings" pitchFamily="2" charset="2"/>
              <a:buChar char="u"/>
            </a:pPr>
            <a:r>
              <a:rPr lang="en-US" sz="1800" dirty="0">
                <a:solidFill>
                  <a:schemeClr val="tx1"/>
                </a:solidFill>
              </a:rPr>
              <a:t>Workstations, minicomputers, mainframes.</a:t>
            </a:r>
          </a:p>
          <a:p>
            <a:pPr marL="800100" lvl="1" indent="-342900" algn="l">
              <a:buClr>
                <a:srgbClr val="0070C0"/>
              </a:buClr>
              <a:buSzPct val="80000"/>
              <a:buFont typeface="Wingdings" pitchFamily="2" charset="2"/>
              <a:buChar char="u"/>
            </a:pPr>
            <a:r>
              <a:rPr lang="en-US" sz="1800" dirty="0">
                <a:solidFill>
                  <a:schemeClr val="tx1"/>
                </a:solidFill>
              </a:rPr>
              <a:t>High level Symbolic Programming Languages such as </a:t>
            </a:r>
            <a:r>
              <a:rPr lang="en-US" sz="1800" b="1" dirty="0" err="1">
                <a:solidFill>
                  <a:schemeClr val="tx1"/>
                </a:solidFill>
              </a:rPr>
              <a:t>LIS</a:t>
            </a:r>
            <a:r>
              <a:rPr lang="en-US" sz="1800" dirty="0" err="1">
                <a:solidFill>
                  <a:schemeClr val="tx1"/>
                </a:solidFill>
              </a:rPr>
              <a:t>t</a:t>
            </a:r>
            <a:r>
              <a:rPr lang="en-US" sz="1800" dirty="0">
                <a:solidFill>
                  <a:schemeClr val="tx1"/>
                </a:solidFill>
              </a:rPr>
              <a:t> </a:t>
            </a:r>
            <a:r>
              <a:rPr lang="en-US" sz="1800" b="1" dirty="0">
                <a:solidFill>
                  <a:schemeClr val="tx1"/>
                </a:solidFill>
              </a:rPr>
              <a:t>P</a:t>
            </a:r>
            <a:r>
              <a:rPr lang="en-US" sz="1800" dirty="0">
                <a:solidFill>
                  <a:schemeClr val="tx1"/>
                </a:solidFill>
              </a:rPr>
              <a:t>rogramming (LISP) and </a:t>
            </a:r>
            <a:r>
              <a:rPr lang="en-US" sz="1800" b="1" dirty="0" err="1">
                <a:solidFill>
                  <a:schemeClr val="tx1"/>
                </a:solidFill>
              </a:rPr>
              <a:t>PRO</a:t>
            </a:r>
            <a:r>
              <a:rPr lang="en-US" sz="1800" dirty="0" err="1">
                <a:solidFill>
                  <a:schemeClr val="tx1"/>
                </a:solidFill>
              </a:rPr>
              <a:t>grammation</a:t>
            </a:r>
            <a:r>
              <a:rPr lang="en-US" sz="1800" dirty="0">
                <a:solidFill>
                  <a:schemeClr val="tx1"/>
                </a:solidFill>
              </a:rPr>
              <a:t> </a:t>
            </a:r>
            <a:r>
              <a:rPr lang="en-US" sz="1800" dirty="0" err="1">
                <a:solidFill>
                  <a:schemeClr val="tx1"/>
                </a:solidFill>
              </a:rPr>
              <a:t>en</a:t>
            </a:r>
            <a:r>
              <a:rPr lang="en-US" sz="1800" dirty="0">
                <a:solidFill>
                  <a:schemeClr val="tx1"/>
                </a:solidFill>
              </a:rPr>
              <a:t> </a:t>
            </a:r>
            <a:r>
              <a:rPr lang="en-US" sz="1800" b="1" dirty="0" err="1">
                <a:solidFill>
                  <a:schemeClr val="tx1"/>
                </a:solidFill>
              </a:rPr>
              <a:t>LOG</a:t>
            </a:r>
            <a:r>
              <a:rPr lang="en-US" sz="1800" dirty="0" err="1">
                <a:solidFill>
                  <a:schemeClr val="tx1"/>
                </a:solidFill>
              </a:rPr>
              <a:t>ique</a:t>
            </a:r>
            <a:r>
              <a:rPr lang="en-US" sz="1800" dirty="0">
                <a:solidFill>
                  <a:schemeClr val="tx1"/>
                </a:solidFill>
              </a:rPr>
              <a:t> (PROLOG).</a:t>
            </a:r>
          </a:p>
          <a:p>
            <a:pPr marL="800100" lvl="1" indent="-342900" algn="l">
              <a:buClr>
                <a:srgbClr val="0070C0"/>
              </a:buClr>
              <a:buSzPct val="80000"/>
              <a:buFont typeface="Wingdings" pitchFamily="2" charset="2"/>
              <a:buChar char="u"/>
            </a:pPr>
            <a:r>
              <a:rPr lang="en-US" sz="1800" dirty="0">
                <a:solidFill>
                  <a:schemeClr val="tx1"/>
                </a:solidFill>
              </a:rPr>
              <a:t>Large databases.</a:t>
            </a:r>
          </a:p>
          <a:p>
            <a:pPr marL="342900" indent="-342900" algn="l">
              <a:buClr>
                <a:srgbClr val="0070C0"/>
              </a:buClr>
              <a:buSzPct val="80000"/>
              <a:buFont typeface="+mj-lt"/>
              <a:buAutoNum type="arabicPeriod" startAt="2"/>
            </a:pPr>
            <a:r>
              <a:rPr lang="en-US" sz="1800" b="1" dirty="0">
                <a:solidFill>
                  <a:schemeClr val="tx1"/>
                </a:solidFill>
              </a:rPr>
              <a:t>Tools</a:t>
            </a:r>
            <a:r>
              <a:rPr lang="en-US" sz="1800" dirty="0">
                <a:solidFill>
                  <a:schemeClr val="tx1"/>
                </a:solidFill>
              </a:rPr>
              <a:t> − They reduce the effort and cost involved in developing an expert system to large extent.</a:t>
            </a:r>
          </a:p>
          <a:p>
            <a:pPr marL="800100" lvl="1" indent="-342900" algn="l">
              <a:buClr>
                <a:srgbClr val="0070C0"/>
              </a:buClr>
              <a:buSzPct val="80000"/>
              <a:buFont typeface="Wingdings" pitchFamily="2" charset="2"/>
              <a:buChar char="u"/>
            </a:pPr>
            <a:r>
              <a:rPr lang="en-US" sz="1800" dirty="0">
                <a:solidFill>
                  <a:schemeClr val="tx1"/>
                </a:solidFill>
              </a:rPr>
              <a:t>Powerful editors and debugging tools with multi-windows.</a:t>
            </a:r>
          </a:p>
          <a:p>
            <a:pPr marL="800100" lvl="1" indent="-342900" algn="l">
              <a:buClr>
                <a:srgbClr val="0070C0"/>
              </a:buClr>
              <a:buSzPct val="80000"/>
              <a:buFont typeface="Wingdings" pitchFamily="2" charset="2"/>
              <a:buChar char="u"/>
            </a:pPr>
            <a:r>
              <a:rPr lang="en-US" sz="1800" dirty="0">
                <a:solidFill>
                  <a:schemeClr val="tx1"/>
                </a:solidFill>
              </a:rPr>
              <a:t>They provide rapid prototyping</a:t>
            </a:r>
          </a:p>
          <a:p>
            <a:pPr marL="800100" lvl="1" indent="-342900" algn="l">
              <a:buClr>
                <a:srgbClr val="0070C0"/>
              </a:buClr>
              <a:buSzPct val="80000"/>
              <a:buFont typeface="Wingdings" pitchFamily="2" charset="2"/>
              <a:buChar char="u"/>
            </a:pPr>
            <a:r>
              <a:rPr lang="en-US" sz="1800" dirty="0">
                <a:solidFill>
                  <a:schemeClr val="tx1"/>
                </a:solidFill>
              </a:rPr>
              <a:t>Have Inbuilt definitions of model, knowledge representation, and inference design.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1015093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Expert System</a:t>
            </a:r>
            <a:endParaRPr lang="zh-TW" altLang="en-US" b="1" dirty="0">
              <a:solidFill>
                <a:srgbClr val="FFFF00"/>
              </a:solidFill>
            </a:endParaRPr>
          </a:p>
        </p:txBody>
      </p:sp>
      <p:sp>
        <p:nvSpPr>
          <p:cNvPr id="3" name="副標題 2"/>
          <p:cNvSpPr>
            <a:spLocks noGrp="1"/>
          </p:cNvSpPr>
          <p:nvPr>
            <p:ph type="subTitle" idx="1"/>
          </p:nvPr>
        </p:nvSpPr>
        <p:spPr>
          <a:xfrm>
            <a:off x="467544" y="1412773"/>
            <a:ext cx="8352928" cy="252028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Expert System Technology (2)</a:t>
            </a:r>
          </a:p>
          <a:p>
            <a:pPr marL="342900" indent="-342900" algn="l">
              <a:buClr>
                <a:srgbClr val="0070C0"/>
              </a:buClr>
              <a:buSzPct val="80000"/>
              <a:buFont typeface="+mj-lt"/>
              <a:buAutoNum type="arabicPeriod" startAt="3"/>
            </a:pPr>
            <a:r>
              <a:rPr lang="en-US" sz="1800" b="1" dirty="0">
                <a:solidFill>
                  <a:schemeClr val="tx1"/>
                </a:solidFill>
              </a:rPr>
              <a:t>Shells</a:t>
            </a:r>
            <a:r>
              <a:rPr lang="en-US" sz="1800" dirty="0">
                <a:solidFill>
                  <a:schemeClr val="tx1"/>
                </a:solidFill>
              </a:rPr>
              <a:t> − A shell is nothing but an expert system without knowledge base. A shell provides the developers with knowledge acquisition, inference engine, user interface, and explanation facility. For example, few shells are given below −</a:t>
            </a:r>
          </a:p>
          <a:p>
            <a:pPr marL="800100" lvl="1" indent="-342900" algn="l">
              <a:buClr>
                <a:srgbClr val="0070C0"/>
              </a:buClr>
              <a:buSzPct val="80000"/>
              <a:buFont typeface="Wingdings" pitchFamily="2" charset="2"/>
              <a:buChar char="u"/>
            </a:pPr>
            <a:r>
              <a:rPr lang="en-US" sz="1800" dirty="0">
                <a:solidFill>
                  <a:schemeClr val="tx1"/>
                </a:solidFill>
              </a:rPr>
              <a:t>Java Expert System Shell (JESS) that provides fully developed Java API for creating an expert system.</a:t>
            </a:r>
          </a:p>
          <a:p>
            <a:pPr marL="800100" lvl="1" indent="-342900" algn="l">
              <a:buClr>
                <a:srgbClr val="0070C0"/>
              </a:buClr>
              <a:buSzPct val="80000"/>
              <a:buFont typeface="Wingdings" pitchFamily="2" charset="2"/>
              <a:buChar char="u"/>
            </a:pPr>
            <a:r>
              <a:rPr lang="en-US" sz="1800" i="1" dirty="0" err="1">
                <a:solidFill>
                  <a:schemeClr val="tx1"/>
                </a:solidFill>
              </a:rPr>
              <a:t>Vidwan</a:t>
            </a:r>
            <a:r>
              <a:rPr lang="en-US" sz="1800" dirty="0">
                <a:solidFill>
                  <a:schemeClr val="tx1"/>
                </a:solidFill>
              </a:rPr>
              <a:t>, a shell developed at the National Centre for Software Technology, Mumbai in 1993. It enables knowledge encoding in the form of IF-THEN rules.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1756691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Expert System</a:t>
            </a:r>
            <a:endParaRPr lang="zh-TW" altLang="en-US" b="1" dirty="0">
              <a:solidFill>
                <a:srgbClr val="FFFF00"/>
              </a:solidFill>
            </a:endParaRPr>
          </a:p>
        </p:txBody>
      </p:sp>
      <p:sp>
        <p:nvSpPr>
          <p:cNvPr id="3" name="副標題 2"/>
          <p:cNvSpPr>
            <a:spLocks noGrp="1"/>
          </p:cNvSpPr>
          <p:nvPr>
            <p:ph type="subTitle" idx="1"/>
          </p:nvPr>
        </p:nvSpPr>
        <p:spPr>
          <a:xfrm>
            <a:off x="467544" y="1412773"/>
            <a:ext cx="8352928" cy="49435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Development of Expert Systems: General Steps</a:t>
            </a:r>
          </a:p>
          <a:p>
            <a:pPr marL="342900" indent="-342900" algn="l">
              <a:buClr>
                <a:srgbClr val="0070C0"/>
              </a:buClr>
              <a:buSzPct val="80000"/>
              <a:buFont typeface="Wingdings" pitchFamily="2" charset="2"/>
              <a:buChar char="u"/>
            </a:pPr>
            <a:r>
              <a:rPr lang="en-US" sz="1800" dirty="0">
                <a:solidFill>
                  <a:schemeClr val="tx1"/>
                </a:solidFill>
              </a:rPr>
              <a:t>The process of ES development is iterative. Steps in developing the ES include −</a:t>
            </a:r>
          </a:p>
          <a:p>
            <a:pPr marL="342900" indent="-342900" algn="l">
              <a:buClr>
                <a:srgbClr val="0070C0"/>
              </a:buClr>
              <a:buSzPct val="80000"/>
              <a:buFont typeface="+mj-lt"/>
              <a:buAutoNum type="arabicPeriod"/>
            </a:pPr>
            <a:r>
              <a:rPr lang="en-US" sz="1800" dirty="0">
                <a:solidFill>
                  <a:schemeClr val="tx1"/>
                </a:solidFill>
              </a:rPr>
              <a:t>Identify Problem Domain</a:t>
            </a:r>
          </a:p>
          <a:p>
            <a:pPr marL="800100" lvl="1" indent="-342900" algn="l">
              <a:buClr>
                <a:srgbClr val="0070C0"/>
              </a:buClr>
              <a:buSzPct val="80000"/>
              <a:buFont typeface="Wingdings" pitchFamily="2" charset="2"/>
              <a:buChar char="u"/>
            </a:pPr>
            <a:r>
              <a:rPr lang="en-US" sz="1800" dirty="0">
                <a:solidFill>
                  <a:schemeClr val="tx1"/>
                </a:solidFill>
              </a:rPr>
              <a:t>The problem must be suitable for an expert system to solve it.</a:t>
            </a:r>
          </a:p>
          <a:p>
            <a:pPr marL="800100" lvl="1" indent="-342900" algn="l">
              <a:buClr>
                <a:srgbClr val="0070C0"/>
              </a:buClr>
              <a:buSzPct val="80000"/>
              <a:buFont typeface="Wingdings" pitchFamily="2" charset="2"/>
              <a:buChar char="u"/>
            </a:pPr>
            <a:r>
              <a:rPr lang="en-US" sz="1800" dirty="0">
                <a:solidFill>
                  <a:schemeClr val="tx1"/>
                </a:solidFill>
              </a:rPr>
              <a:t>Find the experts in task domain for the ES project.</a:t>
            </a:r>
          </a:p>
          <a:p>
            <a:pPr marL="800100" lvl="1" indent="-342900" algn="l">
              <a:buClr>
                <a:srgbClr val="0070C0"/>
              </a:buClr>
              <a:buSzPct val="80000"/>
              <a:buFont typeface="Wingdings" pitchFamily="2" charset="2"/>
              <a:buChar char="u"/>
            </a:pPr>
            <a:r>
              <a:rPr lang="en-US" sz="1800" dirty="0">
                <a:solidFill>
                  <a:schemeClr val="tx1"/>
                </a:solidFill>
              </a:rPr>
              <a:t>Establish cost-effectiveness of the system.</a:t>
            </a:r>
          </a:p>
          <a:p>
            <a:pPr marL="342900" indent="-342900" algn="l">
              <a:buClr>
                <a:srgbClr val="0070C0"/>
              </a:buClr>
              <a:buSzPct val="80000"/>
              <a:buFont typeface="+mj-lt"/>
              <a:buAutoNum type="arabicPeriod" startAt="2"/>
            </a:pPr>
            <a:r>
              <a:rPr lang="en-US" sz="1800" dirty="0">
                <a:solidFill>
                  <a:schemeClr val="tx1"/>
                </a:solidFill>
              </a:rPr>
              <a:t>Design the System</a:t>
            </a:r>
          </a:p>
          <a:p>
            <a:pPr marL="800100" lvl="1" indent="-342900" algn="l">
              <a:buClr>
                <a:srgbClr val="0070C0"/>
              </a:buClr>
              <a:buSzPct val="80000"/>
              <a:buFont typeface="Wingdings" pitchFamily="2" charset="2"/>
              <a:buChar char="u"/>
            </a:pPr>
            <a:r>
              <a:rPr lang="en-US" sz="1800" dirty="0">
                <a:solidFill>
                  <a:schemeClr val="tx1"/>
                </a:solidFill>
              </a:rPr>
              <a:t>Identify the ES Technology</a:t>
            </a:r>
          </a:p>
          <a:p>
            <a:pPr marL="800100" lvl="1" indent="-342900" algn="l">
              <a:buClr>
                <a:srgbClr val="0070C0"/>
              </a:buClr>
              <a:buSzPct val="80000"/>
              <a:buFont typeface="Wingdings" pitchFamily="2" charset="2"/>
              <a:buChar char="u"/>
            </a:pPr>
            <a:r>
              <a:rPr lang="en-US" sz="1800" dirty="0">
                <a:solidFill>
                  <a:schemeClr val="tx1"/>
                </a:solidFill>
              </a:rPr>
              <a:t>Know and establish the degree of integration with the other systems and databases.</a:t>
            </a:r>
          </a:p>
          <a:p>
            <a:pPr marL="800100" lvl="1" indent="-342900" algn="l">
              <a:buClr>
                <a:srgbClr val="0070C0"/>
              </a:buClr>
              <a:buSzPct val="80000"/>
              <a:buFont typeface="Wingdings" pitchFamily="2" charset="2"/>
              <a:buChar char="u"/>
            </a:pPr>
            <a:r>
              <a:rPr lang="en-US" sz="1800" dirty="0">
                <a:solidFill>
                  <a:schemeClr val="tx1"/>
                </a:solidFill>
              </a:rPr>
              <a:t>Realize how the concepts can represent the domain knowledge best.</a:t>
            </a:r>
          </a:p>
          <a:p>
            <a:pPr marL="342900" indent="-342900" algn="l">
              <a:buClr>
                <a:srgbClr val="0070C0"/>
              </a:buClr>
              <a:buSzPct val="80000"/>
              <a:buFont typeface="+mj-lt"/>
              <a:buAutoNum type="arabicPeriod" startAt="3"/>
            </a:pPr>
            <a:r>
              <a:rPr lang="en-US" sz="1800" dirty="0">
                <a:solidFill>
                  <a:schemeClr val="tx1"/>
                </a:solidFill>
              </a:rPr>
              <a:t>Develop the Prototype</a:t>
            </a:r>
          </a:p>
          <a:p>
            <a:pPr marL="342900" indent="-342900" algn="l">
              <a:buClr>
                <a:srgbClr val="0070C0"/>
              </a:buClr>
              <a:buSzPct val="80000"/>
              <a:buFont typeface="Wingdings" pitchFamily="2" charset="2"/>
              <a:buChar char="u"/>
            </a:pPr>
            <a:r>
              <a:rPr lang="en-US" sz="1800" dirty="0">
                <a:solidFill>
                  <a:schemeClr val="tx1"/>
                </a:solidFill>
              </a:rPr>
              <a:t>From Knowledge Base: The knowledge engineer works to −</a:t>
            </a:r>
          </a:p>
          <a:p>
            <a:pPr marL="800100" lvl="1" indent="-342900" algn="l">
              <a:buClr>
                <a:srgbClr val="0070C0"/>
              </a:buClr>
              <a:buSzPct val="80000"/>
              <a:buFont typeface="Wingdings" pitchFamily="2" charset="2"/>
              <a:buChar char="u"/>
            </a:pPr>
            <a:r>
              <a:rPr lang="en-US" sz="1800" dirty="0">
                <a:solidFill>
                  <a:schemeClr val="tx1"/>
                </a:solidFill>
              </a:rPr>
              <a:t>Acquire domain knowledge from the expert.</a:t>
            </a:r>
          </a:p>
          <a:p>
            <a:pPr marL="800100" lvl="1" indent="-342900" algn="l">
              <a:buClr>
                <a:srgbClr val="0070C0"/>
              </a:buClr>
              <a:buSzPct val="80000"/>
              <a:buFont typeface="Wingdings" pitchFamily="2" charset="2"/>
              <a:buChar char="u"/>
            </a:pPr>
            <a:r>
              <a:rPr lang="en-US" sz="1800" dirty="0">
                <a:solidFill>
                  <a:schemeClr val="tx1"/>
                </a:solidFill>
              </a:rPr>
              <a:t>Represent it in the form of If-THEN-ELSE rules.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3434837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Expert System</a:t>
            </a:r>
            <a:endParaRPr lang="zh-TW" altLang="en-US" b="1" dirty="0">
              <a:solidFill>
                <a:srgbClr val="FFFF00"/>
              </a:solidFill>
            </a:endParaRPr>
          </a:p>
        </p:txBody>
      </p:sp>
      <p:sp>
        <p:nvSpPr>
          <p:cNvPr id="3" name="副標題 2"/>
          <p:cNvSpPr>
            <a:spLocks noGrp="1"/>
          </p:cNvSpPr>
          <p:nvPr>
            <p:ph type="subTitle" idx="1"/>
          </p:nvPr>
        </p:nvSpPr>
        <p:spPr>
          <a:xfrm>
            <a:off x="467544" y="1412773"/>
            <a:ext cx="8352928" cy="45835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Development of Expert Systems: General Steps</a:t>
            </a:r>
          </a:p>
          <a:p>
            <a:pPr marL="342900" indent="-342900" algn="l">
              <a:buClr>
                <a:srgbClr val="0070C0"/>
              </a:buClr>
              <a:buSzPct val="80000"/>
              <a:buFont typeface="+mj-lt"/>
              <a:buAutoNum type="arabicPeriod" startAt="4"/>
            </a:pPr>
            <a:r>
              <a:rPr lang="en-US" sz="1800" dirty="0">
                <a:solidFill>
                  <a:schemeClr val="tx1"/>
                </a:solidFill>
              </a:rPr>
              <a:t>Test and Refine the Prototype</a:t>
            </a:r>
          </a:p>
          <a:p>
            <a:pPr marL="800100" lvl="1" indent="-342900" algn="l">
              <a:buClr>
                <a:srgbClr val="0070C0"/>
              </a:buClr>
              <a:buSzPct val="80000"/>
              <a:buFont typeface="Wingdings" pitchFamily="2" charset="2"/>
              <a:buChar char="u"/>
            </a:pPr>
            <a:r>
              <a:rPr lang="en-US" sz="1800" dirty="0">
                <a:solidFill>
                  <a:schemeClr val="tx1"/>
                </a:solidFill>
              </a:rPr>
              <a:t>The knowledge engineer uses sample cases to test the prototype for any deficiencies in performance.</a:t>
            </a:r>
          </a:p>
          <a:p>
            <a:pPr marL="800100" lvl="1" indent="-342900" algn="l">
              <a:buClr>
                <a:srgbClr val="0070C0"/>
              </a:buClr>
              <a:buSzPct val="80000"/>
              <a:buFont typeface="Wingdings" pitchFamily="2" charset="2"/>
              <a:buChar char="u"/>
            </a:pPr>
            <a:r>
              <a:rPr lang="en-US" sz="1800" dirty="0">
                <a:solidFill>
                  <a:schemeClr val="tx1"/>
                </a:solidFill>
              </a:rPr>
              <a:t>End users test the prototypes of the ES.</a:t>
            </a:r>
          </a:p>
          <a:p>
            <a:pPr marL="342900" indent="-342900" algn="l">
              <a:buClr>
                <a:srgbClr val="0070C0"/>
              </a:buClr>
              <a:buSzPct val="80000"/>
              <a:buFont typeface="+mj-lt"/>
              <a:buAutoNum type="arabicPeriod" startAt="5"/>
            </a:pPr>
            <a:r>
              <a:rPr lang="en-US" sz="1800" dirty="0">
                <a:solidFill>
                  <a:schemeClr val="tx1"/>
                </a:solidFill>
              </a:rPr>
              <a:t>Develop and Complete the ES</a:t>
            </a:r>
          </a:p>
          <a:p>
            <a:pPr marL="800100" lvl="1" indent="-342900" algn="l">
              <a:buClr>
                <a:srgbClr val="0070C0"/>
              </a:buClr>
              <a:buSzPct val="80000"/>
              <a:buFont typeface="Wingdings" pitchFamily="2" charset="2"/>
              <a:buChar char="u"/>
            </a:pPr>
            <a:r>
              <a:rPr lang="en-US" sz="1800" dirty="0">
                <a:solidFill>
                  <a:schemeClr val="tx1"/>
                </a:solidFill>
              </a:rPr>
              <a:t>Test and ensure the interaction of the ES with all elements of its environment, including end users, databases, and other information systems.</a:t>
            </a:r>
          </a:p>
          <a:p>
            <a:pPr marL="800100" lvl="1" indent="-342900" algn="l">
              <a:buClr>
                <a:srgbClr val="0070C0"/>
              </a:buClr>
              <a:buSzPct val="80000"/>
              <a:buFont typeface="Wingdings" pitchFamily="2" charset="2"/>
              <a:buChar char="u"/>
            </a:pPr>
            <a:r>
              <a:rPr lang="en-US" sz="1800" dirty="0">
                <a:solidFill>
                  <a:schemeClr val="tx1"/>
                </a:solidFill>
              </a:rPr>
              <a:t>Document the ES project well.</a:t>
            </a:r>
          </a:p>
          <a:p>
            <a:pPr marL="800100" lvl="1" indent="-342900" algn="l">
              <a:buClr>
                <a:srgbClr val="0070C0"/>
              </a:buClr>
              <a:buSzPct val="80000"/>
              <a:buFont typeface="Wingdings" pitchFamily="2" charset="2"/>
              <a:buChar char="u"/>
            </a:pPr>
            <a:r>
              <a:rPr lang="en-US" sz="1800" dirty="0">
                <a:solidFill>
                  <a:schemeClr val="tx1"/>
                </a:solidFill>
              </a:rPr>
              <a:t>Train the user to use ES.</a:t>
            </a:r>
          </a:p>
          <a:p>
            <a:pPr marL="342900" indent="-342900" algn="l">
              <a:buClr>
                <a:srgbClr val="0070C0"/>
              </a:buClr>
              <a:buSzPct val="80000"/>
              <a:buFont typeface="+mj-lt"/>
              <a:buAutoNum type="arabicPeriod" startAt="5"/>
            </a:pPr>
            <a:r>
              <a:rPr lang="en-US" sz="1800" dirty="0">
                <a:solidFill>
                  <a:schemeClr val="tx1"/>
                </a:solidFill>
              </a:rPr>
              <a:t>Maintain the System</a:t>
            </a:r>
          </a:p>
          <a:p>
            <a:pPr marL="800100" lvl="1" indent="-342900" algn="l">
              <a:buClr>
                <a:srgbClr val="0070C0"/>
              </a:buClr>
              <a:buSzPct val="80000"/>
              <a:buFont typeface="Wingdings" pitchFamily="2" charset="2"/>
              <a:buChar char="u"/>
            </a:pPr>
            <a:r>
              <a:rPr lang="en-US" sz="1800" dirty="0">
                <a:solidFill>
                  <a:schemeClr val="tx1"/>
                </a:solidFill>
              </a:rPr>
              <a:t>Keep the knowledge base up-to-date by regular review and update.</a:t>
            </a:r>
          </a:p>
          <a:p>
            <a:pPr marL="800100" lvl="1" indent="-342900" algn="l">
              <a:buClr>
                <a:srgbClr val="0070C0"/>
              </a:buClr>
              <a:buSzPct val="80000"/>
              <a:buFont typeface="Wingdings" pitchFamily="2" charset="2"/>
              <a:buChar char="u"/>
            </a:pPr>
            <a:r>
              <a:rPr lang="en-US" sz="1800" dirty="0">
                <a:solidFill>
                  <a:schemeClr val="tx1"/>
                </a:solidFill>
              </a:rPr>
              <a:t>Cater for new interfaces with other information systems, as those systems evolve.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3749234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Expert System</a:t>
            </a:r>
            <a:endParaRPr lang="zh-TW" altLang="en-US" b="1" dirty="0">
              <a:solidFill>
                <a:srgbClr val="FFFF00"/>
              </a:solidFill>
            </a:endParaRPr>
          </a:p>
        </p:txBody>
      </p:sp>
      <p:sp>
        <p:nvSpPr>
          <p:cNvPr id="3" name="副標題 2"/>
          <p:cNvSpPr>
            <a:spLocks noGrp="1"/>
          </p:cNvSpPr>
          <p:nvPr>
            <p:ph type="subTitle" idx="1"/>
          </p:nvPr>
        </p:nvSpPr>
        <p:spPr>
          <a:xfrm>
            <a:off x="467544" y="1412773"/>
            <a:ext cx="8352928" cy="324036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Benefits of Expert Systems</a:t>
            </a:r>
          </a:p>
          <a:p>
            <a:pPr marL="800100" lvl="1" indent="-342900" algn="l">
              <a:buClr>
                <a:srgbClr val="0070C0"/>
              </a:buClr>
              <a:buSzPct val="80000"/>
              <a:buFont typeface="Wingdings" pitchFamily="2" charset="2"/>
              <a:buChar char="u"/>
            </a:pPr>
            <a:r>
              <a:rPr lang="en-US" sz="1800" b="1" dirty="0">
                <a:solidFill>
                  <a:schemeClr val="tx1"/>
                </a:solidFill>
              </a:rPr>
              <a:t>Availability</a:t>
            </a:r>
            <a:r>
              <a:rPr lang="en-US" sz="1800" dirty="0">
                <a:solidFill>
                  <a:schemeClr val="tx1"/>
                </a:solidFill>
              </a:rPr>
              <a:t> − They are easily available due to mass production of software.</a:t>
            </a:r>
          </a:p>
          <a:p>
            <a:pPr marL="800100" lvl="1" indent="-342900" algn="l">
              <a:buClr>
                <a:srgbClr val="0070C0"/>
              </a:buClr>
              <a:buSzPct val="80000"/>
              <a:buFont typeface="Wingdings" pitchFamily="2" charset="2"/>
              <a:buChar char="u"/>
            </a:pPr>
            <a:r>
              <a:rPr lang="en-US" sz="1800" b="1" dirty="0">
                <a:solidFill>
                  <a:schemeClr val="tx1"/>
                </a:solidFill>
              </a:rPr>
              <a:t>Less Production Cost</a:t>
            </a:r>
            <a:r>
              <a:rPr lang="en-US" sz="1800" dirty="0">
                <a:solidFill>
                  <a:schemeClr val="tx1"/>
                </a:solidFill>
              </a:rPr>
              <a:t> − Production cost is reasonable. This makes them affordable.</a:t>
            </a:r>
          </a:p>
          <a:p>
            <a:pPr marL="800100" lvl="1" indent="-342900" algn="l">
              <a:buClr>
                <a:srgbClr val="0070C0"/>
              </a:buClr>
              <a:buSzPct val="80000"/>
              <a:buFont typeface="Wingdings" pitchFamily="2" charset="2"/>
              <a:buChar char="u"/>
            </a:pPr>
            <a:r>
              <a:rPr lang="en-US" sz="1800" b="1" dirty="0">
                <a:solidFill>
                  <a:schemeClr val="tx1"/>
                </a:solidFill>
              </a:rPr>
              <a:t>Speed</a:t>
            </a:r>
            <a:r>
              <a:rPr lang="en-US" sz="1800" dirty="0">
                <a:solidFill>
                  <a:schemeClr val="tx1"/>
                </a:solidFill>
              </a:rPr>
              <a:t> − They offer great speed. They reduce the amount of work an individual puts in.</a:t>
            </a:r>
          </a:p>
          <a:p>
            <a:pPr marL="800100" lvl="1" indent="-342900" algn="l">
              <a:buClr>
                <a:srgbClr val="0070C0"/>
              </a:buClr>
              <a:buSzPct val="80000"/>
              <a:buFont typeface="Wingdings" pitchFamily="2" charset="2"/>
              <a:buChar char="u"/>
            </a:pPr>
            <a:r>
              <a:rPr lang="en-US" sz="1800" b="1" dirty="0">
                <a:solidFill>
                  <a:schemeClr val="tx1"/>
                </a:solidFill>
              </a:rPr>
              <a:t>Less Error Rate</a:t>
            </a:r>
            <a:r>
              <a:rPr lang="en-US" sz="1800" dirty="0">
                <a:solidFill>
                  <a:schemeClr val="tx1"/>
                </a:solidFill>
              </a:rPr>
              <a:t> − Error rate is low as compared to human errors.</a:t>
            </a:r>
          </a:p>
          <a:p>
            <a:pPr marL="800100" lvl="1" indent="-342900" algn="l">
              <a:buClr>
                <a:srgbClr val="0070C0"/>
              </a:buClr>
              <a:buSzPct val="80000"/>
              <a:buFont typeface="Wingdings" pitchFamily="2" charset="2"/>
              <a:buChar char="u"/>
            </a:pPr>
            <a:r>
              <a:rPr lang="en-US" sz="1800" b="1" dirty="0">
                <a:solidFill>
                  <a:schemeClr val="tx1"/>
                </a:solidFill>
              </a:rPr>
              <a:t>Reducing Risk</a:t>
            </a:r>
            <a:r>
              <a:rPr lang="en-US" sz="1800" dirty="0">
                <a:solidFill>
                  <a:schemeClr val="tx1"/>
                </a:solidFill>
              </a:rPr>
              <a:t> − They can work in the environment dangerous to humans.</a:t>
            </a:r>
          </a:p>
          <a:p>
            <a:pPr marL="800100" lvl="1" indent="-342900" algn="l">
              <a:buClr>
                <a:srgbClr val="0070C0"/>
              </a:buClr>
              <a:buSzPct val="80000"/>
              <a:buFont typeface="Wingdings" pitchFamily="2" charset="2"/>
              <a:buChar char="u"/>
            </a:pPr>
            <a:r>
              <a:rPr lang="en-US" sz="1800" b="1" dirty="0">
                <a:solidFill>
                  <a:schemeClr val="tx1"/>
                </a:solidFill>
              </a:rPr>
              <a:t>Steady response</a:t>
            </a:r>
            <a:r>
              <a:rPr lang="en-US" sz="1800" dirty="0">
                <a:solidFill>
                  <a:schemeClr val="tx1"/>
                </a:solidFill>
              </a:rPr>
              <a:t> − They work steadily without getting motional, tensed or fatigued.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1628346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Expert System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1764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Expert System</a:t>
            </a:r>
          </a:p>
          <a:p>
            <a:pPr marL="342900" indent="-342900" algn="l">
              <a:buClr>
                <a:srgbClr val="0070C0"/>
              </a:buClr>
              <a:buSzPct val="80000"/>
              <a:buFont typeface="Wingdings" pitchFamily="2" charset="2"/>
              <a:buChar char="u"/>
            </a:pPr>
            <a:r>
              <a:rPr lang="en-US" sz="1800" dirty="0">
                <a:solidFill>
                  <a:schemeClr val="tx1"/>
                </a:solidFill>
              </a:rPr>
              <a:t>ES (Expert systems) are one of the prominent research domains of AI. </a:t>
            </a:r>
          </a:p>
          <a:p>
            <a:pPr marL="342900" indent="-342900" algn="l">
              <a:buClr>
                <a:srgbClr val="0070C0"/>
              </a:buClr>
              <a:buSzPct val="80000"/>
              <a:buFont typeface="Wingdings" pitchFamily="2" charset="2"/>
              <a:buChar char="u"/>
            </a:pPr>
            <a:r>
              <a:rPr lang="en-US" sz="1800" dirty="0">
                <a:solidFill>
                  <a:schemeClr val="tx1"/>
                </a:solidFill>
              </a:rPr>
              <a:t>Expert System is introduced by the researchers at Stanford University, Computer Science Department.</a:t>
            </a:r>
          </a:p>
          <a:p>
            <a:pPr marL="342900" indent="-342900" algn="l">
              <a:buClr>
                <a:srgbClr val="0070C0"/>
              </a:buClr>
              <a:buSzPct val="80000"/>
              <a:buFont typeface="Wingdings" pitchFamily="2" charset="2"/>
              <a:buChar char="u"/>
            </a:pPr>
            <a:r>
              <a:rPr lang="en-US" sz="1800" b="1" dirty="0">
                <a:solidFill>
                  <a:schemeClr val="tx1"/>
                </a:solidFill>
              </a:rPr>
              <a:t>What are Expert Systems?</a:t>
            </a:r>
          </a:p>
          <a:p>
            <a:pPr marL="342900" indent="-342900" algn="l">
              <a:buClr>
                <a:srgbClr val="0070C0"/>
              </a:buClr>
              <a:buSzPct val="80000"/>
              <a:buFont typeface="Wingdings" pitchFamily="2" charset="2"/>
              <a:buChar char="u"/>
            </a:pPr>
            <a:r>
              <a:rPr lang="en-US" sz="1800" dirty="0">
                <a:solidFill>
                  <a:schemeClr val="tx1"/>
                </a:solidFill>
              </a:rPr>
              <a:t>The expert systems are the computer applications developed to solve complex problems in a particular domain, at the level of extra-ordinary human intelligence and expertise.</a:t>
            </a:r>
          </a:p>
          <a:p>
            <a:pPr marL="342900" indent="-342900" algn="l">
              <a:buClr>
                <a:srgbClr val="0070C0"/>
              </a:buClr>
              <a:buSzPct val="80000"/>
              <a:buFont typeface="Wingdings" pitchFamily="2" charset="2"/>
              <a:buChar char="u"/>
            </a:pPr>
            <a:r>
              <a:rPr lang="en-US" sz="1800" b="1" dirty="0">
                <a:solidFill>
                  <a:schemeClr val="tx1"/>
                </a:solidFill>
              </a:rPr>
              <a:t>Characteristics of Expert Systems</a:t>
            </a:r>
          </a:p>
          <a:p>
            <a:pPr marL="800100" lvl="1" indent="-342900" algn="l">
              <a:buClr>
                <a:srgbClr val="0070C0"/>
              </a:buClr>
              <a:buSzPct val="80000"/>
              <a:buFont typeface="Wingdings" pitchFamily="2" charset="2"/>
              <a:buChar char="u"/>
            </a:pPr>
            <a:r>
              <a:rPr lang="en-US" sz="1800" dirty="0">
                <a:solidFill>
                  <a:schemeClr val="tx1"/>
                </a:solidFill>
              </a:rPr>
              <a:t>High performance</a:t>
            </a:r>
          </a:p>
          <a:p>
            <a:pPr marL="800100" lvl="1" indent="-342900" algn="l">
              <a:buClr>
                <a:srgbClr val="0070C0"/>
              </a:buClr>
              <a:buSzPct val="80000"/>
              <a:buFont typeface="Wingdings" pitchFamily="2" charset="2"/>
              <a:buChar char="u"/>
            </a:pPr>
            <a:r>
              <a:rPr lang="en-US" sz="1800" dirty="0">
                <a:solidFill>
                  <a:schemeClr val="tx1"/>
                </a:solidFill>
              </a:rPr>
              <a:t>Understandable</a:t>
            </a:r>
          </a:p>
          <a:p>
            <a:pPr marL="800100" lvl="1" indent="-342900" algn="l">
              <a:buClr>
                <a:srgbClr val="0070C0"/>
              </a:buClr>
              <a:buSzPct val="80000"/>
              <a:buFont typeface="Wingdings" pitchFamily="2" charset="2"/>
              <a:buChar char="u"/>
            </a:pPr>
            <a:r>
              <a:rPr lang="en-US" sz="1800" dirty="0">
                <a:solidFill>
                  <a:schemeClr val="tx1"/>
                </a:solidFill>
              </a:rPr>
              <a:t>Reliable</a:t>
            </a:r>
          </a:p>
          <a:p>
            <a:pPr marL="800100" lvl="1" indent="-342900" algn="l">
              <a:buClr>
                <a:srgbClr val="0070C0"/>
              </a:buClr>
              <a:buSzPct val="80000"/>
              <a:buFont typeface="Wingdings" pitchFamily="2" charset="2"/>
              <a:buChar char="u"/>
            </a:pPr>
            <a:r>
              <a:rPr lang="en-US" sz="1800" dirty="0">
                <a:solidFill>
                  <a:schemeClr val="tx1"/>
                </a:solidFill>
              </a:rPr>
              <a:t>Highly responsive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256544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Expert System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96044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Capabilities of Expert Systems (1)</a:t>
            </a:r>
          </a:p>
          <a:p>
            <a:pPr marL="342900" indent="-342900" algn="l">
              <a:buClr>
                <a:srgbClr val="0070C0"/>
              </a:buClr>
              <a:buSzPct val="80000"/>
              <a:buFont typeface="Wingdings" pitchFamily="2" charset="2"/>
              <a:buChar char="u"/>
            </a:pPr>
            <a:r>
              <a:rPr lang="en-US" sz="1800" dirty="0">
                <a:solidFill>
                  <a:schemeClr val="tx1"/>
                </a:solidFill>
              </a:rPr>
              <a:t>The expert systems are capable of −</a:t>
            </a:r>
          </a:p>
          <a:p>
            <a:pPr marL="800100" lvl="1" indent="-342900" algn="l">
              <a:buClr>
                <a:srgbClr val="0070C0"/>
              </a:buClr>
              <a:buSzPct val="80000"/>
              <a:buFont typeface="Wingdings" pitchFamily="2" charset="2"/>
              <a:buChar char="u"/>
            </a:pPr>
            <a:r>
              <a:rPr lang="en-US" sz="1800" dirty="0">
                <a:solidFill>
                  <a:schemeClr val="tx1"/>
                </a:solidFill>
              </a:rPr>
              <a:t>Advising</a:t>
            </a:r>
          </a:p>
          <a:p>
            <a:pPr marL="800100" lvl="1" indent="-342900" algn="l">
              <a:buClr>
                <a:srgbClr val="0070C0"/>
              </a:buClr>
              <a:buSzPct val="80000"/>
              <a:buFont typeface="Wingdings" pitchFamily="2" charset="2"/>
              <a:buChar char="u"/>
            </a:pPr>
            <a:r>
              <a:rPr lang="en-US" sz="1800" dirty="0">
                <a:solidFill>
                  <a:schemeClr val="tx1"/>
                </a:solidFill>
              </a:rPr>
              <a:t>Instructing and assisting human in decision making</a:t>
            </a:r>
          </a:p>
          <a:p>
            <a:pPr marL="800100" lvl="1" indent="-342900" algn="l">
              <a:buClr>
                <a:srgbClr val="0070C0"/>
              </a:buClr>
              <a:buSzPct val="80000"/>
              <a:buFont typeface="Wingdings" pitchFamily="2" charset="2"/>
              <a:buChar char="u"/>
            </a:pPr>
            <a:r>
              <a:rPr lang="en-US" sz="1800" dirty="0">
                <a:solidFill>
                  <a:schemeClr val="tx1"/>
                </a:solidFill>
              </a:rPr>
              <a:t>Demonstrating</a:t>
            </a:r>
          </a:p>
          <a:p>
            <a:pPr marL="800100" lvl="1" indent="-342900" algn="l">
              <a:buClr>
                <a:srgbClr val="0070C0"/>
              </a:buClr>
              <a:buSzPct val="80000"/>
              <a:buFont typeface="Wingdings" pitchFamily="2" charset="2"/>
              <a:buChar char="u"/>
            </a:pPr>
            <a:r>
              <a:rPr lang="en-US" sz="1800" dirty="0">
                <a:solidFill>
                  <a:schemeClr val="tx1"/>
                </a:solidFill>
              </a:rPr>
              <a:t>Deriving a solution</a:t>
            </a:r>
          </a:p>
          <a:p>
            <a:pPr marL="800100" lvl="1" indent="-342900" algn="l">
              <a:buClr>
                <a:srgbClr val="0070C0"/>
              </a:buClr>
              <a:buSzPct val="80000"/>
              <a:buFont typeface="Wingdings" pitchFamily="2" charset="2"/>
              <a:buChar char="u"/>
            </a:pPr>
            <a:r>
              <a:rPr lang="en-US" sz="1800" dirty="0">
                <a:solidFill>
                  <a:schemeClr val="tx1"/>
                </a:solidFill>
              </a:rPr>
              <a:t>Diagnosing</a:t>
            </a:r>
          </a:p>
          <a:p>
            <a:pPr marL="800100" lvl="1" indent="-342900" algn="l">
              <a:buClr>
                <a:srgbClr val="0070C0"/>
              </a:buClr>
              <a:buSzPct val="80000"/>
              <a:buFont typeface="Wingdings" pitchFamily="2" charset="2"/>
              <a:buChar char="u"/>
            </a:pPr>
            <a:r>
              <a:rPr lang="en-US" sz="1800" dirty="0">
                <a:solidFill>
                  <a:schemeClr val="tx1"/>
                </a:solidFill>
              </a:rPr>
              <a:t>Explaining</a:t>
            </a:r>
          </a:p>
          <a:p>
            <a:pPr marL="800100" lvl="1" indent="-342900" algn="l">
              <a:buClr>
                <a:srgbClr val="0070C0"/>
              </a:buClr>
              <a:buSzPct val="80000"/>
              <a:buFont typeface="Wingdings" pitchFamily="2" charset="2"/>
              <a:buChar char="u"/>
            </a:pPr>
            <a:r>
              <a:rPr lang="en-US" sz="1800" dirty="0">
                <a:solidFill>
                  <a:schemeClr val="tx1"/>
                </a:solidFill>
              </a:rPr>
              <a:t>Interpreting input</a:t>
            </a:r>
          </a:p>
          <a:p>
            <a:pPr marL="800100" lvl="1" indent="-342900" algn="l">
              <a:buClr>
                <a:srgbClr val="0070C0"/>
              </a:buClr>
              <a:buSzPct val="80000"/>
              <a:buFont typeface="Wingdings" pitchFamily="2" charset="2"/>
              <a:buChar char="u"/>
            </a:pPr>
            <a:r>
              <a:rPr lang="en-US" sz="1800" dirty="0">
                <a:solidFill>
                  <a:schemeClr val="tx1"/>
                </a:solidFill>
              </a:rPr>
              <a:t>Predicting results</a:t>
            </a:r>
          </a:p>
          <a:p>
            <a:pPr marL="800100" lvl="1" indent="-342900" algn="l">
              <a:buClr>
                <a:srgbClr val="0070C0"/>
              </a:buClr>
              <a:buSzPct val="80000"/>
              <a:buFont typeface="Wingdings" pitchFamily="2" charset="2"/>
              <a:buChar char="u"/>
            </a:pPr>
            <a:r>
              <a:rPr lang="en-US" sz="1800" dirty="0">
                <a:solidFill>
                  <a:schemeClr val="tx1"/>
                </a:solidFill>
              </a:rPr>
              <a:t>Justifying the conclusion</a:t>
            </a:r>
          </a:p>
          <a:p>
            <a:pPr marL="800100" lvl="1" indent="-342900" algn="l">
              <a:buClr>
                <a:srgbClr val="0070C0"/>
              </a:buClr>
              <a:buSzPct val="80000"/>
              <a:buFont typeface="Wingdings" pitchFamily="2" charset="2"/>
              <a:buChar char="u"/>
            </a:pPr>
            <a:r>
              <a:rPr lang="en-US" sz="1800" dirty="0">
                <a:solidFill>
                  <a:schemeClr val="tx1"/>
                </a:solidFill>
              </a:rPr>
              <a:t>Suggesting alternative options to a problem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16816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Expert System</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0162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Capabilities of Expert Systems (2)</a:t>
            </a:r>
          </a:p>
          <a:p>
            <a:pPr marL="342900" indent="-342900" algn="l">
              <a:buClr>
                <a:srgbClr val="0070C0"/>
              </a:buClr>
              <a:buSzPct val="80000"/>
              <a:buFont typeface="Wingdings" pitchFamily="2" charset="2"/>
              <a:buChar char="u"/>
            </a:pPr>
            <a:r>
              <a:rPr lang="en-US" sz="1800" dirty="0">
                <a:solidFill>
                  <a:schemeClr val="tx1"/>
                </a:solidFill>
              </a:rPr>
              <a:t>They are incapable of −</a:t>
            </a:r>
          </a:p>
          <a:p>
            <a:pPr marL="800100" lvl="1" indent="-342900" algn="l">
              <a:buClr>
                <a:srgbClr val="0070C0"/>
              </a:buClr>
              <a:buSzPct val="80000"/>
              <a:buFont typeface="Wingdings" pitchFamily="2" charset="2"/>
              <a:buChar char="u"/>
            </a:pPr>
            <a:r>
              <a:rPr lang="en-US" sz="1800" dirty="0">
                <a:solidFill>
                  <a:schemeClr val="tx1"/>
                </a:solidFill>
              </a:rPr>
              <a:t>Substituting human decision makers</a:t>
            </a:r>
          </a:p>
          <a:p>
            <a:pPr marL="800100" lvl="1" indent="-342900" algn="l">
              <a:buClr>
                <a:srgbClr val="0070C0"/>
              </a:buClr>
              <a:buSzPct val="80000"/>
              <a:buFont typeface="Wingdings" pitchFamily="2" charset="2"/>
              <a:buChar char="u"/>
            </a:pPr>
            <a:r>
              <a:rPr lang="en-US" sz="1800" dirty="0">
                <a:solidFill>
                  <a:schemeClr val="tx1"/>
                </a:solidFill>
              </a:rPr>
              <a:t>Possessing human capabilities</a:t>
            </a:r>
          </a:p>
          <a:p>
            <a:pPr marL="800100" lvl="1" indent="-342900" algn="l">
              <a:buClr>
                <a:srgbClr val="0070C0"/>
              </a:buClr>
              <a:buSzPct val="80000"/>
              <a:buFont typeface="Wingdings" pitchFamily="2" charset="2"/>
              <a:buChar char="u"/>
            </a:pPr>
            <a:r>
              <a:rPr lang="en-US" sz="1800" dirty="0">
                <a:solidFill>
                  <a:schemeClr val="tx1"/>
                </a:solidFill>
              </a:rPr>
              <a:t>Producing accurate output for inadequate knowledge base</a:t>
            </a:r>
          </a:p>
          <a:p>
            <a:pPr marL="800100" lvl="1" indent="-342900" algn="l">
              <a:buClr>
                <a:srgbClr val="0070C0"/>
              </a:buClr>
              <a:buSzPct val="80000"/>
              <a:buFont typeface="Wingdings" pitchFamily="2" charset="2"/>
              <a:buChar char="u"/>
            </a:pPr>
            <a:r>
              <a:rPr lang="en-US" sz="1800" dirty="0">
                <a:solidFill>
                  <a:schemeClr val="tx1"/>
                </a:solidFill>
              </a:rPr>
              <a:t>Refining their own knowledge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56101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Expert System</a:t>
            </a:r>
            <a:endParaRPr lang="zh-TW" altLang="en-US" b="1" dirty="0">
              <a:solidFill>
                <a:srgbClr val="FFFF00"/>
              </a:solidFill>
            </a:endParaRPr>
          </a:p>
        </p:txBody>
      </p:sp>
      <p:sp>
        <p:nvSpPr>
          <p:cNvPr id="3" name="副標題 2"/>
          <p:cNvSpPr>
            <a:spLocks noGrp="1"/>
          </p:cNvSpPr>
          <p:nvPr>
            <p:ph type="subTitle" idx="1"/>
          </p:nvPr>
        </p:nvSpPr>
        <p:spPr>
          <a:xfrm>
            <a:off x="467544" y="1412774"/>
            <a:ext cx="8352928" cy="20162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Components of Expert Systems</a:t>
            </a:r>
          </a:p>
          <a:p>
            <a:pPr marL="342900" indent="-342900" algn="l">
              <a:buClr>
                <a:srgbClr val="0070C0"/>
              </a:buClr>
              <a:buSzPct val="80000"/>
              <a:buFont typeface="Wingdings" pitchFamily="2" charset="2"/>
              <a:buChar char="u"/>
            </a:pPr>
            <a:r>
              <a:rPr lang="en-US" sz="1800" dirty="0">
                <a:solidFill>
                  <a:schemeClr val="tx1"/>
                </a:solidFill>
              </a:rPr>
              <a:t>The components of ES include −</a:t>
            </a:r>
          </a:p>
          <a:p>
            <a:pPr marL="800100" lvl="1" indent="-342900" algn="l">
              <a:buClr>
                <a:srgbClr val="0070C0"/>
              </a:buClr>
              <a:buSzPct val="80000"/>
              <a:buFont typeface="Wingdings" pitchFamily="2" charset="2"/>
              <a:buChar char="u"/>
            </a:pPr>
            <a:r>
              <a:rPr lang="en-US" sz="1800" dirty="0">
                <a:solidFill>
                  <a:schemeClr val="tx1"/>
                </a:solidFill>
              </a:rPr>
              <a:t>Knowledge Base</a:t>
            </a:r>
          </a:p>
          <a:p>
            <a:pPr marL="800100" lvl="1" indent="-342900" algn="l">
              <a:buClr>
                <a:srgbClr val="0070C0"/>
              </a:buClr>
              <a:buSzPct val="80000"/>
              <a:buFont typeface="Wingdings" pitchFamily="2" charset="2"/>
              <a:buChar char="u"/>
            </a:pPr>
            <a:r>
              <a:rPr lang="en-US" sz="1800" dirty="0">
                <a:solidFill>
                  <a:schemeClr val="tx1"/>
                </a:solidFill>
              </a:rPr>
              <a:t>Inference Engine</a:t>
            </a:r>
          </a:p>
          <a:p>
            <a:pPr marL="800100" lvl="1" indent="-342900" algn="l">
              <a:buClr>
                <a:srgbClr val="0070C0"/>
              </a:buClr>
              <a:buSzPct val="80000"/>
              <a:buFont typeface="Wingdings" pitchFamily="2" charset="2"/>
              <a:buChar char="u"/>
            </a:pPr>
            <a:r>
              <a:rPr lang="en-US" sz="1800" dirty="0">
                <a:solidFill>
                  <a:schemeClr val="tx1"/>
                </a:solidFill>
              </a:rPr>
              <a:t>User Interface</a:t>
            </a:r>
          </a:p>
          <a:p>
            <a:pPr marL="342900" indent="-342900" algn="l">
              <a:buClr>
                <a:srgbClr val="0070C0"/>
              </a:buClr>
              <a:buSzPct val="80000"/>
              <a:buFont typeface="Wingdings" pitchFamily="2" charset="2"/>
              <a:buChar char="u"/>
            </a:pPr>
            <a:r>
              <a:rPr lang="en-US" sz="1800" dirty="0">
                <a:solidFill>
                  <a:schemeClr val="tx1"/>
                </a:solidFill>
              </a:rPr>
              <a:t>Let us see them one by one briefly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1026" name="Picture 2" descr="Expert System">
            <a:extLst>
              <a:ext uri="{FF2B5EF4-FFF2-40B4-BE49-F238E27FC236}">
                <a16:creationId xmlns:a16="http://schemas.microsoft.com/office/drawing/2014/main" id="{DA011A8A-6238-4EDC-B183-A11BAC742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631921"/>
            <a:ext cx="4824536" cy="2862288"/>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93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Expert System</a:t>
            </a:r>
            <a:endParaRPr lang="zh-TW" altLang="en-US" b="1" dirty="0">
              <a:solidFill>
                <a:srgbClr val="FFFF00"/>
              </a:solidFill>
            </a:endParaRPr>
          </a:p>
        </p:txBody>
      </p:sp>
      <p:sp>
        <p:nvSpPr>
          <p:cNvPr id="3" name="副標題 2"/>
          <p:cNvSpPr>
            <a:spLocks noGrp="1"/>
          </p:cNvSpPr>
          <p:nvPr>
            <p:ph type="subTitle" idx="1"/>
          </p:nvPr>
        </p:nvSpPr>
        <p:spPr>
          <a:xfrm>
            <a:off x="467544" y="1412774"/>
            <a:ext cx="8352928" cy="44644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Knowledge Base</a:t>
            </a:r>
          </a:p>
          <a:p>
            <a:pPr marL="342900" indent="-342900" algn="l">
              <a:buClr>
                <a:srgbClr val="0070C0"/>
              </a:buClr>
              <a:buSzPct val="80000"/>
              <a:buFont typeface="Wingdings" pitchFamily="2" charset="2"/>
              <a:buChar char="u"/>
            </a:pPr>
            <a:r>
              <a:rPr lang="en-US" sz="1800" dirty="0">
                <a:solidFill>
                  <a:schemeClr val="tx1"/>
                </a:solidFill>
              </a:rPr>
              <a:t>It contains domain-specific and high-quality knowledge.</a:t>
            </a:r>
          </a:p>
          <a:p>
            <a:pPr marL="342900" indent="-342900" algn="l">
              <a:buClr>
                <a:srgbClr val="0070C0"/>
              </a:buClr>
              <a:buSzPct val="80000"/>
              <a:buFont typeface="Wingdings" pitchFamily="2" charset="2"/>
              <a:buChar char="u"/>
            </a:pPr>
            <a:r>
              <a:rPr lang="en-US" sz="1800" dirty="0">
                <a:solidFill>
                  <a:schemeClr val="tx1"/>
                </a:solidFill>
              </a:rPr>
              <a:t>Knowledge is required to exhibit intelligence. The success of any ES majorly depends upon the collection of highly accurate and precise knowledge.</a:t>
            </a:r>
          </a:p>
          <a:p>
            <a:pPr marL="342900" indent="-342900" algn="l">
              <a:buClr>
                <a:srgbClr val="0070C0"/>
              </a:buClr>
              <a:buSzPct val="80000"/>
              <a:buFont typeface="Wingdings" pitchFamily="2" charset="2"/>
              <a:buChar char="u"/>
            </a:pPr>
            <a:r>
              <a:rPr lang="en-US" sz="1800" b="1" dirty="0">
                <a:solidFill>
                  <a:schemeClr val="tx1"/>
                </a:solidFill>
              </a:rPr>
              <a:t>What is Knowledge?</a:t>
            </a:r>
          </a:p>
          <a:p>
            <a:pPr marL="342900" indent="-342900" algn="l">
              <a:buClr>
                <a:srgbClr val="0070C0"/>
              </a:buClr>
              <a:buSzPct val="80000"/>
              <a:buFont typeface="Wingdings" pitchFamily="2" charset="2"/>
              <a:buChar char="u"/>
            </a:pPr>
            <a:r>
              <a:rPr lang="en-US" sz="1800" dirty="0">
                <a:solidFill>
                  <a:schemeClr val="tx1"/>
                </a:solidFill>
              </a:rPr>
              <a:t>The data is collection of facts. The information is organized as data and facts about the task domain. </a:t>
            </a:r>
            <a:r>
              <a:rPr lang="en-US" sz="1800" b="1" dirty="0">
                <a:solidFill>
                  <a:schemeClr val="tx1"/>
                </a:solidFill>
              </a:rPr>
              <a:t>Data, information,</a:t>
            </a:r>
            <a:r>
              <a:rPr lang="en-US" sz="1800" dirty="0">
                <a:solidFill>
                  <a:schemeClr val="tx1"/>
                </a:solidFill>
              </a:rPr>
              <a:t> and </a:t>
            </a:r>
            <a:r>
              <a:rPr lang="en-US" sz="1800" b="1" dirty="0">
                <a:solidFill>
                  <a:schemeClr val="tx1"/>
                </a:solidFill>
              </a:rPr>
              <a:t>past experience</a:t>
            </a:r>
            <a:r>
              <a:rPr lang="en-US" sz="1800" dirty="0">
                <a:solidFill>
                  <a:schemeClr val="tx1"/>
                </a:solidFill>
              </a:rPr>
              <a:t> combined together are termed as knowledge.</a:t>
            </a:r>
          </a:p>
          <a:p>
            <a:pPr marL="342900" indent="-342900" algn="l">
              <a:buClr>
                <a:srgbClr val="0070C0"/>
              </a:buClr>
              <a:buSzPct val="80000"/>
              <a:buFont typeface="Wingdings" pitchFamily="2" charset="2"/>
              <a:buChar char="u"/>
            </a:pPr>
            <a:r>
              <a:rPr lang="en-US" sz="1800" b="1" dirty="0">
                <a:solidFill>
                  <a:schemeClr val="tx1"/>
                </a:solidFill>
              </a:rPr>
              <a:t>Components of Knowledge Base</a:t>
            </a:r>
          </a:p>
          <a:p>
            <a:pPr marL="342900" indent="-342900" algn="l">
              <a:buClr>
                <a:srgbClr val="0070C0"/>
              </a:buClr>
              <a:buSzPct val="80000"/>
              <a:buFont typeface="Wingdings" pitchFamily="2" charset="2"/>
              <a:buChar char="u"/>
            </a:pPr>
            <a:r>
              <a:rPr lang="en-US" sz="1800" dirty="0">
                <a:solidFill>
                  <a:schemeClr val="tx1"/>
                </a:solidFill>
              </a:rPr>
              <a:t>The knowledge base of an ES is a store of both, factual and heuristic knowledge.</a:t>
            </a:r>
          </a:p>
          <a:p>
            <a:pPr marL="800100" lvl="1" indent="-342900" algn="l">
              <a:buClr>
                <a:srgbClr val="0070C0"/>
              </a:buClr>
              <a:buSzPct val="80000"/>
              <a:buFont typeface="Wingdings" pitchFamily="2" charset="2"/>
              <a:buChar char="u"/>
            </a:pPr>
            <a:r>
              <a:rPr lang="en-US" sz="1800" b="1" dirty="0">
                <a:solidFill>
                  <a:schemeClr val="tx1"/>
                </a:solidFill>
              </a:rPr>
              <a:t>Factual Knowledge</a:t>
            </a:r>
            <a:r>
              <a:rPr lang="en-US" sz="1800" dirty="0">
                <a:solidFill>
                  <a:schemeClr val="tx1"/>
                </a:solidFill>
              </a:rPr>
              <a:t> − It is the information widely accepted by the Knowledge Engineers and scholars in the task domain.</a:t>
            </a:r>
          </a:p>
          <a:p>
            <a:pPr marL="800100" lvl="1" indent="-342900" algn="l">
              <a:buClr>
                <a:srgbClr val="0070C0"/>
              </a:buClr>
              <a:buSzPct val="80000"/>
              <a:buFont typeface="Wingdings" pitchFamily="2" charset="2"/>
              <a:buChar char="u"/>
            </a:pPr>
            <a:r>
              <a:rPr lang="en-US" sz="1800" b="1" dirty="0">
                <a:solidFill>
                  <a:schemeClr val="tx1"/>
                </a:solidFill>
              </a:rPr>
              <a:t>Heuristic Knowledge</a:t>
            </a:r>
            <a:r>
              <a:rPr lang="en-US" sz="1800" dirty="0">
                <a:solidFill>
                  <a:schemeClr val="tx1"/>
                </a:solidFill>
              </a:rPr>
              <a:t> − It is about practice, accurate judgement, one’s ability of evaluation, and guessing.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93697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Expert System</a:t>
            </a:r>
            <a:endParaRPr lang="zh-TW" altLang="en-US" b="1" dirty="0">
              <a:solidFill>
                <a:srgbClr val="FFFF00"/>
              </a:solidFill>
            </a:endParaRPr>
          </a:p>
        </p:txBody>
      </p:sp>
      <p:sp>
        <p:nvSpPr>
          <p:cNvPr id="3" name="副標題 2"/>
          <p:cNvSpPr>
            <a:spLocks noGrp="1"/>
          </p:cNvSpPr>
          <p:nvPr>
            <p:ph type="subTitle" idx="1"/>
          </p:nvPr>
        </p:nvSpPr>
        <p:spPr>
          <a:xfrm>
            <a:off x="467544" y="1412774"/>
            <a:ext cx="8352928" cy="403245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Knowledge representation</a:t>
            </a:r>
          </a:p>
          <a:p>
            <a:pPr marL="342900" indent="-342900" algn="l">
              <a:buClr>
                <a:srgbClr val="0070C0"/>
              </a:buClr>
              <a:buSzPct val="80000"/>
              <a:buFont typeface="Wingdings" pitchFamily="2" charset="2"/>
              <a:buChar char="u"/>
            </a:pPr>
            <a:r>
              <a:rPr lang="en-US" sz="1800" dirty="0">
                <a:solidFill>
                  <a:schemeClr val="tx1"/>
                </a:solidFill>
              </a:rPr>
              <a:t>It is the method used to organize and formalize the knowledge in the knowledge base. It is in the form of IF-THEN-ELSE rules.</a:t>
            </a:r>
          </a:p>
          <a:p>
            <a:pPr marL="342900" indent="-342900" algn="l">
              <a:buClr>
                <a:srgbClr val="0070C0"/>
              </a:buClr>
              <a:buSzPct val="80000"/>
              <a:buFont typeface="Wingdings" pitchFamily="2" charset="2"/>
              <a:buChar char="u"/>
            </a:pPr>
            <a:r>
              <a:rPr lang="en-US" sz="1800" b="1" dirty="0">
                <a:solidFill>
                  <a:schemeClr val="tx1"/>
                </a:solidFill>
              </a:rPr>
              <a:t>Knowledge Acquisition</a:t>
            </a:r>
          </a:p>
          <a:p>
            <a:pPr marL="342900" indent="-342900" algn="l">
              <a:buClr>
                <a:srgbClr val="0070C0"/>
              </a:buClr>
              <a:buSzPct val="80000"/>
              <a:buFont typeface="Wingdings" pitchFamily="2" charset="2"/>
              <a:buChar char="u"/>
            </a:pPr>
            <a:r>
              <a:rPr lang="en-US" sz="1800" dirty="0">
                <a:solidFill>
                  <a:schemeClr val="tx1"/>
                </a:solidFill>
              </a:rPr>
              <a:t>The success of any expert system majorly depends on the quality, completeness, and accuracy of the information stored in the knowledge base.</a:t>
            </a:r>
          </a:p>
          <a:p>
            <a:pPr marL="342900" indent="-342900" algn="l">
              <a:buClr>
                <a:srgbClr val="0070C0"/>
              </a:buClr>
              <a:buSzPct val="80000"/>
              <a:buFont typeface="Wingdings" pitchFamily="2" charset="2"/>
              <a:buChar char="u"/>
            </a:pPr>
            <a:r>
              <a:rPr lang="en-US" sz="1800" dirty="0">
                <a:solidFill>
                  <a:schemeClr val="tx1"/>
                </a:solidFill>
              </a:rPr>
              <a:t>The knowledge base is formed by readings from various experts, scholars, and the </a:t>
            </a:r>
            <a:r>
              <a:rPr lang="en-US" sz="1800" b="1" dirty="0">
                <a:solidFill>
                  <a:schemeClr val="tx1"/>
                </a:solidFill>
              </a:rPr>
              <a:t>Knowledge Engineers</a:t>
            </a:r>
            <a:r>
              <a:rPr lang="en-US" sz="1800" dirty="0">
                <a:solidFill>
                  <a:schemeClr val="tx1"/>
                </a:solidFill>
              </a:rPr>
              <a:t>. The knowledge engineer is a person with the qualities of empathy, quick learning, and case analyzing skills.</a:t>
            </a:r>
          </a:p>
          <a:p>
            <a:pPr marL="342900" indent="-342900" algn="l">
              <a:buClr>
                <a:srgbClr val="0070C0"/>
              </a:buClr>
              <a:buSzPct val="80000"/>
              <a:buFont typeface="Wingdings" pitchFamily="2" charset="2"/>
              <a:buChar char="u"/>
            </a:pPr>
            <a:r>
              <a:rPr lang="en-US" sz="1800" dirty="0">
                <a:solidFill>
                  <a:schemeClr val="tx1"/>
                </a:solidFill>
              </a:rPr>
              <a:t>He acquires information from subject expert by recording, interviewing, and observing him at work, etc. He then categorizes and organizes the information in a meaningful way, in the form of IF-THEN-ELSE rules, to be used by interference machine. The knowledge engineer also monitors the development of the 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2705738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Expert System</a:t>
            </a:r>
            <a:endParaRPr lang="zh-TW" altLang="en-US" b="1" dirty="0">
              <a:solidFill>
                <a:srgbClr val="FFFF00"/>
              </a:solidFill>
            </a:endParaRPr>
          </a:p>
        </p:txBody>
      </p:sp>
      <p:sp>
        <p:nvSpPr>
          <p:cNvPr id="3" name="副標題 2"/>
          <p:cNvSpPr>
            <a:spLocks noGrp="1"/>
          </p:cNvSpPr>
          <p:nvPr>
            <p:ph type="subTitle" idx="1"/>
          </p:nvPr>
        </p:nvSpPr>
        <p:spPr>
          <a:xfrm>
            <a:off x="467544" y="1412774"/>
            <a:ext cx="8352928" cy="42484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Inference Engine</a:t>
            </a:r>
          </a:p>
          <a:p>
            <a:pPr marL="342900" indent="-342900" algn="l">
              <a:buClr>
                <a:srgbClr val="0070C0"/>
              </a:buClr>
              <a:buSzPct val="80000"/>
              <a:buFont typeface="Wingdings" pitchFamily="2" charset="2"/>
              <a:buChar char="u"/>
            </a:pPr>
            <a:r>
              <a:rPr lang="en-US" sz="1800" dirty="0">
                <a:solidFill>
                  <a:schemeClr val="tx1"/>
                </a:solidFill>
              </a:rPr>
              <a:t>Use of efficient procedures and rules by the Inference Engine is essential in deducting a correct, flawless solution.</a:t>
            </a:r>
          </a:p>
          <a:p>
            <a:pPr marL="342900" indent="-342900" algn="l">
              <a:buClr>
                <a:srgbClr val="0070C0"/>
              </a:buClr>
              <a:buSzPct val="80000"/>
              <a:buFont typeface="Wingdings" pitchFamily="2" charset="2"/>
              <a:buChar char="u"/>
            </a:pPr>
            <a:r>
              <a:rPr lang="en-US" sz="1800" dirty="0">
                <a:solidFill>
                  <a:schemeClr val="tx1"/>
                </a:solidFill>
              </a:rPr>
              <a:t>In case of knowledge-based ES, the Inference Engine acquires and manipulates the knowledge from the knowledge base to arrive at a particular solution.</a:t>
            </a:r>
          </a:p>
          <a:p>
            <a:pPr marL="342900" indent="-342900" algn="l">
              <a:buClr>
                <a:srgbClr val="0070C0"/>
              </a:buClr>
              <a:buSzPct val="80000"/>
              <a:buFont typeface="Wingdings" pitchFamily="2" charset="2"/>
              <a:buChar char="u"/>
            </a:pPr>
            <a:r>
              <a:rPr lang="en-US" sz="1800" dirty="0">
                <a:solidFill>
                  <a:schemeClr val="tx1"/>
                </a:solidFill>
              </a:rPr>
              <a:t>In case of rule based ES, it −</a:t>
            </a:r>
          </a:p>
          <a:p>
            <a:pPr marL="800100" lvl="1" indent="-342900" algn="l">
              <a:buClr>
                <a:srgbClr val="0070C0"/>
              </a:buClr>
              <a:buSzPct val="80000"/>
              <a:buFont typeface="Wingdings" pitchFamily="2" charset="2"/>
              <a:buChar char="u"/>
            </a:pPr>
            <a:r>
              <a:rPr lang="en-US" sz="1800" dirty="0">
                <a:solidFill>
                  <a:schemeClr val="tx1"/>
                </a:solidFill>
              </a:rPr>
              <a:t>Applies rules repeatedly to the facts, which are obtained from earlier rule application.</a:t>
            </a:r>
          </a:p>
          <a:p>
            <a:pPr marL="800100" lvl="1" indent="-342900" algn="l">
              <a:buClr>
                <a:srgbClr val="0070C0"/>
              </a:buClr>
              <a:buSzPct val="80000"/>
              <a:buFont typeface="Wingdings" pitchFamily="2" charset="2"/>
              <a:buChar char="u"/>
            </a:pPr>
            <a:r>
              <a:rPr lang="en-US" sz="1800" dirty="0">
                <a:solidFill>
                  <a:schemeClr val="tx1"/>
                </a:solidFill>
              </a:rPr>
              <a:t>Adds new knowledge into the knowledge base if required.</a:t>
            </a:r>
          </a:p>
          <a:p>
            <a:pPr marL="800100" lvl="1" indent="-342900" algn="l">
              <a:buClr>
                <a:srgbClr val="0070C0"/>
              </a:buClr>
              <a:buSzPct val="80000"/>
              <a:buFont typeface="Wingdings" pitchFamily="2" charset="2"/>
              <a:buChar char="u"/>
            </a:pPr>
            <a:r>
              <a:rPr lang="en-US" sz="1800" dirty="0">
                <a:solidFill>
                  <a:schemeClr val="tx1"/>
                </a:solidFill>
              </a:rPr>
              <a:t>Resolves rules conflict when multiple rules are applicable to a particular case.</a:t>
            </a:r>
          </a:p>
          <a:p>
            <a:pPr marL="342900" indent="-342900" algn="l">
              <a:buClr>
                <a:srgbClr val="0070C0"/>
              </a:buClr>
              <a:buSzPct val="80000"/>
              <a:buFont typeface="Wingdings" pitchFamily="2" charset="2"/>
              <a:buChar char="u"/>
            </a:pPr>
            <a:r>
              <a:rPr lang="en-US" sz="1800" dirty="0">
                <a:solidFill>
                  <a:schemeClr val="tx1"/>
                </a:solidFill>
              </a:rPr>
              <a:t>To recommend a solution, the Inference Engine uses the following strategies −</a:t>
            </a:r>
          </a:p>
          <a:p>
            <a:pPr marL="800100" lvl="1" indent="-342900" algn="l">
              <a:buClr>
                <a:srgbClr val="0070C0"/>
              </a:buClr>
              <a:buSzPct val="80000"/>
              <a:buFont typeface="Wingdings" pitchFamily="2" charset="2"/>
              <a:buChar char="u"/>
            </a:pPr>
            <a:r>
              <a:rPr lang="en-US" sz="1800" dirty="0">
                <a:solidFill>
                  <a:schemeClr val="tx1"/>
                </a:solidFill>
              </a:rPr>
              <a:t>Forward Chaining</a:t>
            </a:r>
          </a:p>
          <a:p>
            <a:pPr marL="800100" lvl="1" indent="-342900" algn="l">
              <a:buClr>
                <a:srgbClr val="0070C0"/>
              </a:buClr>
              <a:buSzPct val="80000"/>
              <a:buFont typeface="Wingdings" pitchFamily="2" charset="2"/>
              <a:buChar char="u"/>
            </a:pPr>
            <a:r>
              <a:rPr lang="en-US" sz="1800" dirty="0">
                <a:solidFill>
                  <a:schemeClr val="tx1"/>
                </a:solidFill>
              </a:rPr>
              <a:t>Backward Chaining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2221413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Expert System</a:t>
            </a:r>
            <a:endParaRPr lang="zh-TW" altLang="en-US" b="1" dirty="0">
              <a:solidFill>
                <a:srgbClr val="FFFF00"/>
              </a:solidFill>
            </a:endParaRPr>
          </a:p>
        </p:txBody>
      </p:sp>
      <p:sp>
        <p:nvSpPr>
          <p:cNvPr id="3" name="副標題 2"/>
          <p:cNvSpPr>
            <a:spLocks noGrp="1"/>
          </p:cNvSpPr>
          <p:nvPr>
            <p:ph type="subTitle" idx="1"/>
          </p:nvPr>
        </p:nvSpPr>
        <p:spPr>
          <a:xfrm>
            <a:off x="467544" y="1412774"/>
            <a:ext cx="8352928" cy="24482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Forward Chaining</a:t>
            </a:r>
          </a:p>
          <a:p>
            <a:pPr marL="342900" indent="-342900" algn="l">
              <a:buClr>
                <a:srgbClr val="0070C0"/>
              </a:buClr>
              <a:buSzPct val="80000"/>
              <a:buFont typeface="Wingdings" pitchFamily="2" charset="2"/>
              <a:buChar char="u"/>
            </a:pPr>
            <a:r>
              <a:rPr lang="en-US" sz="1800" dirty="0">
                <a:solidFill>
                  <a:schemeClr val="tx1"/>
                </a:solidFill>
              </a:rPr>
              <a:t>It is a strategy of an expert system to answer the question, </a:t>
            </a:r>
            <a:r>
              <a:rPr lang="en-US" sz="1800" b="1" dirty="0">
                <a:solidFill>
                  <a:schemeClr val="tx1"/>
                </a:solidFill>
              </a:rPr>
              <a:t>“What can happen next?”</a:t>
            </a:r>
          </a:p>
          <a:p>
            <a:pPr marL="342900" indent="-342900" algn="l">
              <a:buClr>
                <a:srgbClr val="0070C0"/>
              </a:buClr>
              <a:buSzPct val="80000"/>
              <a:buFont typeface="Wingdings" pitchFamily="2" charset="2"/>
              <a:buChar char="u"/>
            </a:pPr>
            <a:r>
              <a:rPr lang="en-US" sz="1800" dirty="0">
                <a:solidFill>
                  <a:schemeClr val="tx1"/>
                </a:solidFill>
              </a:rPr>
              <a:t>Here, the Inference Engine follows the chain of conditions and derivations and finally deduces the outcome. It considers all the facts and rules, and sorts them before concluding to a solution.</a:t>
            </a:r>
          </a:p>
          <a:p>
            <a:pPr marL="342900" indent="-342900" algn="l">
              <a:buClr>
                <a:srgbClr val="0070C0"/>
              </a:buClr>
              <a:buSzPct val="80000"/>
              <a:buFont typeface="Wingdings" pitchFamily="2" charset="2"/>
              <a:buChar char="u"/>
            </a:pPr>
            <a:r>
              <a:rPr lang="en-US" sz="1800" dirty="0">
                <a:solidFill>
                  <a:schemeClr val="tx1"/>
                </a:solidFill>
              </a:rPr>
              <a:t>This strategy is followed for working on conclusion, result, or effect. For example, prediction of share market status as an effect of changes in interest rates.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https://www.tutorialspoint.com/artificial_intelligence/artificial_intelligence_natural_language_processing.htm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2020/5/3</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2050" name="Picture 2" descr="Forward Chaining">
            <a:extLst>
              <a:ext uri="{FF2B5EF4-FFF2-40B4-BE49-F238E27FC236}">
                <a16:creationId xmlns:a16="http://schemas.microsoft.com/office/drawing/2014/main" id="{218CF429-252B-42C0-BDFE-6AA749F53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826" y="4005064"/>
            <a:ext cx="5715000" cy="18288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65924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874</TotalTime>
  <Words>2043</Words>
  <Application>Microsoft Office PowerPoint</Application>
  <PresentationFormat>On-screen Show (4:3)</PresentationFormat>
  <Paragraphs>221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佈景主題</vt:lpstr>
      <vt:lpstr>9 Expert System</vt:lpstr>
      <vt:lpstr>9 Expert System</vt:lpstr>
      <vt:lpstr>9 Expert System</vt:lpstr>
      <vt:lpstr>9 Expert System</vt:lpstr>
      <vt:lpstr>9 Expert System</vt:lpstr>
      <vt:lpstr>9 Expert System</vt:lpstr>
      <vt:lpstr>9 Expert System</vt:lpstr>
      <vt:lpstr>9 Expert System</vt:lpstr>
      <vt:lpstr>9 Expert System</vt:lpstr>
      <vt:lpstr>9 Expert System</vt:lpstr>
      <vt:lpstr>9 Expert System</vt:lpstr>
      <vt:lpstr>9 Expert System</vt:lpstr>
      <vt:lpstr>9 Expert System</vt:lpstr>
      <vt:lpstr>9 Expert System</vt:lpstr>
      <vt:lpstr>9 Expert System</vt:lpstr>
      <vt:lpstr>9 Expert System</vt:lpstr>
      <vt:lpstr>9 Expert System</vt:lpstr>
      <vt:lpstr>9 Expert System</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468</cp:revision>
  <dcterms:created xsi:type="dcterms:W3CDTF">2018-09-28T16:40:41Z</dcterms:created>
  <dcterms:modified xsi:type="dcterms:W3CDTF">2020-05-03T20:20:39Z</dcterms:modified>
</cp:coreProperties>
</file>