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popular_search_algorithm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 Search Algorithm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960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 * Search</a:t>
            </a:r>
          </a:p>
          <a:p>
            <a:pPr marL="342900" indent="-342900" algn="l">
              <a:buClr>
                <a:srgbClr val="0070C0"/>
              </a:buClr>
              <a:buSzPct val="80000"/>
              <a:buFont typeface="Wingdings" pitchFamily="2" charset="2"/>
              <a:buChar char="u"/>
            </a:pPr>
            <a:r>
              <a:rPr lang="en-US" sz="1800" dirty="0">
                <a:solidFill>
                  <a:schemeClr val="tx1"/>
                </a:solidFill>
              </a:rPr>
              <a:t>It is best-known form of Best First search. It avoids expanding paths that are already expensive, but expands most promising paths first.</a:t>
            </a:r>
          </a:p>
          <a:p>
            <a:pPr marL="342900" indent="-342900" algn="l">
              <a:buClr>
                <a:srgbClr val="0070C0"/>
              </a:buClr>
              <a:buSzPct val="80000"/>
              <a:buFont typeface="Wingdings" pitchFamily="2" charset="2"/>
              <a:buChar char="u"/>
            </a:pPr>
            <a:r>
              <a:rPr lang="en-US" sz="1800" dirty="0">
                <a:solidFill>
                  <a:schemeClr val="tx1"/>
                </a:solidFill>
              </a:rPr>
              <a:t>f(n) = g(n) + h(n), where</a:t>
            </a:r>
          </a:p>
          <a:p>
            <a:pPr marL="800100" lvl="1" indent="-342900" algn="l">
              <a:buClr>
                <a:srgbClr val="0070C0"/>
              </a:buClr>
              <a:buSzPct val="80000"/>
              <a:buFont typeface="Wingdings" pitchFamily="2" charset="2"/>
              <a:buChar char="u"/>
            </a:pPr>
            <a:r>
              <a:rPr lang="en-US" sz="1800" dirty="0">
                <a:solidFill>
                  <a:schemeClr val="tx1"/>
                </a:solidFill>
              </a:rPr>
              <a:t>g(n) the cost (so far) to reach the node</a:t>
            </a:r>
          </a:p>
          <a:p>
            <a:pPr marL="800100" lvl="1" indent="-342900" algn="l">
              <a:buClr>
                <a:srgbClr val="0070C0"/>
              </a:buClr>
              <a:buSzPct val="80000"/>
              <a:buFont typeface="Wingdings" pitchFamily="2" charset="2"/>
              <a:buChar char="u"/>
            </a:pPr>
            <a:r>
              <a:rPr lang="en-US" sz="1800" dirty="0">
                <a:solidFill>
                  <a:schemeClr val="tx1"/>
                </a:solidFill>
              </a:rPr>
              <a:t>h(n) estimated cost to get from the node to the goal</a:t>
            </a:r>
          </a:p>
          <a:p>
            <a:pPr marL="800100" lvl="1" indent="-342900" algn="l">
              <a:buClr>
                <a:srgbClr val="0070C0"/>
              </a:buClr>
              <a:buSzPct val="80000"/>
              <a:buFont typeface="Wingdings" pitchFamily="2" charset="2"/>
              <a:buChar char="u"/>
            </a:pPr>
            <a:r>
              <a:rPr lang="en-US" sz="1800" dirty="0">
                <a:solidFill>
                  <a:schemeClr val="tx1"/>
                </a:solidFill>
              </a:rPr>
              <a:t>f(n) estimated total cost of path through n to goal. It is implemented using priority queue by increasing f(n).</a:t>
            </a:r>
          </a:p>
          <a:p>
            <a:pPr marL="342900" indent="-342900" algn="l">
              <a:buClr>
                <a:srgbClr val="0070C0"/>
              </a:buClr>
              <a:buSzPct val="80000"/>
              <a:buFont typeface="Wingdings" pitchFamily="2" charset="2"/>
              <a:buChar char="u"/>
            </a:pPr>
            <a:r>
              <a:rPr lang="en-US" sz="1800" b="1" dirty="0">
                <a:solidFill>
                  <a:schemeClr val="tx1"/>
                </a:solidFill>
              </a:rPr>
              <a:t>Greedy Best First Search</a:t>
            </a:r>
          </a:p>
          <a:p>
            <a:pPr marL="342900" indent="-342900" algn="l">
              <a:buClr>
                <a:srgbClr val="0070C0"/>
              </a:buClr>
              <a:buSzPct val="80000"/>
              <a:buFont typeface="Wingdings" pitchFamily="2" charset="2"/>
              <a:buChar char="u"/>
            </a:pPr>
            <a:r>
              <a:rPr lang="en-US" sz="1800" dirty="0">
                <a:solidFill>
                  <a:schemeClr val="tx1"/>
                </a:solidFill>
              </a:rPr>
              <a:t>It expands the node that is estimated to be closest to goal. It expands nodes based on f(n) = h(n). It is implemented using priority queue.</a:t>
            </a:r>
          </a:p>
          <a:p>
            <a:pPr marL="342900" indent="-342900" algn="l">
              <a:buClr>
                <a:srgbClr val="0070C0"/>
              </a:buClr>
              <a:buSzPct val="80000"/>
              <a:buFont typeface="Wingdings" pitchFamily="2" charset="2"/>
              <a:buChar char="u"/>
            </a:pPr>
            <a:r>
              <a:rPr lang="en-US" sz="1800" b="1" dirty="0">
                <a:solidFill>
                  <a:schemeClr val="tx1"/>
                </a:solidFill>
              </a:rPr>
              <a:t>Disadvantage</a:t>
            </a:r>
            <a:r>
              <a:rPr lang="en-US" sz="1800" dirty="0">
                <a:solidFill>
                  <a:schemeClr val="tx1"/>
                </a:solidFill>
              </a:rPr>
              <a:t> − It can get stuck in loops. It is not optimal.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50123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96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Informed (Heuristic) Search Strategies</a:t>
            </a:r>
          </a:p>
          <a:p>
            <a:pPr marL="342900" indent="-342900" algn="l">
              <a:buClr>
                <a:srgbClr val="0070C0"/>
              </a:buClr>
              <a:buSzPct val="80000"/>
              <a:buFont typeface="Wingdings" pitchFamily="2" charset="2"/>
              <a:buChar char="u"/>
            </a:pPr>
            <a:r>
              <a:rPr lang="en-US" sz="1800" b="1" dirty="0">
                <a:solidFill>
                  <a:schemeClr val="tx1"/>
                </a:solidFill>
              </a:rPr>
              <a:t>Heuristic: Find solutions by trial and error or by rule are loosely defined.</a:t>
            </a:r>
          </a:p>
          <a:p>
            <a:pPr marL="342900" indent="-342900" algn="l">
              <a:buClr>
                <a:srgbClr val="0070C0"/>
              </a:buClr>
              <a:buSzPct val="80000"/>
              <a:buFont typeface="Wingdings" pitchFamily="2" charset="2"/>
              <a:buChar char="u"/>
            </a:pPr>
            <a:r>
              <a:rPr lang="en-US" sz="1800" dirty="0">
                <a:solidFill>
                  <a:schemeClr val="tx1"/>
                </a:solidFill>
              </a:rPr>
              <a:t>To solve large problems with large number of possible states, problem-specific knowledge needs to be added to increase the efficiency of search algorithms.</a:t>
            </a:r>
          </a:p>
          <a:p>
            <a:pPr marL="342900" indent="-342900" algn="l">
              <a:buClr>
                <a:srgbClr val="0070C0"/>
              </a:buClr>
              <a:buSzPct val="80000"/>
              <a:buFont typeface="Wingdings" pitchFamily="2" charset="2"/>
              <a:buChar char="u"/>
            </a:pPr>
            <a:r>
              <a:rPr lang="en-US" sz="1800" b="1" dirty="0">
                <a:solidFill>
                  <a:schemeClr val="tx1"/>
                </a:solidFill>
              </a:rPr>
              <a:t>Heuristic Evaluation Functions</a:t>
            </a:r>
          </a:p>
          <a:p>
            <a:pPr marL="342900" indent="-342900" algn="l">
              <a:buClr>
                <a:srgbClr val="0070C0"/>
              </a:buClr>
              <a:buSzPct val="80000"/>
              <a:buFont typeface="Wingdings" pitchFamily="2" charset="2"/>
              <a:buChar char="u"/>
            </a:pPr>
            <a:r>
              <a:rPr lang="en-US" sz="1800" dirty="0">
                <a:solidFill>
                  <a:schemeClr val="tx1"/>
                </a:solidFill>
              </a:rPr>
              <a:t>They calculate the cost of optimal path between two states. A heuristic function for sliding-tiles games is computed by counting number of moves that each tile makes from its goal state and adding these number of moves for all tiles.</a:t>
            </a:r>
          </a:p>
          <a:p>
            <a:pPr marL="342900" indent="-342900" algn="l">
              <a:buClr>
                <a:srgbClr val="0070C0"/>
              </a:buClr>
              <a:buSzPct val="80000"/>
              <a:buFont typeface="Wingdings" pitchFamily="2" charset="2"/>
              <a:buChar char="u"/>
            </a:pPr>
            <a:r>
              <a:rPr lang="en-US" sz="1800" b="1" dirty="0">
                <a:solidFill>
                  <a:schemeClr val="tx1"/>
                </a:solidFill>
              </a:rPr>
              <a:t>Pure Heuristic Search</a:t>
            </a:r>
          </a:p>
          <a:p>
            <a:pPr marL="342900" indent="-342900" algn="l">
              <a:buClr>
                <a:srgbClr val="0070C0"/>
              </a:buClr>
              <a:buSzPct val="80000"/>
              <a:buFont typeface="Wingdings" pitchFamily="2" charset="2"/>
              <a:buChar char="u"/>
            </a:pPr>
            <a:r>
              <a:rPr lang="en-US" sz="1800" dirty="0">
                <a:solidFill>
                  <a:schemeClr val="tx1"/>
                </a:solidFill>
              </a:rPr>
              <a:t>It expands nodes in the order of their heuristic values. It creates two lists, a closed list for the already expanded nodes and an open list for the created but unexpanded nodes.</a:t>
            </a:r>
          </a:p>
          <a:p>
            <a:pPr marL="342900" indent="-342900" algn="l">
              <a:buClr>
                <a:srgbClr val="0070C0"/>
              </a:buClr>
              <a:buSzPct val="80000"/>
              <a:buFont typeface="Wingdings" pitchFamily="2" charset="2"/>
              <a:buChar char="u"/>
            </a:pPr>
            <a:r>
              <a:rPr lang="en-US" sz="1800" dirty="0">
                <a:solidFill>
                  <a:schemeClr val="tx1"/>
                </a:solidFill>
              </a:rPr>
              <a:t>In each iteration, a node with a minimum heuristic value is expanded, all its child nodes are created and placed in the closed list. Then, the heuristic function is applied to the child nodes and they are placed in the open list according to their heuristic value. The shorter paths are saved and the longer ones are disposed.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2180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801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Local Search Algorithms</a:t>
            </a:r>
          </a:p>
          <a:p>
            <a:pPr marL="342900" indent="-342900" algn="l">
              <a:buClr>
                <a:srgbClr val="0070C0"/>
              </a:buClr>
              <a:buSzPct val="80000"/>
              <a:buFont typeface="Wingdings" pitchFamily="2" charset="2"/>
              <a:buChar char="u"/>
            </a:pPr>
            <a:r>
              <a:rPr lang="en-US" sz="1800" dirty="0">
                <a:solidFill>
                  <a:schemeClr val="tx1"/>
                </a:solidFill>
              </a:rPr>
              <a:t>They start from a prospective solution and then move to a neighboring solution. They can return a valid solution even if it is interrupted at any time before they end.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17744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1602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Hill-Climbing Search</a:t>
            </a:r>
          </a:p>
          <a:p>
            <a:pPr marL="342900" indent="-342900" algn="l">
              <a:buClr>
                <a:srgbClr val="0070C0"/>
              </a:buClr>
              <a:buSzPct val="80000"/>
              <a:buFont typeface="Wingdings" pitchFamily="2" charset="2"/>
              <a:buChar char="u"/>
            </a:pPr>
            <a:r>
              <a:rPr lang="en-US" sz="1800" dirty="0">
                <a:solidFill>
                  <a:schemeClr val="tx1"/>
                </a:solidFill>
              </a:rPr>
              <a:t>It is an iterative algorithm that starts with an arbitrary solution to a problem and attempts to find a better solution by changing a single element of the solution incrementally. If the change produces a better solution, an incremental change is taken as a new solution. This process is repeated until there are no further improvements.</a:t>
            </a:r>
          </a:p>
          <a:p>
            <a:pPr marL="342900" indent="-342900" algn="l">
              <a:buClr>
                <a:srgbClr val="0070C0"/>
              </a:buClr>
              <a:buSzPct val="80000"/>
              <a:buFont typeface="Wingdings" pitchFamily="2" charset="2"/>
              <a:buChar char="u"/>
            </a:pPr>
            <a:r>
              <a:rPr lang="en-US" sz="1800" dirty="0">
                <a:solidFill>
                  <a:schemeClr val="tx1"/>
                </a:solidFill>
              </a:rPr>
              <a:t>function Hill-Climbing (problem), returns a state that is a local maximum.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7" name="副標題 2">
            <a:extLst>
              <a:ext uri="{FF2B5EF4-FFF2-40B4-BE49-F238E27FC236}">
                <a16:creationId xmlns:a16="http://schemas.microsoft.com/office/drawing/2014/main" id="{C611CB2C-64AF-4EBE-8E71-C384D2EAC5F1}"/>
              </a:ext>
            </a:extLst>
          </p:cNvPr>
          <p:cNvSpPr txBox="1">
            <a:spLocks/>
          </p:cNvSpPr>
          <p:nvPr/>
        </p:nvSpPr>
        <p:spPr>
          <a:xfrm>
            <a:off x="1259632" y="3573015"/>
            <a:ext cx="6120680" cy="2540131"/>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chemeClr val="tx1"/>
                </a:solidFill>
                <a:latin typeface="+mj-lt"/>
              </a:rPr>
              <a:t>inputs: problem, a problem </a:t>
            </a:r>
          </a:p>
          <a:p>
            <a:pPr lvl="0" algn="l" eaLnBrk="0" fontAlgn="base" hangingPunct="0">
              <a:spcBef>
                <a:spcPct val="0"/>
              </a:spcBef>
              <a:spcAft>
                <a:spcPct val="0"/>
              </a:spcAft>
            </a:pPr>
            <a:r>
              <a:rPr lang="en-US" altLang="en-US" sz="1600" dirty="0">
                <a:solidFill>
                  <a:schemeClr val="tx1"/>
                </a:solidFill>
                <a:latin typeface="+mj-lt"/>
              </a:rPr>
              <a:t>local variables: current, a node </a:t>
            </a:r>
          </a:p>
          <a:p>
            <a:pPr lvl="0" algn="l" eaLnBrk="0" fontAlgn="base" hangingPunct="0">
              <a:spcBef>
                <a:spcPct val="0"/>
              </a:spcBef>
              <a:spcAft>
                <a:spcPct val="0"/>
              </a:spcAft>
            </a:pPr>
            <a:r>
              <a:rPr lang="en-US" altLang="en-US" sz="1600" dirty="0">
                <a:solidFill>
                  <a:schemeClr val="tx1"/>
                </a:solidFill>
                <a:latin typeface="+mj-lt"/>
              </a:rPr>
              <a:t>                            neighbor, a node </a:t>
            </a:r>
          </a:p>
          <a:p>
            <a:pPr lvl="0" algn="l" eaLnBrk="0" fontAlgn="base" hangingPunct="0">
              <a:spcBef>
                <a:spcPct val="0"/>
              </a:spcBef>
              <a:spcAft>
                <a:spcPct val="0"/>
              </a:spcAft>
            </a:pPr>
            <a:r>
              <a:rPr lang="en-US" altLang="en-US" sz="1600" dirty="0">
                <a:solidFill>
                  <a:schemeClr val="tx1"/>
                </a:solidFill>
                <a:latin typeface="+mj-lt"/>
              </a:rPr>
              <a:t>current &lt;-</a:t>
            </a:r>
            <a:r>
              <a:rPr lang="en-US" altLang="en-US" sz="1600" dirty="0" err="1">
                <a:solidFill>
                  <a:schemeClr val="tx1"/>
                </a:solidFill>
                <a:latin typeface="+mj-lt"/>
              </a:rPr>
              <a:t>Make_Node</a:t>
            </a:r>
            <a:r>
              <a:rPr lang="en-US" altLang="en-US" sz="1600" dirty="0">
                <a:solidFill>
                  <a:schemeClr val="tx1"/>
                </a:solidFill>
                <a:latin typeface="+mj-lt"/>
              </a:rPr>
              <a:t>(Initial-State[problem]) </a:t>
            </a:r>
          </a:p>
          <a:p>
            <a:pPr lvl="0" algn="l" eaLnBrk="0" fontAlgn="base" hangingPunct="0">
              <a:spcBef>
                <a:spcPct val="0"/>
              </a:spcBef>
              <a:spcAft>
                <a:spcPct val="0"/>
              </a:spcAft>
            </a:pPr>
            <a:r>
              <a:rPr lang="en-US" altLang="en-US" sz="1600" dirty="0">
                <a:solidFill>
                  <a:schemeClr val="tx1"/>
                </a:solidFill>
                <a:latin typeface="+mj-lt"/>
              </a:rPr>
              <a:t>loop </a:t>
            </a:r>
          </a:p>
          <a:p>
            <a:pPr lvl="0" algn="l" eaLnBrk="0" fontAlgn="base" hangingPunct="0">
              <a:spcBef>
                <a:spcPct val="0"/>
              </a:spcBef>
              <a:spcAft>
                <a:spcPct val="0"/>
              </a:spcAft>
            </a:pPr>
            <a:r>
              <a:rPr lang="en-US" altLang="en-US" sz="1600" dirty="0">
                <a:solidFill>
                  <a:schemeClr val="tx1"/>
                </a:solidFill>
                <a:latin typeface="+mj-lt"/>
              </a:rPr>
              <a:t>     do neighbor &lt;- a </a:t>
            </a:r>
            <a:r>
              <a:rPr lang="en-US" altLang="en-US" sz="1600" dirty="0" err="1">
                <a:solidFill>
                  <a:schemeClr val="tx1"/>
                </a:solidFill>
                <a:latin typeface="+mj-lt"/>
              </a:rPr>
              <a:t>highest_valued</a:t>
            </a:r>
            <a:r>
              <a:rPr lang="en-US" altLang="en-US" sz="1600" dirty="0">
                <a:solidFill>
                  <a:schemeClr val="tx1"/>
                </a:solidFill>
                <a:latin typeface="+mj-lt"/>
              </a:rPr>
              <a:t> successor of </a:t>
            </a:r>
            <a:r>
              <a:rPr lang="en-US" altLang="en-US" sz="1600" i="1" dirty="0">
                <a:solidFill>
                  <a:schemeClr val="tx1"/>
                </a:solidFill>
                <a:latin typeface="+mj-lt"/>
              </a:rPr>
              <a:t>current</a:t>
            </a:r>
            <a:r>
              <a:rPr lang="en-US" altLang="en-US" sz="1600" dirty="0">
                <a:solidFill>
                  <a:schemeClr val="tx1"/>
                </a:solidFill>
                <a:latin typeface="+mj-lt"/>
              </a:rPr>
              <a:t> </a:t>
            </a:r>
          </a:p>
          <a:p>
            <a:pPr lvl="0" algn="l" eaLnBrk="0" fontAlgn="base" hangingPunct="0">
              <a:spcBef>
                <a:spcPct val="0"/>
              </a:spcBef>
              <a:spcAft>
                <a:spcPct val="0"/>
              </a:spcAft>
            </a:pPr>
            <a:r>
              <a:rPr lang="en-US" altLang="en-US" sz="1600" dirty="0">
                <a:solidFill>
                  <a:schemeClr val="tx1"/>
                </a:solidFill>
                <a:latin typeface="+mj-lt"/>
              </a:rPr>
              <a:t>               if Value[neighbor] ≤ Value[current] then </a:t>
            </a:r>
          </a:p>
          <a:p>
            <a:pPr lvl="0" algn="l" eaLnBrk="0" fontAlgn="base" hangingPunct="0">
              <a:spcBef>
                <a:spcPct val="0"/>
              </a:spcBef>
              <a:spcAft>
                <a:spcPct val="0"/>
              </a:spcAft>
            </a:pPr>
            <a:r>
              <a:rPr lang="en-US" altLang="en-US" sz="1600" dirty="0">
                <a:solidFill>
                  <a:schemeClr val="tx1"/>
                </a:solidFill>
                <a:latin typeface="+mj-lt"/>
              </a:rPr>
              <a:t>               return State[current] </a:t>
            </a:r>
          </a:p>
          <a:p>
            <a:pPr lvl="0" algn="l" eaLnBrk="0" fontAlgn="base" hangingPunct="0">
              <a:spcBef>
                <a:spcPct val="0"/>
              </a:spcBef>
              <a:spcAft>
                <a:spcPct val="0"/>
              </a:spcAft>
            </a:pPr>
            <a:r>
              <a:rPr lang="en-US" altLang="en-US" sz="1600" dirty="0">
                <a:solidFill>
                  <a:schemeClr val="tx1"/>
                </a:solidFill>
                <a:latin typeface="+mj-lt"/>
              </a:rPr>
              <a:t>               current &lt;- neighbor </a:t>
            </a:r>
          </a:p>
          <a:p>
            <a:pPr lvl="0" algn="l" eaLnBrk="0" fontAlgn="base" hangingPunct="0">
              <a:spcBef>
                <a:spcPct val="0"/>
              </a:spcBef>
              <a:spcAft>
                <a:spcPct val="0"/>
              </a:spcAft>
            </a:pPr>
            <a:r>
              <a:rPr lang="en-US" altLang="en-US" sz="1600" dirty="0">
                <a:solidFill>
                  <a:schemeClr val="tx1"/>
                </a:solidFill>
                <a:latin typeface="+mj-lt"/>
              </a:rPr>
              <a:t>end </a:t>
            </a:r>
          </a:p>
        </p:txBody>
      </p:sp>
    </p:spTree>
    <p:extLst>
      <p:ext uri="{BB962C8B-B14F-4D97-AF65-F5344CB8AC3E}">
        <p14:creationId xmlns:p14="http://schemas.microsoft.com/office/powerpoint/2010/main" val="7283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Hill-Climbing Search</a:t>
            </a:r>
          </a:p>
          <a:p>
            <a:pPr marL="342900" indent="-342900" algn="l">
              <a:buClr>
                <a:srgbClr val="0070C0"/>
              </a:buClr>
              <a:buSzPct val="80000"/>
              <a:buFont typeface="Wingdings" pitchFamily="2" charset="2"/>
              <a:buChar char="u"/>
            </a:pPr>
            <a:r>
              <a:rPr lang="en-US" sz="1800" b="1" dirty="0">
                <a:solidFill>
                  <a:schemeClr val="tx1"/>
                </a:solidFill>
              </a:rPr>
              <a:t>Disadvantage</a:t>
            </a:r>
            <a:r>
              <a:rPr lang="en-US" sz="1800" dirty="0">
                <a:solidFill>
                  <a:schemeClr val="tx1"/>
                </a:solidFill>
              </a:rPr>
              <a:t> − This algorithm is neither complete, nor optimal.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184914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0963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Local Beam Search</a:t>
            </a:r>
          </a:p>
          <a:p>
            <a:pPr marL="342900" indent="-342900" algn="l">
              <a:buClr>
                <a:srgbClr val="0070C0"/>
              </a:buClr>
              <a:buSzPct val="80000"/>
              <a:buFont typeface="Wingdings" pitchFamily="2" charset="2"/>
              <a:buChar char="u"/>
            </a:pPr>
            <a:r>
              <a:rPr lang="en-US" sz="1800" dirty="0">
                <a:solidFill>
                  <a:schemeClr val="tx1"/>
                </a:solidFill>
              </a:rPr>
              <a:t>In this algorithm, it holds k number of states at any given time. At the start, these states are generated randomly. The successors of these k states are computed with the help of objective function. If any of these successors is the maximum value of the objective function, then the algorithm stops.</a:t>
            </a:r>
          </a:p>
          <a:p>
            <a:pPr marL="342900" indent="-342900" algn="l">
              <a:buClr>
                <a:srgbClr val="0070C0"/>
              </a:buClr>
              <a:buSzPct val="80000"/>
              <a:buFont typeface="Wingdings" pitchFamily="2" charset="2"/>
              <a:buChar char="u"/>
            </a:pPr>
            <a:r>
              <a:rPr lang="en-US" sz="1800" dirty="0">
                <a:solidFill>
                  <a:schemeClr val="tx1"/>
                </a:solidFill>
              </a:rPr>
              <a:t>Otherwise the (initial k states and k number of successors of the states = 2k) states are placed in a pool. The pool is then sorted numerically. The highest k states are selected as new initial states. This process continues until a maximum value is reached.</a:t>
            </a:r>
          </a:p>
          <a:p>
            <a:pPr marL="342900" indent="-342900" algn="l">
              <a:buClr>
                <a:srgbClr val="0070C0"/>
              </a:buClr>
              <a:buSzPct val="80000"/>
              <a:buFont typeface="Wingdings" pitchFamily="2" charset="2"/>
              <a:buChar char="u"/>
            </a:pPr>
            <a:r>
              <a:rPr lang="en-US" sz="1800" dirty="0">
                <a:solidFill>
                  <a:schemeClr val="tx1"/>
                </a:solidFill>
              </a:rPr>
              <a:t>function </a:t>
            </a:r>
            <a:r>
              <a:rPr lang="en-US" sz="1800" dirty="0" err="1">
                <a:solidFill>
                  <a:schemeClr val="tx1"/>
                </a:solidFill>
              </a:rPr>
              <a:t>BeamSearch</a:t>
            </a:r>
            <a:r>
              <a:rPr lang="en-US" sz="1800" dirty="0">
                <a:solidFill>
                  <a:schemeClr val="tx1"/>
                </a:solidFill>
              </a:rPr>
              <a:t>( </a:t>
            </a:r>
            <a:r>
              <a:rPr lang="en-US" sz="1800" i="1" dirty="0">
                <a:solidFill>
                  <a:schemeClr val="tx1"/>
                </a:solidFill>
              </a:rPr>
              <a:t>problem, k</a:t>
            </a:r>
            <a:r>
              <a:rPr lang="en-US" sz="1800" dirty="0">
                <a:solidFill>
                  <a:schemeClr val="tx1"/>
                </a:solidFill>
              </a:rPr>
              <a:t>), returns a solution state.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7" name="副標題 2">
            <a:extLst>
              <a:ext uri="{FF2B5EF4-FFF2-40B4-BE49-F238E27FC236}">
                <a16:creationId xmlns:a16="http://schemas.microsoft.com/office/drawing/2014/main" id="{C0EA0F0E-377C-423E-961B-597AA7AAEDA2}"/>
              </a:ext>
            </a:extLst>
          </p:cNvPr>
          <p:cNvSpPr txBox="1">
            <a:spLocks/>
          </p:cNvSpPr>
          <p:nvPr/>
        </p:nvSpPr>
        <p:spPr>
          <a:xfrm>
            <a:off x="1499320" y="4528322"/>
            <a:ext cx="6120680" cy="1656185"/>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chemeClr val="tx1"/>
                </a:solidFill>
                <a:latin typeface="+mj-lt"/>
              </a:rPr>
              <a:t>start with k randomly generated states </a:t>
            </a:r>
          </a:p>
          <a:p>
            <a:pPr lvl="0" algn="l" eaLnBrk="0" fontAlgn="base" hangingPunct="0">
              <a:spcBef>
                <a:spcPct val="0"/>
              </a:spcBef>
              <a:spcAft>
                <a:spcPct val="0"/>
              </a:spcAft>
            </a:pPr>
            <a:r>
              <a:rPr lang="en-US" altLang="en-US" sz="1800" dirty="0">
                <a:solidFill>
                  <a:schemeClr val="tx1"/>
                </a:solidFill>
                <a:latin typeface="+mj-lt"/>
              </a:rPr>
              <a:t>loop </a:t>
            </a:r>
          </a:p>
          <a:p>
            <a:pPr lvl="0" algn="l" eaLnBrk="0" fontAlgn="base" hangingPunct="0">
              <a:spcBef>
                <a:spcPct val="0"/>
              </a:spcBef>
              <a:spcAft>
                <a:spcPct val="0"/>
              </a:spcAft>
            </a:pPr>
            <a:r>
              <a:rPr lang="en-US" altLang="en-US" sz="1800" dirty="0">
                <a:solidFill>
                  <a:schemeClr val="tx1"/>
                </a:solidFill>
                <a:latin typeface="+mj-lt"/>
              </a:rPr>
              <a:t>      generate all successors of all k states </a:t>
            </a:r>
          </a:p>
          <a:p>
            <a:pPr lvl="0" algn="l" eaLnBrk="0" fontAlgn="base" hangingPunct="0">
              <a:spcBef>
                <a:spcPct val="0"/>
              </a:spcBef>
              <a:spcAft>
                <a:spcPct val="0"/>
              </a:spcAft>
            </a:pPr>
            <a:r>
              <a:rPr lang="en-US" altLang="en-US" sz="1800" dirty="0">
                <a:solidFill>
                  <a:schemeClr val="tx1"/>
                </a:solidFill>
                <a:latin typeface="+mj-lt"/>
              </a:rPr>
              <a:t>      if any of the states = solution, then return the state </a:t>
            </a:r>
          </a:p>
          <a:p>
            <a:pPr lvl="0" algn="l" eaLnBrk="0" fontAlgn="base" hangingPunct="0">
              <a:spcBef>
                <a:spcPct val="0"/>
              </a:spcBef>
              <a:spcAft>
                <a:spcPct val="0"/>
              </a:spcAft>
            </a:pPr>
            <a:r>
              <a:rPr lang="en-US" altLang="en-US" sz="1800" dirty="0">
                <a:solidFill>
                  <a:schemeClr val="tx1"/>
                </a:solidFill>
                <a:latin typeface="+mj-lt"/>
              </a:rPr>
              <a:t>      else select the k best successors </a:t>
            </a:r>
          </a:p>
          <a:p>
            <a:pPr lvl="0" algn="l" eaLnBrk="0" fontAlgn="base" hangingPunct="0">
              <a:spcBef>
                <a:spcPct val="0"/>
              </a:spcBef>
              <a:spcAft>
                <a:spcPct val="0"/>
              </a:spcAft>
            </a:pPr>
            <a:r>
              <a:rPr lang="en-US" altLang="en-US" sz="1800" dirty="0">
                <a:solidFill>
                  <a:schemeClr val="tx1"/>
                </a:solidFill>
                <a:latin typeface="+mj-lt"/>
              </a:rPr>
              <a:t>end </a:t>
            </a:r>
          </a:p>
        </p:txBody>
      </p:sp>
    </p:spTree>
    <p:extLst>
      <p:ext uri="{BB962C8B-B14F-4D97-AF65-F5344CB8AC3E}">
        <p14:creationId xmlns:p14="http://schemas.microsoft.com/office/powerpoint/2010/main" val="399708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9685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Simulated Annealing</a:t>
            </a:r>
          </a:p>
          <a:p>
            <a:pPr marL="342900" indent="-342900" algn="l">
              <a:buClr>
                <a:srgbClr val="0070C0"/>
              </a:buClr>
              <a:buSzPct val="80000"/>
              <a:buFont typeface="Wingdings" pitchFamily="2" charset="2"/>
              <a:buChar char="u"/>
            </a:pPr>
            <a:r>
              <a:rPr lang="en-US" sz="1800" dirty="0">
                <a:solidFill>
                  <a:schemeClr val="tx1"/>
                </a:solidFill>
              </a:rPr>
              <a:t>Annealing is the process of heating and cooling a metal to change its internal structure for modifying its physical properties. When the metal cools, its new structure is seized, and the metal retains its newly obtained properties. In simulated annealing process, the temperature is kept variable.</a:t>
            </a:r>
          </a:p>
          <a:p>
            <a:pPr marL="342900" indent="-342900" algn="l">
              <a:buClr>
                <a:srgbClr val="0070C0"/>
              </a:buClr>
              <a:buSzPct val="80000"/>
              <a:buFont typeface="Wingdings" pitchFamily="2" charset="2"/>
              <a:buChar char="u"/>
            </a:pPr>
            <a:r>
              <a:rPr lang="en-US" sz="1800" dirty="0">
                <a:solidFill>
                  <a:schemeClr val="tx1"/>
                </a:solidFill>
              </a:rPr>
              <a:t>We initially set the temperature high and then allow it to ‘cool' slowly as the algorithm proceeds. When the temperature is high, the algorithm is allowed to accept worse solutions with high frequency.</a:t>
            </a:r>
          </a:p>
          <a:p>
            <a:pPr marL="342900" indent="-342900" algn="l">
              <a:buClr>
                <a:srgbClr val="0070C0"/>
              </a:buClr>
              <a:buSzPct val="80000"/>
              <a:buFont typeface="Wingdings" pitchFamily="2" charset="2"/>
              <a:buChar char="u"/>
            </a:pPr>
            <a:r>
              <a:rPr lang="en-US" sz="1800" dirty="0">
                <a:solidFill>
                  <a:schemeClr val="tx1"/>
                </a:solidFill>
              </a:rPr>
              <a:t>Start</a:t>
            </a:r>
          </a:p>
          <a:p>
            <a:pPr marL="800100" lvl="1" indent="-342900" algn="l">
              <a:buClr>
                <a:srgbClr val="0070C0"/>
              </a:buClr>
              <a:buSzPct val="80000"/>
              <a:buFont typeface="Wingdings" pitchFamily="2" charset="2"/>
              <a:buChar char="u"/>
            </a:pPr>
            <a:r>
              <a:rPr lang="en-US" sz="1800" dirty="0">
                <a:solidFill>
                  <a:schemeClr val="tx1"/>
                </a:solidFill>
              </a:rPr>
              <a:t>Initialize k = 0; L = integer number of variables;</a:t>
            </a:r>
          </a:p>
          <a:p>
            <a:pPr marL="800100" lvl="1" indent="-342900" algn="l">
              <a:buClr>
                <a:srgbClr val="0070C0"/>
              </a:buClr>
              <a:buSzPct val="80000"/>
              <a:buFont typeface="Wingdings" pitchFamily="2" charset="2"/>
              <a:buChar char="u"/>
            </a:pPr>
            <a:r>
              <a:rPr lang="en-US" sz="1800" dirty="0">
                <a:solidFill>
                  <a:schemeClr val="tx1"/>
                </a:solidFill>
              </a:rPr>
              <a:t>From </a:t>
            </a:r>
            <a:r>
              <a:rPr lang="en-US" sz="1800" dirty="0" err="1">
                <a:solidFill>
                  <a:schemeClr val="tx1"/>
                </a:solidFill>
              </a:rPr>
              <a:t>i</a:t>
            </a:r>
            <a:r>
              <a:rPr lang="en-US" sz="1800" dirty="0">
                <a:solidFill>
                  <a:schemeClr val="tx1"/>
                </a:solidFill>
              </a:rPr>
              <a:t> → j, search the performance difference Δ.</a:t>
            </a:r>
          </a:p>
          <a:p>
            <a:pPr marL="800100" lvl="1" indent="-342900" algn="l">
              <a:buClr>
                <a:srgbClr val="0070C0"/>
              </a:buClr>
              <a:buSzPct val="80000"/>
              <a:buFont typeface="Wingdings" pitchFamily="2" charset="2"/>
              <a:buChar char="u"/>
            </a:pPr>
            <a:r>
              <a:rPr lang="en-US" sz="1800" dirty="0">
                <a:solidFill>
                  <a:schemeClr val="tx1"/>
                </a:solidFill>
              </a:rPr>
              <a:t>If Δ &lt;= 0 then accept else if exp(-Δ/T(k)) &gt; random(0,1) then accept;</a:t>
            </a:r>
          </a:p>
          <a:p>
            <a:pPr marL="800100" lvl="1" indent="-342900" algn="l">
              <a:buClr>
                <a:srgbClr val="0070C0"/>
              </a:buClr>
              <a:buSzPct val="80000"/>
              <a:buFont typeface="Wingdings" pitchFamily="2" charset="2"/>
              <a:buChar char="u"/>
            </a:pPr>
            <a:r>
              <a:rPr lang="en-US" sz="1800" dirty="0">
                <a:solidFill>
                  <a:schemeClr val="tx1"/>
                </a:solidFill>
              </a:rPr>
              <a:t>Repeat steps 1 and 2 for L(k) steps.</a:t>
            </a:r>
          </a:p>
          <a:p>
            <a:pPr marL="800100" lvl="1" indent="-342900" algn="l">
              <a:buClr>
                <a:srgbClr val="0070C0"/>
              </a:buClr>
              <a:buSzPct val="80000"/>
              <a:buFont typeface="Wingdings" pitchFamily="2" charset="2"/>
              <a:buChar char="u"/>
            </a:pPr>
            <a:r>
              <a:rPr lang="en-US" sz="1800" dirty="0">
                <a:solidFill>
                  <a:schemeClr val="tx1"/>
                </a:solidFill>
              </a:rPr>
              <a:t>k = k + 1;</a:t>
            </a:r>
          </a:p>
          <a:p>
            <a:pPr marL="342900" indent="-342900" algn="l">
              <a:buClr>
                <a:srgbClr val="0070C0"/>
              </a:buClr>
              <a:buSzPct val="80000"/>
              <a:buFont typeface="Wingdings" pitchFamily="2" charset="2"/>
              <a:buChar char="u"/>
            </a:pPr>
            <a:r>
              <a:rPr lang="en-US" sz="1800" dirty="0">
                <a:solidFill>
                  <a:schemeClr val="tx1"/>
                </a:solidFill>
              </a:rPr>
              <a:t>Repeat steps 1 through 4 till the criteria is met.</a:t>
            </a:r>
          </a:p>
          <a:p>
            <a:pPr marL="342900" indent="-342900" algn="l">
              <a:buClr>
                <a:srgbClr val="0070C0"/>
              </a:buClr>
              <a:buSzPct val="80000"/>
              <a:buFont typeface="Wingdings" pitchFamily="2" charset="2"/>
              <a:buChar char="u"/>
            </a:pPr>
            <a:r>
              <a:rPr lang="en-US" sz="1800" dirty="0">
                <a:solidFill>
                  <a:schemeClr val="tx1"/>
                </a:solidFill>
              </a:rPr>
              <a:t>End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97355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Travelling Salesman Problem</a:t>
            </a:r>
          </a:p>
          <a:p>
            <a:pPr marL="342900" indent="-342900" algn="l">
              <a:buClr>
                <a:srgbClr val="0070C0"/>
              </a:buClr>
              <a:buSzPct val="80000"/>
              <a:buFont typeface="Wingdings" pitchFamily="2" charset="2"/>
              <a:buChar char="u"/>
            </a:pPr>
            <a:r>
              <a:rPr lang="en-US" sz="1800" dirty="0">
                <a:solidFill>
                  <a:schemeClr val="tx1"/>
                </a:solidFill>
              </a:rPr>
              <a:t>In this algorithm, the objective is to find a low-cost tour that starts from a city, visits all cities </a:t>
            </a:r>
            <a:r>
              <a:rPr lang="en-US" sz="1800" dirty="0" err="1">
                <a:solidFill>
                  <a:schemeClr val="tx1"/>
                </a:solidFill>
              </a:rPr>
              <a:t>en</a:t>
            </a:r>
            <a:r>
              <a:rPr lang="en-US" sz="1800" dirty="0">
                <a:solidFill>
                  <a:schemeClr val="tx1"/>
                </a:solidFill>
              </a:rPr>
              <a:t>-route exactly once and ends at the same starting city.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7" name="副標題 2">
            <a:extLst>
              <a:ext uri="{FF2B5EF4-FFF2-40B4-BE49-F238E27FC236}">
                <a16:creationId xmlns:a16="http://schemas.microsoft.com/office/drawing/2014/main" id="{875A8656-74A2-4D0D-B25E-7C89415738D5}"/>
              </a:ext>
            </a:extLst>
          </p:cNvPr>
          <p:cNvSpPr txBox="1">
            <a:spLocks/>
          </p:cNvSpPr>
          <p:nvPr/>
        </p:nvSpPr>
        <p:spPr>
          <a:xfrm>
            <a:off x="611560" y="2492897"/>
            <a:ext cx="8208912" cy="1368151"/>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chemeClr val="tx1"/>
                </a:solidFill>
                <a:latin typeface="+mj-lt"/>
              </a:rPr>
              <a:t>Start </a:t>
            </a:r>
          </a:p>
          <a:p>
            <a:pPr lvl="0" algn="l" eaLnBrk="0" fontAlgn="base" hangingPunct="0">
              <a:spcBef>
                <a:spcPct val="0"/>
              </a:spcBef>
              <a:spcAft>
                <a:spcPct val="0"/>
              </a:spcAft>
            </a:pPr>
            <a:r>
              <a:rPr lang="en-US" altLang="en-US" sz="1600" dirty="0">
                <a:solidFill>
                  <a:schemeClr val="tx1"/>
                </a:solidFill>
                <a:latin typeface="+mj-lt"/>
              </a:rPr>
              <a:t>     Find out all (n -1)! Possible solutions, where n is the total number of cities. </a:t>
            </a:r>
          </a:p>
          <a:p>
            <a:pPr lvl="0" algn="l" eaLnBrk="0" fontAlgn="base" hangingPunct="0">
              <a:spcBef>
                <a:spcPct val="0"/>
              </a:spcBef>
              <a:spcAft>
                <a:spcPct val="0"/>
              </a:spcAft>
            </a:pPr>
            <a:r>
              <a:rPr lang="en-US" altLang="en-US" sz="1600" dirty="0">
                <a:solidFill>
                  <a:schemeClr val="tx1"/>
                </a:solidFill>
                <a:latin typeface="+mj-lt"/>
              </a:rPr>
              <a:t>     Determine the minimum cost by finding out the cost of each of these (n -1)! solutions. </a:t>
            </a:r>
          </a:p>
          <a:p>
            <a:pPr lvl="0" algn="l" eaLnBrk="0" fontAlgn="base" hangingPunct="0">
              <a:spcBef>
                <a:spcPct val="0"/>
              </a:spcBef>
              <a:spcAft>
                <a:spcPct val="0"/>
              </a:spcAft>
            </a:pPr>
            <a:r>
              <a:rPr lang="en-US" altLang="en-US" sz="1600" dirty="0">
                <a:solidFill>
                  <a:schemeClr val="tx1"/>
                </a:solidFill>
                <a:latin typeface="+mj-lt"/>
              </a:rPr>
              <a:t>     Finally, keep the one with the minimum cost. </a:t>
            </a:r>
          </a:p>
          <a:p>
            <a:pPr lvl="0" algn="l" eaLnBrk="0" fontAlgn="base" hangingPunct="0">
              <a:spcBef>
                <a:spcPct val="0"/>
              </a:spcBef>
              <a:spcAft>
                <a:spcPct val="0"/>
              </a:spcAft>
            </a:pPr>
            <a:r>
              <a:rPr lang="en-US" altLang="en-US" sz="1600" dirty="0">
                <a:solidFill>
                  <a:schemeClr val="tx1"/>
                </a:solidFill>
                <a:latin typeface="+mj-lt"/>
              </a:rPr>
              <a:t>end </a:t>
            </a:r>
          </a:p>
        </p:txBody>
      </p:sp>
      <p:pic>
        <p:nvPicPr>
          <p:cNvPr id="12291" name="Picture 3" descr="Travelling Salesman Problem">
            <a:extLst>
              <a:ext uri="{FF2B5EF4-FFF2-40B4-BE49-F238E27FC236}">
                <a16:creationId xmlns:a16="http://schemas.microsoft.com/office/drawing/2014/main" id="{B1A9A3C5-8C8B-452B-877A-EFBA2DAEF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031" y="3976095"/>
            <a:ext cx="5715000" cy="27336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10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Search Algorithm</a:t>
            </a:r>
          </a:p>
          <a:p>
            <a:pPr marL="342900" indent="-342900" algn="l">
              <a:buClr>
                <a:srgbClr val="0070C0"/>
              </a:buClr>
              <a:buSzPct val="80000"/>
              <a:buFont typeface="Wingdings" pitchFamily="2" charset="2"/>
              <a:buChar char="u"/>
            </a:pPr>
            <a:r>
              <a:rPr lang="en-US" sz="1800" dirty="0">
                <a:solidFill>
                  <a:schemeClr val="tx1"/>
                </a:solidFill>
              </a:rPr>
              <a:t>Searching is the universal technique of problem solving in AI. </a:t>
            </a:r>
          </a:p>
          <a:p>
            <a:pPr marL="342900" indent="-342900" algn="l">
              <a:buClr>
                <a:srgbClr val="0070C0"/>
              </a:buClr>
              <a:buSzPct val="80000"/>
              <a:buFont typeface="Wingdings" pitchFamily="2" charset="2"/>
              <a:buChar char="u"/>
            </a:pPr>
            <a:r>
              <a:rPr lang="en-US" sz="1800" dirty="0">
                <a:solidFill>
                  <a:schemeClr val="tx1"/>
                </a:solidFill>
              </a:rPr>
              <a:t>There are some single-player games, such as, tile games, Sudoku, crossword, etc. </a:t>
            </a:r>
          </a:p>
          <a:p>
            <a:pPr marL="342900" indent="-342900" algn="l">
              <a:buClr>
                <a:srgbClr val="0070C0"/>
              </a:buClr>
              <a:buSzPct val="80000"/>
              <a:buFont typeface="Wingdings" pitchFamily="2" charset="2"/>
              <a:buChar char="u"/>
            </a:pPr>
            <a:r>
              <a:rPr lang="en-US" sz="1800" dirty="0">
                <a:solidFill>
                  <a:schemeClr val="tx1"/>
                </a:solidFill>
              </a:rPr>
              <a:t>The search algorithms help you to search for a particular position in such games.</a:t>
            </a:r>
          </a:p>
          <a:p>
            <a:pPr marL="342900" indent="-342900" algn="l">
              <a:buClr>
                <a:srgbClr val="0070C0"/>
              </a:buClr>
              <a:buSzPct val="80000"/>
              <a:buFont typeface="Wingdings" pitchFamily="2" charset="2"/>
              <a:buChar char="u"/>
            </a:pPr>
            <a:r>
              <a:rPr lang="en-US" sz="1800" b="1" dirty="0">
                <a:solidFill>
                  <a:schemeClr val="tx1"/>
                </a:solidFill>
              </a:rPr>
              <a:t>Single Agent Pathfinding Problems</a:t>
            </a:r>
          </a:p>
          <a:p>
            <a:pPr marL="342900" indent="-342900" algn="l">
              <a:buClr>
                <a:srgbClr val="0070C0"/>
              </a:buClr>
              <a:buSzPct val="80000"/>
              <a:buFont typeface="Wingdings" pitchFamily="2" charset="2"/>
              <a:buChar char="u"/>
            </a:pPr>
            <a:r>
              <a:rPr lang="en-US" sz="1800" dirty="0">
                <a:solidFill>
                  <a:schemeClr val="tx1"/>
                </a:solidFill>
              </a:rPr>
              <a:t>The games such as 3X3 eight-tile, 4X4 fifteen-tile, and 5X5 twenty four tile puzzles are single-agent-path-finding challenges. </a:t>
            </a:r>
          </a:p>
          <a:p>
            <a:pPr marL="342900" indent="-342900" algn="l">
              <a:buClr>
                <a:srgbClr val="0070C0"/>
              </a:buClr>
              <a:buSzPct val="80000"/>
              <a:buFont typeface="Wingdings" pitchFamily="2" charset="2"/>
              <a:buChar char="u"/>
            </a:pPr>
            <a:r>
              <a:rPr lang="en-US" sz="1800" dirty="0">
                <a:solidFill>
                  <a:schemeClr val="tx1"/>
                </a:solidFill>
              </a:rPr>
              <a:t>They consist of a matrix of tiles with a blank tile. </a:t>
            </a:r>
          </a:p>
          <a:p>
            <a:pPr marL="342900" indent="-342900" algn="l">
              <a:buClr>
                <a:srgbClr val="0070C0"/>
              </a:buClr>
              <a:buSzPct val="80000"/>
              <a:buFont typeface="Wingdings" pitchFamily="2" charset="2"/>
              <a:buChar char="u"/>
            </a:pPr>
            <a:r>
              <a:rPr lang="en-US" sz="1800" dirty="0">
                <a:solidFill>
                  <a:schemeClr val="tx1"/>
                </a:solidFill>
              </a:rPr>
              <a:t>The player is required to arrange the tiles by sliding a tile either vertically or horizontally into a blank space with the aim of accomplishing some objective.</a:t>
            </a:r>
          </a:p>
          <a:p>
            <a:pPr marL="342900" indent="-342900" algn="l">
              <a:buClr>
                <a:srgbClr val="0070C0"/>
              </a:buClr>
              <a:buSzPct val="80000"/>
              <a:buFont typeface="Wingdings" pitchFamily="2" charset="2"/>
              <a:buChar char="u"/>
            </a:pPr>
            <a:r>
              <a:rPr lang="en-US" sz="1800" dirty="0">
                <a:solidFill>
                  <a:schemeClr val="tx1"/>
                </a:solidFill>
              </a:rPr>
              <a:t>The other examples of single agent pathfinding problems are Travelling Salesman Problem, Rubik’s Cube, and Theorem Proving.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824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Search Terminology</a:t>
            </a:r>
          </a:p>
          <a:p>
            <a:pPr marL="800100" lvl="1" indent="-342900" algn="l">
              <a:buClr>
                <a:srgbClr val="0070C0"/>
              </a:buClr>
              <a:buSzPct val="80000"/>
              <a:buFont typeface="Wingdings" pitchFamily="2" charset="2"/>
              <a:buChar char="u"/>
            </a:pPr>
            <a:r>
              <a:rPr lang="en-US" sz="1800" b="1" dirty="0">
                <a:solidFill>
                  <a:schemeClr val="tx1"/>
                </a:solidFill>
              </a:rPr>
              <a:t>Problem Space</a:t>
            </a:r>
            <a:r>
              <a:rPr lang="en-US" sz="1800" dirty="0">
                <a:solidFill>
                  <a:schemeClr val="tx1"/>
                </a:solidFill>
              </a:rPr>
              <a:t> − It is the environment in which the search takes place. (A set of states and set of operators to change those states)</a:t>
            </a:r>
          </a:p>
          <a:p>
            <a:pPr marL="800100" lvl="1" indent="-342900" algn="l">
              <a:buClr>
                <a:srgbClr val="0070C0"/>
              </a:buClr>
              <a:buSzPct val="80000"/>
              <a:buFont typeface="Wingdings" pitchFamily="2" charset="2"/>
              <a:buChar char="u"/>
            </a:pPr>
            <a:r>
              <a:rPr lang="en-US" sz="1800" b="1" dirty="0">
                <a:solidFill>
                  <a:schemeClr val="tx1"/>
                </a:solidFill>
              </a:rPr>
              <a:t>Problem Instance</a:t>
            </a:r>
            <a:r>
              <a:rPr lang="en-US" sz="1800" dirty="0">
                <a:solidFill>
                  <a:schemeClr val="tx1"/>
                </a:solidFill>
              </a:rPr>
              <a:t> − It is Initial state + Goal state.</a:t>
            </a:r>
          </a:p>
          <a:p>
            <a:pPr marL="800100" lvl="1" indent="-342900" algn="l">
              <a:buClr>
                <a:srgbClr val="0070C0"/>
              </a:buClr>
              <a:buSzPct val="80000"/>
              <a:buFont typeface="Wingdings" pitchFamily="2" charset="2"/>
              <a:buChar char="u"/>
            </a:pPr>
            <a:r>
              <a:rPr lang="en-US" sz="1800" b="1" dirty="0">
                <a:solidFill>
                  <a:schemeClr val="tx1"/>
                </a:solidFill>
              </a:rPr>
              <a:t>Problem Space Graph</a:t>
            </a:r>
            <a:r>
              <a:rPr lang="en-US" sz="1800" dirty="0">
                <a:solidFill>
                  <a:schemeClr val="tx1"/>
                </a:solidFill>
              </a:rPr>
              <a:t> − It represents problem state. States are shown by nodes and operators are shown by edges.</a:t>
            </a:r>
          </a:p>
          <a:p>
            <a:pPr marL="800100" lvl="1" indent="-342900" algn="l">
              <a:buClr>
                <a:srgbClr val="0070C0"/>
              </a:buClr>
              <a:buSzPct val="80000"/>
              <a:buFont typeface="Wingdings" pitchFamily="2" charset="2"/>
              <a:buChar char="u"/>
            </a:pPr>
            <a:r>
              <a:rPr lang="en-US" sz="1800" b="1" dirty="0">
                <a:solidFill>
                  <a:schemeClr val="tx1"/>
                </a:solidFill>
              </a:rPr>
              <a:t>Depth of a problem</a:t>
            </a:r>
            <a:r>
              <a:rPr lang="en-US" sz="1800" dirty="0">
                <a:solidFill>
                  <a:schemeClr val="tx1"/>
                </a:solidFill>
              </a:rPr>
              <a:t> − Length of a shortest path or shortest sequence of operators from Initial State to goal state.</a:t>
            </a:r>
          </a:p>
          <a:p>
            <a:pPr marL="800100" lvl="1" indent="-342900" algn="l">
              <a:buClr>
                <a:srgbClr val="0070C0"/>
              </a:buClr>
              <a:buSzPct val="80000"/>
              <a:buFont typeface="Wingdings" pitchFamily="2" charset="2"/>
              <a:buChar char="u"/>
            </a:pPr>
            <a:r>
              <a:rPr lang="en-US" sz="1800" b="1" dirty="0">
                <a:solidFill>
                  <a:schemeClr val="tx1"/>
                </a:solidFill>
              </a:rPr>
              <a:t>Space Complexity</a:t>
            </a:r>
            <a:r>
              <a:rPr lang="en-US" sz="1800" dirty="0">
                <a:solidFill>
                  <a:schemeClr val="tx1"/>
                </a:solidFill>
              </a:rPr>
              <a:t> − The maximum number of nodes that are stored in memory.</a:t>
            </a:r>
          </a:p>
          <a:p>
            <a:pPr marL="800100" lvl="1" indent="-342900" algn="l">
              <a:buClr>
                <a:srgbClr val="0070C0"/>
              </a:buClr>
              <a:buSzPct val="80000"/>
              <a:buFont typeface="Wingdings" pitchFamily="2" charset="2"/>
              <a:buChar char="u"/>
            </a:pPr>
            <a:r>
              <a:rPr lang="en-US" sz="1800" b="1" dirty="0">
                <a:solidFill>
                  <a:schemeClr val="tx1"/>
                </a:solidFill>
              </a:rPr>
              <a:t>Time Complexity</a:t>
            </a:r>
            <a:r>
              <a:rPr lang="en-US" sz="1800" dirty="0">
                <a:solidFill>
                  <a:schemeClr val="tx1"/>
                </a:solidFill>
              </a:rPr>
              <a:t> − The maximum number of nodes that are created.</a:t>
            </a:r>
          </a:p>
          <a:p>
            <a:pPr marL="800100" lvl="1" indent="-342900" algn="l">
              <a:buClr>
                <a:srgbClr val="0070C0"/>
              </a:buClr>
              <a:buSzPct val="80000"/>
              <a:buFont typeface="Wingdings" pitchFamily="2" charset="2"/>
              <a:buChar char="u"/>
            </a:pPr>
            <a:r>
              <a:rPr lang="en-US" sz="1800" b="1" dirty="0">
                <a:solidFill>
                  <a:schemeClr val="tx1"/>
                </a:solidFill>
              </a:rPr>
              <a:t>Admissibility</a:t>
            </a:r>
            <a:r>
              <a:rPr lang="en-US" sz="1800" dirty="0">
                <a:solidFill>
                  <a:schemeClr val="tx1"/>
                </a:solidFill>
              </a:rPr>
              <a:t> − A property of an algorithm to always find an optimal solution.</a:t>
            </a:r>
          </a:p>
          <a:p>
            <a:pPr marL="800100" lvl="1" indent="-342900" algn="l">
              <a:buClr>
                <a:srgbClr val="0070C0"/>
              </a:buClr>
              <a:buSzPct val="80000"/>
              <a:buFont typeface="Wingdings" pitchFamily="2" charset="2"/>
              <a:buChar char="u"/>
            </a:pPr>
            <a:r>
              <a:rPr lang="en-US" sz="1800" b="1" dirty="0">
                <a:solidFill>
                  <a:schemeClr val="tx1"/>
                </a:solidFill>
              </a:rPr>
              <a:t>Branching Factor</a:t>
            </a:r>
            <a:r>
              <a:rPr lang="en-US" sz="1800" dirty="0">
                <a:solidFill>
                  <a:schemeClr val="tx1"/>
                </a:solidFill>
              </a:rPr>
              <a:t> − The average number of child nodes in the problem space graph.</a:t>
            </a:r>
          </a:p>
          <a:p>
            <a:pPr marL="800100" lvl="1" indent="-342900" algn="l">
              <a:buClr>
                <a:srgbClr val="0070C0"/>
              </a:buClr>
              <a:buSzPct val="80000"/>
              <a:buFont typeface="Wingdings" pitchFamily="2" charset="2"/>
              <a:buChar char="u"/>
            </a:pPr>
            <a:r>
              <a:rPr lang="en-US" sz="1800" b="1" dirty="0">
                <a:solidFill>
                  <a:schemeClr val="tx1"/>
                </a:solidFill>
              </a:rPr>
              <a:t>Depth</a:t>
            </a:r>
            <a:r>
              <a:rPr lang="en-US" sz="1800" dirty="0">
                <a:solidFill>
                  <a:schemeClr val="tx1"/>
                </a:solidFill>
              </a:rPr>
              <a:t> − Length of the shortest path from initial state to goal state.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62371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Brute-Force Search Strategies</a:t>
            </a:r>
          </a:p>
          <a:p>
            <a:pPr marL="342900" indent="-342900" algn="l">
              <a:buClr>
                <a:srgbClr val="0070C0"/>
              </a:buClr>
              <a:buSzPct val="80000"/>
              <a:buFont typeface="Wingdings" pitchFamily="2" charset="2"/>
              <a:buChar char="u"/>
            </a:pPr>
            <a:r>
              <a:rPr lang="en-US" sz="1800" dirty="0">
                <a:solidFill>
                  <a:schemeClr val="tx1"/>
                </a:solidFill>
              </a:rPr>
              <a:t>They are most simple, as they do not need any domain-specific knowledge. They work fine with small number of possible states.</a:t>
            </a:r>
          </a:p>
          <a:p>
            <a:pPr marL="342900" indent="-342900" algn="l">
              <a:buClr>
                <a:srgbClr val="0070C0"/>
              </a:buClr>
              <a:buSzPct val="80000"/>
              <a:buFont typeface="Wingdings" pitchFamily="2" charset="2"/>
              <a:buChar char="u"/>
            </a:pPr>
            <a:r>
              <a:rPr lang="en-US" sz="1800" dirty="0">
                <a:solidFill>
                  <a:schemeClr val="tx1"/>
                </a:solidFill>
              </a:rPr>
              <a:t>Requirements −</a:t>
            </a:r>
          </a:p>
          <a:p>
            <a:pPr marL="800100" lvl="1" indent="-342900" algn="l">
              <a:buClr>
                <a:srgbClr val="0070C0"/>
              </a:buClr>
              <a:buSzPct val="80000"/>
              <a:buFont typeface="Wingdings" pitchFamily="2" charset="2"/>
              <a:buChar char="u"/>
            </a:pPr>
            <a:r>
              <a:rPr lang="en-US" sz="1800" dirty="0">
                <a:solidFill>
                  <a:schemeClr val="tx1"/>
                </a:solidFill>
              </a:rPr>
              <a:t>State description</a:t>
            </a:r>
          </a:p>
          <a:p>
            <a:pPr marL="800100" lvl="1" indent="-342900" algn="l">
              <a:buClr>
                <a:srgbClr val="0070C0"/>
              </a:buClr>
              <a:buSzPct val="80000"/>
              <a:buFont typeface="Wingdings" pitchFamily="2" charset="2"/>
              <a:buChar char="u"/>
            </a:pPr>
            <a:r>
              <a:rPr lang="en-US" sz="1800" dirty="0">
                <a:solidFill>
                  <a:schemeClr val="tx1"/>
                </a:solidFill>
              </a:rPr>
              <a:t>A set of valid operators</a:t>
            </a:r>
          </a:p>
          <a:p>
            <a:pPr marL="800100" lvl="1" indent="-342900" algn="l">
              <a:buClr>
                <a:srgbClr val="0070C0"/>
              </a:buClr>
              <a:buSzPct val="80000"/>
              <a:buFont typeface="Wingdings" pitchFamily="2" charset="2"/>
              <a:buChar char="u"/>
            </a:pPr>
            <a:r>
              <a:rPr lang="en-US" sz="1800" dirty="0">
                <a:solidFill>
                  <a:schemeClr val="tx1"/>
                </a:solidFill>
              </a:rPr>
              <a:t>Initial state</a:t>
            </a:r>
          </a:p>
          <a:p>
            <a:pPr marL="800100" lvl="1" indent="-342900" algn="l">
              <a:buClr>
                <a:srgbClr val="0070C0"/>
              </a:buClr>
              <a:buSzPct val="80000"/>
              <a:buFont typeface="Wingdings" pitchFamily="2" charset="2"/>
              <a:buChar char="u"/>
            </a:pPr>
            <a:r>
              <a:rPr lang="en-US" sz="1800" dirty="0">
                <a:solidFill>
                  <a:schemeClr val="tx1"/>
                </a:solidFill>
              </a:rPr>
              <a:t>Goal state description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2459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Breadth-First Search</a:t>
            </a:r>
          </a:p>
          <a:p>
            <a:pPr marL="342900" indent="-342900" algn="l">
              <a:buClr>
                <a:srgbClr val="0070C0"/>
              </a:buClr>
              <a:buSzPct val="80000"/>
              <a:buFont typeface="Wingdings" pitchFamily="2" charset="2"/>
              <a:buChar char="u"/>
            </a:pPr>
            <a:r>
              <a:rPr lang="en-US" sz="1800" dirty="0">
                <a:solidFill>
                  <a:schemeClr val="tx1"/>
                </a:solidFill>
              </a:rPr>
              <a:t>It starts from the root node, explores the neighboring nodes first and moves towards the next level neighbors. It generates one tree at a time until the solution is found. It can be implemented using FIFO queue data structure. This method provides shortest path to the solution.</a:t>
            </a:r>
          </a:p>
          <a:p>
            <a:pPr marL="342900" indent="-342900" algn="l">
              <a:buClr>
                <a:srgbClr val="0070C0"/>
              </a:buClr>
              <a:buSzPct val="80000"/>
              <a:buFont typeface="Wingdings" pitchFamily="2" charset="2"/>
              <a:buChar char="u"/>
            </a:pPr>
            <a:r>
              <a:rPr lang="en-US" sz="1800" dirty="0">
                <a:solidFill>
                  <a:schemeClr val="tx1"/>
                </a:solidFill>
              </a:rPr>
              <a:t>If </a:t>
            </a:r>
            <a:r>
              <a:rPr lang="en-US" sz="1800" b="1" dirty="0">
                <a:solidFill>
                  <a:schemeClr val="tx1"/>
                </a:solidFill>
              </a:rPr>
              <a:t>branching factor</a:t>
            </a:r>
            <a:r>
              <a:rPr lang="en-US" sz="1800" dirty="0">
                <a:solidFill>
                  <a:schemeClr val="tx1"/>
                </a:solidFill>
              </a:rPr>
              <a:t> (average number of child nodes for a given node) = b and depth = d, then number of nodes at level d = b</a:t>
            </a:r>
            <a:r>
              <a:rPr lang="en-US" sz="1800" baseline="30000" dirty="0">
                <a:solidFill>
                  <a:schemeClr val="tx1"/>
                </a:solidFill>
              </a:rPr>
              <a:t>d</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total no of nodes created in worst case is b + b</a:t>
            </a:r>
            <a:r>
              <a:rPr lang="en-US" sz="1800" baseline="30000" dirty="0">
                <a:solidFill>
                  <a:schemeClr val="tx1"/>
                </a:solidFill>
              </a:rPr>
              <a:t>2</a:t>
            </a:r>
            <a:r>
              <a:rPr lang="en-US" sz="1800" dirty="0">
                <a:solidFill>
                  <a:schemeClr val="tx1"/>
                </a:solidFill>
              </a:rPr>
              <a:t> + b</a:t>
            </a:r>
            <a:r>
              <a:rPr lang="en-US" sz="1800" baseline="30000" dirty="0">
                <a:solidFill>
                  <a:schemeClr val="tx1"/>
                </a:solidFill>
              </a:rPr>
              <a:t>3</a:t>
            </a:r>
            <a:r>
              <a:rPr lang="en-US" sz="1800" dirty="0">
                <a:solidFill>
                  <a:schemeClr val="tx1"/>
                </a:solidFill>
              </a:rPr>
              <a:t> + … + b</a:t>
            </a:r>
            <a:r>
              <a:rPr lang="en-US" sz="1800" baseline="30000" dirty="0">
                <a:solidFill>
                  <a:schemeClr val="tx1"/>
                </a:solidFill>
              </a:rPr>
              <a:t>d</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Disadvantage</a:t>
            </a:r>
            <a:r>
              <a:rPr lang="en-US" sz="1800" dirty="0">
                <a:solidFill>
                  <a:schemeClr val="tx1"/>
                </a:solidFill>
              </a:rPr>
              <a:t> − Since each level of nodes is saved for creating next one, it consumes a lot of memory space. Space requirement to store nodes is exponential.</a:t>
            </a:r>
          </a:p>
          <a:p>
            <a:pPr marL="342900" indent="-342900" algn="l">
              <a:buClr>
                <a:srgbClr val="0070C0"/>
              </a:buClr>
              <a:buSzPct val="80000"/>
              <a:buFont typeface="Wingdings" pitchFamily="2" charset="2"/>
              <a:buChar char="u"/>
            </a:pPr>
            <a:r>
              <a:rPr lang="en-US" sz="1800" dirty="0">
                <a:solidFill>
                  <a:schemeClr val="tx1"/>
                </a:solidFill>
              </a:rPr>
              <a:t>Its complexity depends on the number of nodes. It can check duplicate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Breadth First Search">
            <a:extLst>
              <a:ext uri="{FF2B5EF4-FFF2-40B4-BE49-F238E27FC236}">
                <a16:creationId xmlns:a16="http://schemas.microsoft.com/office/drawing/2014/main" id="{419DE9A4-E57D-49BB-916D-2A18DBE4A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4797151"/>
            <a:ext cx="2876550" cy="18954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70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Depth-First Search</a:t>
            </a:r>
          </a:p>
          <a:p>
            <a:pPr marL="342900" indent="-342900" algn="l">
              <a:buClr>
                <a:srgbClr val="0070C0"/>
              </a:buClr>
              <a:buSzPct val="80000"/>
              <a:buFont typeface="Wingdings" pitchFamily="2" charset="2"/>
              <a:buChar char="u"/>
            </a:pPr>
            <a:r>
              <a:rPr lang="en-US" sz="1800" dirty="0">
                <a:solidFill>
                  <a:schemeClr val="tx1"/>
                </a:solidFill>
              </a:rPr>
              <a:t>It is implemented in recursion with LIFO stack data structure. It creates the same set of nodes as Breadth-First method, only in the different order.</a:t>
            </a:r>
          </a:p>
          <a:p>
            <a:pPr marL="342900" indent="-342900" algn="l">
              <a:buClr>
                <a:srgbClr val="0070C0"/>
              </a:buClr>
              <a:buSzPct val="80000"/>
              <a:buFont typeface="Wingdings" pitchFamily="2" charset="2"/>
              <a:buChar char="u"/>
            </a:pPr>
            <a:r>
              <a:rPr lang="en-US" sz="1800" dirty="0">
                <a:solidFill>
                  <a:schemeClr val="tx1"/>
                </a:solidFill>
              </a:rPr>
              <a:t>As the nodes on the single path are stored in each iteration from root to leaf node, the space requirement to store nodes is linear. With branching factor </a:t>
            </a:r>
            <a:r>
              <a:rPr lang="en-US" sz="1800" i="1" dirty="0">
                <a:solidFill>
                  <a:schemeClr val="tx1"/>
                </a:solidFill>
              </a:rPr>
              <a:t>b</a:t>
            </a:r>
            <a:r>
              <a:rPr lang="en-US" sz="1800" dirty="0">
                <a:solidFill>
                  <a:schemeClr val="tx1"/>
                </a:solidFill>
              </a:rPr>
              <a:t> and depth as </a:t>
            </a:r>
            <a:r>
              <a:rPr lang="en-US" sz="1800" i="1" dirty="0">
                <a:solidFill>
                  <a:schemeClr val="tx1"/>
                </a:solidFill>
              </a:rPr>
              <a:t>m</a:t>
            </a:r>
            <a:r>
              <a:rPr lang="en-US" sz="1800" dirty="0">
                <a:solidFill>
                  <a:schemeClr val="tx1"/>
                </a:solidFill>
              </a:rPr>
              <a:t>, the storage space is </a:t>
            </a:r>
            <a:r>
              <a:rPr lang="en-US" sz="1800" i="1" dirty="0">
                <a:solidFill>
                  <a:schemeClr val="tx1"/>
                </a:solidFill>
              </a:rPr>
              <a:t>bm.</a:t>
            </a:r>
          </a:p>
          <a:p>
            <a:pPr marL="342900" indent="-342900" algn="l">
              <a:buClr>
                <a:srgbClr val="0070C0"/>
              </a:buClr>
              <a:buSzPct val="80000"/>
              <a:buFont typeface="Wingdings" pitchFamily="2" charset="2"/>
              <a:buChar char="u"/>
            </a:pPr>
            <a:r>
              <a:rPr lang="en-US" sz="1800" b="1" dirty="0">
                <a:solidFill>
                  <a:schemeClr val="tx1"/>
                </a:solidFill>
              </a:rPr>
              <a:t>Disadvantage</a:t>
            </a:r>
            <a:r>
              <a:rPr lang="en-US" sz="1800" dirty="0">
                <a:solidFill>
                  <a:schemeClr val="tx1"/>
                </a:solidFill>
              </a:rPr>
              <a:t> − This algorithm may not terminate and go on infinitely on one path. The solution to this issue is to choose a cut-off depth. If the ideal cut-off is </a:t>
            </a:r>
            <a:r>
              <a:rPr lang="en-US" sz="1800" i="1" dirty="0">
                <a:solidFill>
                  <a:schemeClr val="tx1"/>
                </a:solidFill>
              </a:rPr>
              <a:t>d</a:t>
            </a:r>
            <a:r>
              <a:rPr lang="en-US" sz="1800" dirty="0">
                <a:solidFill>
                  <a:schemeClr val="tx1"/>
                </a:solidFill>
              </a:rPr>
              <a:t>, and if chosen cut-off is lesser than </a:t>
            </a:r>
            <a:r>
              <a:rPr lang="en-US" sz="1800" i="1" dirty="0">
                <a:solidFill>
                  <a:schemeClr val="tx1"/>
                </a:solidFill>
              </a:rPr>
              <a:t>d</a:t>
            </a:r>
            <a:r>
              <a:rPr lang="en-US" sz="1800" dirty="0">
                <a:solidFill>
                  <a:schemeClr val="tx1"/>
                </a:solidFill>
              </a:rPr>
              <a:t>, then this algorithm may fail. If chosen cut-off is more than </a:t>
            </a:r>
            <a:r>
              <a:rPr lang="en-US" sz="1800" i="1" dirty="0">
                <a:solidFill>
                  <a:schemeClr val="tx1"/>
                </a:solidFill>
              </a:rPr>
              <a:t>d</a:t>
            </a:r>
            <a:r>
              <a:rPr lang="en-US" sz="1800" dirty="0">
                <a:solidFill>
                  <a:schemeClr val="tx1"/>
                </a:solidFill>
              </a:rPr>
              <a:t>, then execution time increases.</a:t>
            </a:r>
          </a:p>
          <a:p>
            <a:pPr marL="342900" indent="-342900" algn="l">
              <a:buClr>
                <a:srgbClr val="0070C0"/>
              </a:buClr>
              <a:buSzPct val="80000"/>
              <a:buFont typeface="Wingdings" pitchFamily="2" charset="2"/>
              <a:buChar char="u"/>
            </a:pPr>
            <a:r>
              <a:rPr lang="en-US" sz="1800" dirty="0">
                <a:solidFill>
                  <a:schemeClr val="tx1"/>
                </a:solidFill>
              </a:rPr>
              <a:t>Its complexity depends on the number of paths. It cannot check duplicate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2050" name="Picture 2" descr="Depth First Search">
            <a:extLst>
              <a:ext uri="{FF2B5EF4-FFF2-40B4-BE49-F238E27FC236}">
                <a16:creationId xmlns:a16="http://schemas.microsoft.com/office/drawing/2014/main" id="{2CA87076-F768-4605-B5EE-587D385F3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63" y="4797151"/>
            <a:ext cx="2867025" cy="18954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14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Bidirectional Search</a:t>
            </a:r>
          </a:p>
          <a:p>
            <a:pPr marL="342900" indent="-342900" algn="l">
              <a:buClr>
                <a:srgbClr val="0070C0"/>
              </a:buClr>
              <a:buSzPct val="80000"/>
              <a:buFont typeface="Wingdings" pitchFamily="2" charset="2"/>
              <a:buChar char="u"/>
            </a:pPr>
            <a:r>
              <a:rPr lang="en-US" sz="1800" dirty="0">
                <a:solidFill>
                  <a:schemeClr val="tx1"/>
                </a:solidFill>
              </a:rPr>
              <a:t>It searches forward from initial state and backward from goal state till both meet to identify a common state.</a:t>
            </a:r>
          </a:p>
          <a:p>
            <a:pPr marL="342900" indent="-342900" algn="l">
              <a:buClr>
                <a:srgbClr val="0070C0"/>
              </a:buClr>
              <a:buSzPct val="80000"/>
              <a:buFont typeface="Wingdings" pitchFamily="2" charset="2"/>
              <a:buChar char="u"/>
            </a:pPr>
            <a:r>
              <a:rPr lang="en-US" sz="1800" dirty="0">
                <a:solidFill>
                  <a:schemeClr val="tx1"/>
                </a:solidFill>
              </a:rPr>
              <a:t>The path from initial state is concatenated with the inverse path from the goal state. Each search is done only up to half of the total path.</a:t>
            </a:r>
          </a:p>
          <a:p>
            <a:pPr marL="342900" indent="-342900" algn="l">
              <a:buClr>
                <a:srgbClr val="0070C0"/>
              </a:buClr>
              <a:buSzPct val="80000"/>
              <a:buFont typeface="Wingdings" pitchFamily="2" charset="2"/>
              <a:buChar char="u"/>
            </a:pPr>
            <a:r>
              <a:rPr lang="en-US" sz="1800" b="1" dirty="0">
                <a:solidFill>
                  <a:schemeClr val="tx1"/>
                </a:solidFill>
              </a:rPr>
              <a:t>Uniform Cost Search</a:t>
            </a:r>
          </a:p>
          <a:p>
            <a:pPr marL="342900" indent="-342900" algn="l">
              <a:buClr>
                <a:srgbClr val="0070C0"/>
              </a:buClr>
              <a:buSzPct val="80000"/>
              <a:buFont typeface="Wingdings" pitchFamily="2" charset="2"/>
              <a:buChar char="u"/>
            </a:pPr>
            <a:r>
              <a:rPr lang="en-US" sz="1800" dirty="0">
                <a:solidFill>
                  <a:schemeClr val="tx1"/>
                </a:solidFill>
              </a:rPr>
              <a:t>Sorting is done in increasing cost of the path to a node. It always expands the least cost node. It is identical to Breadth First search if each transition has the same cost.</a:t>
            </a:r>
          </a:p>
          <a:p>
            <a:pPr marL="342900" indent="-342900" algn="l">
              <a:buClr>
                <a:srgbClr val="0070C0"/>
              </a:buClr>
              <a:buSzPct val="80000"/>
              <a:buFont typeface="Wingdings" pitchFamily="2" charset="2"/>
              <a:buChar char="u"/>
            </a:pPr>
            <a:r>
              <a:rPr lang="en-US" sz="1800" dirty="0">
                <a:solidFill>
                  <a:schemeClr val="tx1"/>
                </a:solidFill>
              </a:rPr>
              <a:t>It explores paths in the increasing order of cost.</a:t>
            </a:r>
          </a:p>
          <a:p>
            <a:pPr marL="342900" indent="-342900" algn="l">
              <a:buClr>
                <a:srgbClr val="0070C0"/>
              </a:buClr>
              <a:buSzPct val="80000"/>
              <a:buFont typeface="Wingdings" pitchFamily="2" charset="2"/>
              <a:buChar char="u"/>
            </a:pPr>
            <a:r>
              <a:rPr lang="en-US" sz="1800" b="1" dirty="0">
                <a:solidFill>
                  <a:schemeClr val="tx1"/>
                </a:solidFill>
              </a:rPr>
              <a:t>Disadvantage</a:t>
            </a:r>
            <a:r>
              <a:rPr lang="en-US" sz="1800" dirty="0">
                <a:solidFill>
                  <a:schemeClr val="tx1"/>
                </a:solidFill>
              </a:rPr>
              <a:t> − There can be multiple long paths with the cost ≤ C*. Uniform Cost search must explore them all.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50795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Iterative Deepening Depth-First Search</a:t>
            </a:r>
          </a:p>
          <a:p>
            <a:pPr marL="342900" indent="-342900" algn="l">
              <a:buClr>
                <a:srgbClr val="0070C0"/>
              </a:buClr>
              <a:buSzPct val="80000"/>
              <a:buFont typeface="Wingdings" pitchFamily="2" charset="2"/>
              <a:buChar char="u"/>
            </a:pPr>
            <a:r>
              <a:rPr lang="en-US" sz="1800" dirty="0">
                <a:solidFill>
                  <a:schemeClr val="tx1"/>
                </a:solidFill>
              </a:rPr>
              <a:t>It performs depth-first search to level 1, starts over, executes a complete depth-first search to level 2, and continues in such way till the solution is found.</a:t>
            </a:r>
          </a:p>
          <a:p>
            <a:pPr marL="342900" indent="-342900" algn="l">
              <a:buClr>
                <a:srgbClr val="0070C0"/>
              </a:buClr>
              <a:buSzPct val="80000"/>
              <a:buFont typeface="Wingdings" pitchFamily="2" charset="2"/>
              <a:buChar char="u"/>
            </a:pPr>
            <a:r>
              <a:rPr lang="en-US" sz="1800" dirty="0">
                <a:solidFill>
                  <a:schemeClr val="tx1"/>
                </a:solidFill>
              </a:rPr>
              <a:t>It never creates a node until all lower nodes are generated. It only saves a stack of nodes. The algorithm ends when it finds a solution at depth </a:t>
            </a:r>
            <a:r>
              <a:rPr lang="en-US" sz="1800" i="1" dirty="0">
                <a:solidFill>
                  <a:schemeClr val="tx1"/>
                </a:solidFill>
              </a:rPr>
              <a:t>d</a:t>
            </a:r>
            <a:r>
              <a:rPr lang="en-US" sz="1800" dirty="0">
                <a:solidFill>
                  <a:schemeClr val="tx1"/>
                </a:solidFill>
              </a:rPr>
              <a:t>. The number of nodes created at depth </a:t>
            </a:r>
            <a:r>
              <a:rPr lang="en-US" sz="1800" i="1" dirty="0">
                <a:solidFill>
                  <a:schemeClr val="tx1"/>
                </a:solidFill>
              </a:rPr>
              <a:t>d</a:t>
            </a:r>
            <a:r>
              <a:rPr lang="en-US" sz="1800" dirty="0">
                <a:solidFill>
                  <a:schemeClr val="tx1"/>
                </a:solidFill>
              </a:rPr>
              <a:t> is b</a:t>
            </a:r>
            <a:r>
              <a:rPr lang="en-US" sz="1800" baseline="30000" dirty="0">
                <a:solidFill>
                  <a:schemeClr val="tx1"/>
                </a:solidFill>
              </a:rPr>
              <a:t>d</a:t>
            </a:r>
            <a:r>
              <a:rPr lang="en-US" sz="1800" dirty="0">
                <a:solidFill>
                  <a:schemeClr val="tx1"/>
                </a:solidFill>
              </a:rPr>
              <a:t> and at depth </a:t>
            </a:r>
            <a:r>
              <a:rPr lang="en-US" sz="1800" i="1" dirty="0">
                <a:solidFill>
                  <a:schemeClr val="tx1"/>
                </a:solidFill>
              </a:rPr>
              <a:t>d-1</a:t>
            </a:r>
            <a:r>
              <a:rPr lang="en-US" sz="1800" dirty="0">
                <a:solidFill>
                  <a:schemeClr val="tx1"/>
                </a:solidFill>
              </a:rPr>
              <a:t> is b</a:t>
            </a:r>
            <a:r>
              <a:rPr lang="en-US" sz="1800" baseline="30000" dirty="0">
                <a:solidFill>
                  <a:schemeClr val="tx1"/>
                </a:solidFill>
              </a:rPr>
              <a:t>d-1.</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3074" name="Picture 2" descr="Interactive Deepening DF Search">
            <a:extLst>
              <a:ext uri="{FF2B5EF4-FFF2-40B4-BE49-F238E27FC236}">
                <a16:creationId xmlns:a16="http://schemas.microsoft.com/office/drawing/2014/main" id="{378B4046-692C-44DC-B7FA-E2F9EDCCB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30858"/>
            <a:ext cx="4914900" cy="26098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76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6 Search Algorithm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Comparison of Various Algorithms Complexities</a:t>
            </a:r>
          </a:p>
          <a:p>
            <a:pPr marL="342900" indent="-342900" algn="l">
              <a:buClr>
                <a:srgbClr val="0070C0"/>
              </a:buClr>
              <a:buSzPct val="80000"/>
              <a:buFont typeface="Wingdings" pitchFamily="2" charset="2"/>
              <a:buChar char="u"/>
            </a:pPr>
            <a:r>
              <a:rPr lang="en-US" sz="1800" dirty="0">
                <a:solidFill>
                  <a:schemeClr val="tx1"/>
                </a:solidFill>
              </a:rPr>
              <a:t>Let us see the performance of algorithms based on various criteria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https://www.tutorialspoint.com/artificial_intelligence/artificial_intelligence_popular_search_algorithms.htm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7" name="Table 7">
            <a:extLst>
              <a:ext uri="{FF2B5EF4-FFF2-40B4-BE49-F238E27FC236}">
                <a16:creationId xmlns:a16="http://schemas.microsoft.com/office/drawing/2014/main" id="{B41E9D96-13FD-44E1-8125-6E50A01AC9E4}"/>
              </a:ext>
            </a:extLst>
          </p:cNvPr>
          <p:cNvGraphicFramePr>
            <a:graphicFrameLocks noGrp="1"/>
          </p:cNvGraphicFramePr>
          <p:nvPr>
            <p:extLst>
              <p:ext uri="{D42A27DB-BD31-4B8C-83A1-F6EECF244321}">
                <p14:modId xmlns:p14="http://schemas.microsoft.com/office/powerpoint/2010/main" val="3658142873"/>
              </p:ext>
            </p:extLst>
          </p:nvPr>
        </p:nvGraphicFramePr>
        <p:xfrm>
          <a:off x="467544" y="2204864"/>
          <a:ext cx="8360411" cy="2607571"/>
        </p:xfrm>
        <a:graphic>
          <a:graphicData uri="http://schemas.openxmlformats.org/drawingml/2006/table">
            <a:tbl>
              <a:tblPr firstRow="1" bandRow="1">
                <a:tableStyleId>{5C22544A-7EE6-4342-B048-85BDC9FD1C3A}</a:tableStyleId>
              </a:tblPr>
              <a:tblGrid>
                <a:gridCol w="1517142">
                  <a:extLst>
                    <a:ext uri="{9D8B030D-6E8A-4147-A177-3AD203B41FA5}">
                      <a16:colId xmlns:a16="http://schemas.microsoft.com/office/drawing/2014/main" val="2018270002"/>
                    </a:ext>
                  </a:extLst>
                </a:gridCol>
                <a:gridCol w="1371600">
                  <a:extLst>
                    <a:ext uri="{9D8B030D-6E8A-4147-A177-3AD203B41FA5}">
                      <a16:colId xmlns:a16="http://schemas.microsoft.com/office/drawing/2014/main" val="2747981910"/>
                    </a:ext>
                  </a:extLst>
                </a:gridCol>
                <a:gridCol w="1244727">
                  <a:extLst>
                    <a:ext uri="{9D8B030D-6E8A-4147-A177-3AD203B41FA5}">
                      <a16:colId xmlns:a16="http://schemas.microsoft.com/office/drawing/2014/main" val="1844090932"/>
                    </a:ext>
                  </a:extLst>
                </a:gridCol>
                <a:gridCol w="1402398">
                  <a:extLst>
                    <a:ext uri="{9D8B030D-6E8A-4147-A177-3AD203B41FA5}">
                      <a16:colId xmlns:a16="http://schemas.microsoft.com/office/drawing/2014/main" val="1697410374"/>
                    </a:ext>
                  </a:extLst>
                </a:gridCol>
                <a:gridCol w="1452944">
                  <a:extLst>
                    <a:ext uri="{9D8B030D-6E8A-4147-A177-3AD203B41FA5}">
                      <a16:colId xmlns:a16="http://schemas.microsoft.com/office/drawing/2014/main" val="2337748623"/>
                    </a:ext>
                  </a:extLst>
                </a:gridCol>
                <a:gridCol w="1371600">
                  <a:extLst>
                    <a:ext uri="{9D8B030D-6E8A-4147-A177-3AD203B41FA5}">
                      <a16:colId xmlns:a16="http://schemas.microsoft.com/office/drawing/2014/main" val="1611540179"/>
                    </a:ext>
                  </a:extLst>
                </a:gridCol>
              </a:tblGrid>
              <a:tr h="613762">
                <a:tc>
                  <a:txBody>
                    <a:bodyPr/>
                    <a:lstStyle/>
                    <a:p>
                      <a:pPr algn="l" fontAlgn="ctr">
                        <a:lnSpc>
                          <a:spcPct val="100000"/>
                        </a:lnSpc>
                      </a:pPr>
                      <a:r>
                        <a:rPr lang="en-US" dirty="0">
                          <a:effectLst/>
                        </a:rPr>
                        <a:t>Criterion</a:t>
                      </a:r>
                    </a:p>
                  </a:txBody>
                  <a:tcPr marL="76200" marR="76200" marT="76200" marB="76200"/>
                </a:tc>
                <a:tc>
                  <a:txBody>
                    <a:bodyPr/>
                    <a:lstStyle/>
                    <a:p>
                      <a:pPr algn="l" fontAlgn="t">
                        <a:lnSpc>
                          <a:spcPct val="100000"/>
                        </a:lnSpc>
                      </a:pPr>
                      <a:r>
                        <a:rPr lang="en-US" dirty="0">
                          <a:effectLst/>
                        </a:rPr>
                        <a:t>Breadth First</a:t>
                      </a:r>
                    </a:p>
                  </a:txBody>
                  <a:tcPr marL="76200" marR="76200" marT="76200" marB="76200"/>
                </a:tc>
                <a:tc>
                  <a:txBody>
                    <a:bodyPr/>
                    <a:lstStyle/>
                    <a:p>
                      <a:pPr algn="l" fontAlgn="t">
                        <a:lnSpc>
                          <a:spcPct val="100000"/>
                        </a:lnSpc>
                      </a:pPr>
                      <a:r>
                        <a:rPr lang="en-US" dirty="0">
                          <a:effectLst/>
                        </a:rPr>
                        <a:t>Depth First</a:t>
                      </a:r>
                    </a:p>
                  </a:txBody>
                  <a:tcPr marL="76200" marR="76200" marT="76200" marB="76200"/>
                </a:tc>
                <a:tc>
                  <a:txBody>
                    <a:bodyPr/>
                    <a:lstStyle/>
                    <a:p>
                      <a:pPr algn="l" fontAlgn="ctr">
                        <a:lnSpc>
                          <a:spcPct val="100000"/>
                        </a:lnSpc>
                      </a:pPr>
                      <a:r>
                        <a:rPr lang="en-US" dirty="0">
                          <a:effectLst/>
                        </a:rPr>
                        <a:t>Bidirectional</a:t>
                      </a:r>
                    </a:p>
                  </a:txBody>
                  <a:tcPr marL="76200" marR="76200" marT="76200" marB="76200"/>
                </a:tc>
                <a:tc>
                  <a:txBody>
                    <a:bodyPr/>
                    <a:lstStyle/>
                    <a:p>
                      <a:pPr algn="l" fontAlgn="t">
                        <a:lnSpc>
                          <a:spcPct val="100000"/>
                        </a:lnSpc>
                      </a:pPr>
                      <a:r>
                        <a:rPr lang="en-US" dirty="0">
                          <a:effectLst/>
                        </a:rPr>
                        <a:t>Uniform Cost</a:t>
                      </a:r>
                    </a:p>
                  </a:txBody>
                  <a:tcPr marL="76200" marR="76200" marT="76200" marB="76200"/>
                </a:tc>
                <a:tc>
                  <a:txBody>
                    <a:bodyPr/>
                    <a:lstStyle/>
                    <a:p>
                      <a:pPr algn="l" fontAlgn="t"/>
                      <a:r>
                        <a:rPr lang="en-US" dirty="0">
                          <a:effectLst/>
                        </a:rPr>
                        <a:t>Interactive Deepening</a:t>
                      </a:r>
                    </a:p>
                  </a:txBody>
                  <a:tcPr marL="76200" marR="76200" marT="76200" marB="76200"/>
                </a:tc>
                <a:extLst>
                  <a:ext uri="{0D108BD9-81ED-4DB2-BD59-A6C34878D82A}">
                    <a16:rowId xmlns:a16="http://schemas.microsoft.com/office/drawing/2014/main" val="1884887018"/>
                  </a:ext>
                </a:extLst>
              </a:tr>
              <a:tr h="381269">
                <a:tc>
                  <a:txBody>
                    <a:bodyPr/>
                    <a:lstStyle/>
                    <a:p>
                      <a:pPr algn="l" fontAlgn="t"/>
                      <a:r>
                        <a:rPr lang="en-US">
                          <a:effectLst/>
                        </a:rPr>
                        <a:t>Time</a:t>
                      </a: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tc>
                  <a:txBody>
                    <a:bodyPr/>
                    <a:lstStyle/>
                    <a:p>
                      <a:pPr algn="l" fontAlgn="t"/>
                      <a:r>
                        <a:rPr lang="en-US">
                          <a:effectLst/>
                        </a:rPr>
                        <a:t>b</a:t>
                      </a:r>
                      <a:r>
                        <a:rPr lang="en-US" baseline="30000">
                          <a:effectLst/>
                        </a:rPr>
                        <a:t>m</a:t>
                      </a:r>
                      <a:endParaRPr lang="en-US">
                        <a:effectLst/>
                      </a:endParaRPr>
                    </a:p>
                  </a:txBody>
                  <a:tcPr marL="76200" marR="76200" marT="76200" marB="76200"/>
                </a:tc>
                <a:tc>
                  <a:txBody>
                    <a:bodyPr/>
                    <a:lstStyle/>
                    <a:p>
                      <a:pPr algn="l" fontAlgn="t"/>
                      <a:r>
                        <a:rPr lang="en-US">
                          <a:effectLst/>
                        </a:rPr>
                        <a:t>b</a:t>
                      </a:r>
                      <a:r>
                        <a:rPr lang="en-US" baseline="30000">
                          <a:effectLst/>
                        </a:rPr>
                        <a:t>d/2</a:t>
                      </a:r>
                      <a:endParaRPr lang="en-US">
                        <a:effectLst/>
                      </a:endParaRP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extLst>
                  <a:ext uri="{0D108BD9-81ED-4DB2-BD59-A6C34878D82A}">
                    <a16:rowId xmlns:a16="http://schemas.microsoft.com/office/drawing/2014/main" val="3065098894"/>
                  </a:ext>
                </a:extLst>
              </a:tr>
              <a:tr h="381269">
                <a:tc>
                  <a:txBody>
                    <a:bodyPr/>
                    <a:lstStyle/>
                    <a:p>
                      <a:pPr algn="l" fontAlgn="t"/>
                      <a:r>
                        <a:rPr lang="en-US">
                          <a:effectLst/>
                        </a:rPr>
                        <a:t>Space</a:t>
                      </a: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tc>
                  <a:txBody>
                    <a:bodyPr/>
                    <a:lstStyle/>
                    <a:p>
                      <a:pPr algn="l" fontAlgn="t"/>
                      <a:r>
                        <a:rPr lang="en-US">
                          <a:effectLst/>
                        </a:rPr>
                        <a:t>b</a:t>
                      </a:r>
                      <a:r>
                        <a:rPr lang="en-US" baseline="30000">
                          <a:effectLst/>
                        </a:rPr>
                        <a:t>m</a:t>
                      </a:r>
                      <a:endParaRPr lang="en-US">
                        <a:effectLst/>
                      </a:endParaRPr>
                    </a:p>
                  </a:txBody>
                  <a:tcPr marL="76200" marR="76200" marT="76200" marB="76200"/>
                </a:tc>
                <a:tc>
                  <a:txBody>
                    <a:bodyPr/>
                    <a:lstStyle/>
                    <a:p>
                      <a:pPr algn="l" fontAlgn="t"/>
                      <a:r>
                        <a:rPr lang="en-US">
                          <a:effectLst/>
                        </a:rPr>
                        <a:t>b</a:t>
                      </a:r>
                      <a:r>
                        <a:rPr lang="en-US" baseline="30000">
                          <a:effectLst/>
                        </a:rPr>
                        <a:t>d/2</a:t>
                      </a:r>
                      <a:endParaRPr lang="en-US">
                        <a:effectLst/>
                      </a:endParaRP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tc>
                  <a:txBody>
                    <a:bodyPr/>
                    <a:lstStyle/>
                    <a:p>
                      <a:pPr algn="l" fontAlgn="t"/>
                      <a:r>
                        <a:rPr lang="en-US">
                          <a:effectLst/>
                        </a:rPr>
                        <a:t>b</a:t>
                      </a:r>
                      <a:r>
                        <a:rPr lang="en-US" baseline="30000">
                          <a:effectLst/>
                        </a:rPr>
                        <a:t>d</a:t>
                      </a:r>
                      <a:endParaRPr lang="en-US">
                        <a:effectLst/>
                      </a:endParaRPr>
                    </a:p>
                  </a:txBody>
                  <a:tcPr marL="76200" marR="76200" marT="76200" marB="76200"/>
                </a:tc>
                <a:extLst>
                  <a:ext uri="{0D108BD9-81ED-4DB2-BD59-A6C34878D82A}">
                    <a16:rowId xmlns:a16="http://schemas.microsoft.com/office/drawing/2014/main" val="2516117664"/>
                  </a:ext>
                </a:extLst>
              </a:tr>
              <a:tr h="373594">
                <a:tc>
                  <a:txBody>
                    <a:bodyPr/>
                    <a:lstStyle/>
                    <a:p>
                      <a:pPr algn="l" fontAlgn="t"/>
                      <a:r>
                        <a:rPr lang="en-US">
                          <a:effectLst/>
                        </a:rPr>
                        <a:t>Optimality</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a:effectLst/>
                        </a:rPr>
                        <a:t>No</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a:effectLst/>
                        </a:rPr>
                        <a:t>Yes</a:t>
                      </a:r>
                    </a:p>
                  </a:txBody>
                  <a:tcPr marL="76200" marR="76200" marT="76200" marB="76200"/>
                </a:tc>
                <a:extLst>
                  <a:ext uri="{0D108BD9-81ED-4DB2-BD59-A6C34878D82A}">
                    <a16:rowId xmlns:a16="http://schemas.microsoft.com/office/drawing/2014/main" val="3948993074"/>
                  </a:ext>
                </a:extLst>
              </a:tr>
              <a:tr h="626371">
                <a:tc>
                  <a:txBody>
                    <a:bodyPr/>
                    <a:lstStyle/>
                    <a:p>
                      <a:pPr algn="l" fontAlgn="t"/>
                      <a:r>
                        <a:rPr lang="en-US">
                          <a:effectLst/>
                        </a:rPr>
                        <a:t>Completeness</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dirty="0">
                          <a:effectLst/>
                        </a:rPr>
                        <a:t>No</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a:effectLst/>
                        </a:rPr>
                        <a:t>Yes</a:t>
                      </a:r>
                    </a:p>
                  </a:txBody>
                  <a:tcPr marL="76200" marR="76200" marT="76200" marB="76200"/>
                </a:tc>
                <a:tc>
                  <a:txBody>
                    <a:bodyPr/>
                    <a:lstStyle/>
                    <a:p>
                      <a:pPr algn="l" fontAlgn="t"/>
                      <a:r>
                        <a:rPr lang="en-US" dirty="0">
                          <a:effectLst/>
                        </a:rPr>
                        <a:t>Yes</a:t>
                      </a:r>
                    </a:p>
                  </a:txBody>
                  <a:tcPr marL="76200" marR="76200" marT="76200" marB="76200"/>
                </a:tc>
                <a:extLst>
                  <a:ext uri="{0D108BD9-81ED-4DB2-BD59-A6C34878D82A}">
                    <a16:rowId xmlns:a16="http://schemas.microsoft.com/office/drawing/2014/main" val="1673801738"/>
                  </a:ext>
                </a:extLst>
              </a:tr>
            </a:tbl>
          </a:graphicData>
        </a:graphic>
      </p:graphicFrame>
    </p:spTree>
    <p:extLst>
      <p:ext uri="{BB962C8B-B14F-4D97-AF65-F5344CB8AC3E}">
        <p14:creationId xmlns:p14="http://schemas.microsoft.com/office/powerpoint/2010/main" val="31063687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2296</Words>
  <Application>Microsoft Office PowerPoint</Application>
  <PresentationFormat>On-screen Show (4:3)</PresentationFormat>
  <Paragraphs>212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6 Search Algorithm</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406</cp:revision>
  <dcterms:created xsi:type="dcterms:W3CDTF">2018-09-28T16:40:41Z</dcterms:created>
  <dcterms:modified xsi:type="dcterms:W3CDTF">2020-05-03T18:31:42Z</dcterms:modified>
</cp:coreProperties>
</file>