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64" r:id="rId4"/>
    <p:sldId id="265" r:id="rId5"/>
    <p:sldId id="266" r:id="rId6"/>
    <p:sldId id="268" r:id="rId7"/>
    <p:sldId id="267" r:id="rId8"/>
    <p:sldId id="269" r:id="rId9"/>
    <p:sldId id="270" r:id="rId10"/>
    <p:sldId id="271" r:id="rId11"/>
    <p:sldId id="272" r:id="rId12"/>
    <p:sldId id="25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044"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2019/9/21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2019/9/21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2019/9/21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2019/9/21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2019/9/21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0201 Internet History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0201 Internet History</a:t>
            </a:r>
            <a:endParaRPr lang="zh-TW" altLang="en-US" b="1" dirty="0">
              <a:solidFill>
                <a:srgbClr val="FFFF00"/>
              </a:solidFill>
            </a:endParaRPr>
          </a:p>
        </p:txBody>
      </p:sp>
      <p:sp>
        <p:nvSpPr>
          <p:cNvPr id="3" name="副標題 2"/>
          <p:cNvSpPr>
            <a:spLocks noGrp="1"/>
          </p:cNvSpPr>
          <p:nvPr>
            <p:ph type="subTitle" idx="1"/>
          </p:nvPr>
        </p:nvSpPr>
        <p:spPr>
          <a:xfrm>
            <a:off x="501534" y="1372852"/>
            <a:ext cx="1982234" cy="4384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What is intent?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19FFC32-4EC1-4820-95DA-7BBF65884566}"/>
              </a:ext>
            </a:extLst>
          </p:cNvPr>
          <p:cNvPicPr>
            <a:picLocks noChangeAspect="1"/>
          </p:cNvPicPr>
          <p:nvPr/>
        </p:nvPicPr>
        <p:blipFill>
          <a:blip r:embed="rId3"/>
          <a:stretch>
            <a:fillRect/>
          </a:stretch>
        </p:blipFill>
        <p:spPr>
          <a:xfrm>
            <a:off x="660758" y="1943698"/>
            <a:ext cx="7822483" cy="3835735"/>
          </a:xfrm>
          <a:prstGeom prst="rect">
            <a:avLst/>
          </a:prstGeom>
          <a:ln>
            <a:solidFill>
              <a:srgbClr val="C00000"/>
            </a:solidFill>
          </a:ln>
        </p:spPr>
      </p:pic>
    </p:spTree>
    <p:extLst>
      <p:ext uri="{BB962C8B-B14F-4D97-AF65-F5344CB8AC3E}">
        <p14:creationId xmlns:p14="http://schemas.microsoft.com/office/powerpoint/2010/main" val="427332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0201 Internet History</a:t>
            </a:r>
            <a:endParaRPr lang="zh-TW" altLang="en-US" b="1" dirty="0">
              <a:solidFill>
                <a:srgbClr val="FFFF00"/>
              </a:solidFill>
            </a:endParaRPr>
          </a:p>
        </p:txBody>
      </p:sp>
      <p:sp>
        <p:nvSpPr>
          <p:cNvPr id="3" name="副標題 2"/>
          <p:cNvSpPr>
            <a:spLocks noGrp="1"/>
          </p:cNvSpPr>
          <p:nvPr>
            <p:ph type="subTitle" idx="1"/>
          </p:nvPr>
        </p:nvSpPr>
        <p:spPr>
          <a:xfrm>
            <a:off x="501534" y="1372852"/>
            <a:ext cx="1982234" cy="4384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What is intent?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E9BF889E-630D-459E-A6BC-153211C7919B}"/>
              </a:ext>
            </a:extLst>
          </p:cNvPr>
          <p:cNvPicPr>
            <a:picLocks noChangeAspect="1"/>
          </p:cNvPicPr>
          <p:nvPr/>
        </p:nvPicPr>
        <p:blipFill>
          <a:blip r:embed="rId3"/>
          <a:stretch>
            <a:fillRect/>
          </a:stretch>
        </p:blipFill>
        <p:spPr>
          <a:xfrm>
            <a:off x="733517" y="2020870"/>
            <a:ext cx="7619345" cy="3568369"/>
          </a:xfrm>
          <a:prstGeom prst="rect">
            <a:avLst/>
          </a:prstGeom>
          <a:ln>
            <a:solidFill>
              <a:srgbClr val="C00000"/>
            </a:solidFill>
          </a:ln>
        </p:spPr>
      </p:pic>
    </p:spTree>
    <p:extLst>
      <p:ext uri="{BB962C8B-B14F-4D97-AF65-F5344CB8AC3E}">
        <p14:creationId xmlns:p14="http://schemas.microsoft.com/office/powerpoint/2010/main" val="350221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0201 Internet History</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42163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2.1 - History of the Internet (in a Nutshell!): Nutshell (say in brief)</a:t>
            </a:r>
          </a:p>
          <a:p>
            <a:pPr marL="342900" indent="-342900" algn="l">
              <a:buClr>
                <a:srgbClr val="0070C0"/>
              </a:buClr>
              <a:buSzPct val="80000"/>
              <a:buFont typeface="Wingdings" pitchFamily="2" charset="2"/>
              <a:buChar char="u"/>
            </a:pPr>
            <a:r>
              <a:rPr lang="en-US" sz="1800" b="1" dirty="0">
                <a:solidFill>
                  <a:schemeClr val="tx1"/>
                </a:solidFill>
              </a:rPr>
              <a:t>The Internet</a:t>
            </a:r>
          </a:p>
          <a:p>
            <a:pPr marL="342900" indent="-342900" algn="l">
              <a:buClr>
                <a:srgbClr val="0070C0"/>
              </a:buClr>
              <a:buSzPct val="80000"/>
              <a:buFont typeface="Wingdings" pitchFamily="2" charset="2"/>
              <a:buChar char="u"/>
            </a:pPr>
            <a:r>
              <a:rPr lang="en-US" sz="1800" dirty="0">
                <a:solidFill>
                  <a:schemeClr val="tx1"/>
                </a:solidFill>
              </a:rPr>
              <a:t>The “Internet” is defined as simply being </a:t>
            </a:r>
            <a:r>
              <a:rPr lang="en-US" sz="1800" i="1" dirty="0">
                <a:solidFill>
                  <a:schemeClr val="tx1"/>
                </a:solidFill>
              </a:rPr>
              <a:t>a large-scale network of millions of computers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Internet dates back to the 1960’s during the cold war between the United States and the former Soviet Union so that communications between military sites could be preserved in the event of nuclear war. </a:t>
            </a:r>
          </a:p>
          <a:p>
            <a:pPr marL="342900" indent="-342900" algn="l">
              <a:buClr>
                <a:srgbClr val="0070C0"/>
              </a:buClr>
              <a:buSzPct val="80000"/>
              <a:buFont typeface="Wingdings" pitchFamily="2" charset="2"/>
              <a:buChar char="u"/>
            </a:pPr>
            <a:r>
              <a:rPr lang="en-US" sz="1800" dirty="0">
                <a:solidFill>
                  <a:schemeClr val="tx1"/>
                </a:solidFill>
              </a:rPr>
              <a:t>It came to include universities so that the military could keep in contact with the world's top scientists. </a:t>
            </a:r>
          </a:p>
          <a:p>
            <a:pPr marL="342900" indent="-342900" algn="l">
              <a:buClr>
                <a:srgbClr val="0070C0"/>
              </a:buClr>
              <a:buSzPct val="80000"/>
              <a:buFont typeface="Wingdings" pitchFamily="2" charset="2"/>
              <a:buChar char="u"/>
            </a:pPr>
            <a:r>
              <a:rPr lang="en-US" sz="1800" dirty="0">
                <a:solidFill>
                  <a:schemeClr val="tx1"/>
                </a:solidFill>
              </a:rPr>
              <a:t>Initial sites were .gov and .</a:t>
            </a:r>
            <a:r>
              <a:rPr lang="en-US" sz="1800" dirty="0" err="1">
                <a:solidFill>
                  <a:schemeClr val="tx1"/>
                </a:solidFill>
              </a:rPr>
              <a:t>edu</a:t>
            </a:r>
            <a:r>
              <a:rPr lang="en-US" sz="1800" dirty="0">
                <a:solidFill>
                  <a:schemeClr val="tx1"/>
                </a:solidFill>
              </a:rPr>
              <a:t>. The Advanced Research Projects Agency Network (ARPANET) developed by ARPA of the U.S. Department of Defense was the world's first operational packet switching network, and the progenitor (pioneer) of the global Internet.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0201 Internet History</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19121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2.1 - History of the Internet (in a Nutshell!): Nutshell (say in brief)</a:t>
            </a:r>
          </a:p>
          <a:p>
            <a:pPr marL="342900" indent="-342900" algn="l">
              <a:buClr>
                <a:srgbClr val="0070C0"/>
              </a:buClr>
              <a:buSzPct val="80000"/>
              <a:buFont typeface="Wingdings" pitchFamily="2" charset="2"/>
              <a:buChar char="u"/>
            </a:pPr>
            <a:r>
              <a:rPr lang="en-US" sz="1800" dirty="0">
                <a:solidFill>
                  <a:schemeClr val="tx1"/>
                </a:solidFill>
              </a:rPr>
              <a:t>The fathers of the Internet, </a:t>
            </a:r>
            <a:r>
              <a:rPr lang="en-US" sz="1800" b="1" dirty="0" err="1">
                <a:solidFill>
                  <a:schemeClr val="tx1"/>
                </a:solidFill>
              </a:rPr>
              <a:t>Vint</a:t>
            </a:r>
            <a:r>
              <a:rPr lang="en-US" sz="1800" b="1" dirty="0">
                <a:solidFill>
                  <a:schemeClr val="tx1"/>
                </a:solidFill>
              </a:rPr>
              <a:t> Cerf</a:t>
            </a:r>
            <a:r>
              <a:rPr lang="en-US" sz="1800" dirty="0">
                <a:solidFill>
                  <a:schemeClr val="tx1"/>
                </a:solidFill>
              </a:rPr>
              <a:t> and </a:t>
            </a:r>
            <a:r>
              <a:rPr lang="en-US" sz="1800" b="1" dirty="0">
                <a:solidFill>
                  <a:schemeClr val="tx1"/>
                </a:solidFill>
              </a:rPr>
              <a:t>Bob Kahn</a:t>
            </a:r>
            <a:r>
              <a:rPr lang="en-US" sz="1800" dirty="0">
                <a:solidFill>
                  <a:schemeClr val="tx1"/>
                </a:solidFill>
              </a:rPr>
              <a:t> defined the "Internet Protocol" (IP) by which packets are sent on from one computer to another until they reach their destination.</a:t>
            </a:r>
          </a:p>
          <a:p>
            <a:pPr marL="342900" indent="-342900" algn="l">
              <a:buClr>
                <a:srgbClr val="0070C0"/>
              </a:buClr>
              <a:buSzPct val="80000"/>
              <a:buFont typeface="Wingdings" pitchFamily="2" charset="2"/>
              <a:buChar char="u"/>
            </a:pPr>
            <a:r>
              <a:rPr lang="en-US" sz="1800" dirty="0">
                <a:solidFill>
                  <a:schemeClr val="tx1"/>
                </a:solidFill>
              </a:rPr>
              <a:t>The mode in which we communicate through these different computers is called a “protocol”.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3DCA3EE-53CB-4EAB-AF77-865B6177C426}"/>
              </a:ext>
            </a:extLst>
          </p:cNvPr>
          <p:cNvPicPr>
            <a:picLocks noChangeAspect="1"/>
          </p:cNvPicPr>
          <p:nvPr/>
        </p:nvPicPr>
        <p:blipFill>
          <a:blip r:embed="rId3"/>
          <a:stretch>
            <a:fillRect/>
          </a:stretch>
        </p:blipFill>
        <p:spPr>
          <a:xfrm>
            <a:off x="2123728" y="3492520"/>
            <a:ext cx="1371600" cy="2200275"/>
          </a:xfrm>
          <a:prstGeom prst="rect">
            <a:avLst/>
          </a:prstGeom>
          <a:ln>
            <a:solidFill>
              <a:srgbClr val="C00000"/>
            </a:solidFill>
          </a:ln>
        </p:spPr>
      </p:pic>
      <p:pic>
        <p:nvPicPr>
          <p:cNvPr id="11" name="Picture 10">
            <a:extLst>
              <a:ext uri="{FF2B5EF4-FFF2-40B4-BE49-F238E27FC236}">
                <a16:creationId xmlns:a16="http://schemas.microsoft.com/office/drawing/2014/main" id="{7200A993-1C8A-4B48-B999-71CB808D6F36}"/>
              </a:ext>
            </a:extLst>
          </p:cNvPr>
          <p:cNvPicPr>
            <a:picLocks noChangeAspect="1"/>
          </p:cNvPicPr>
          <p:nvPr/>
        </p:nvPicPr>
        <p:blipFill>
          <a:blip r:embed="rId4"/>
          <a:stretch>
            <a:fillRect/>
          </a:stretch>
        </p:blipFill>
        <p:spPr>
          <a:xfrm>
            <a:off x="4724662" y="3693180"/>
            <a:ext cx="1552575" cy="1943100"/>
          </a:xfrm>
          <a:prstGeom prst="rect">
            <a:avLst/>
          </a:prstGeom>
          <a:ln>
            <a:solidFill>
              <a:srgbClr val="C00000"/>
            </a:solidFill>
          </a:ln>
        </p:spPr>
      </p:pic>
    </p:spTree>
    <p:extLst>
      <p:ext uri="{BB962C8B-B14F-4D97-AF65-F5344CB8AC3E}">
        <p14:creationId xmlns:p14="http://schemas.microsoft.com/office/powerpoint/2010/main" val="4135778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0201 Internet History</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29202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Common Internet protocols that we use today include:</a:t>
            </a:r>
          </a:p>
          <a:p>
            <a:pPr marL="342900" indent="-342900" algn="l">
              <a:buClr>
                <a:srgbClr val="0070C0"/>
              </a:buClr>
              <a:buSzPct val="80000"/>
              <a:buFont typeface="Wingdings" pitchFamily="2" charset="2"/>
              <a:buChar char="u"/>
            </a:pPr>
            <a:r>
              <a:rPr lang="en-US" sz="1800" b="1" dirty="0">
                <a:solidFill>
                  <a:schemeClr val="tx1"/>
                </a:solidFill>
              </a:rPr>
              <a:t>HTTP</a:t>
            </a:r>
            <a:r>
              <a:rPr lang="en-US" sz="1800" dirty="0">
                <a:solidFill>
                  <a:schemeClr val="tx1"/>
                </a:solidFill>
              </a:rPr>
              <a:t> (Hyper Text Transfer Protocol) – allow us to access the World Wide Web</a:t>
            </a:r>
          </a:p>
          <a:p>
            <a:pPr marL="342900" indent="-342900" algn="l">
              <a:buClr>
                <a:srgbClr val="0070C0"/>
              </a:buClr>
              <a:buSzPct val="80000"/>
              <a:buFont typeface="Wingdings" pitchFamily="2" charset="2"/>
              <a:buChar char="u"/>
            </a:pPr>
            <a:r>
              <a:rPr lang="en-US" sz="1800" b="1" dirty="0">
                <a:solidFill>
                  <a:schemeClr val="tx1"/>
                </a:solidFill>
              </a:rPr>
              <a:t>FTP</a:t>
            </a:r>
            <a:r>
              <a:rPr lang="en-US" sz="1800" dirty="0">
                <a:solidFill>
                  <a:schemeClr val="tx1"/>
                </a:solidFill>
              </a:rPr>
              <a:t> (File Transfer Protocol) – used to upload or download web pages to and from a server)</a:t>
            </a:r>
          </a:p>
          <a:p>
            <a:pPr marL="342900" indent="-342900" algn="l">
              <a:buClr>
                <a:srgbClr val="0070C0"/>
              </a:buClr>
              <a:buSzPct val="80000"/>
              <a:buFont typeface="Wingdings" pitchFamily="2" charset="2"/>
              <a:buChar char="u"/>
            </a:pPr>
            <a:r>
              <a:rPr lang="en-US" sz="1800" b="1" dirty="0">
                <a:solidFill>
                  <a:schemeClr val="tx1"/>
                </a:solidFill>
              </a:rPr>
              <a:t>E-Mail</a:t>
            </a:r>
            <a:r>
              <a:rPr lang="en-US" sz="1800" dirty="0">
                <a:solidFill>
                  <a:schemeClr val="tx1"/>
                </a:solidFill>
              </a:rPr>
              <a:t> (Electronic mail) - Allows us to send and receive email</a:t>
            </a:r>
          </a:p>
          <a:p>
            <a:pPr marL="342900" indent="-342900" algn="l">
              <a:buClr>
                <a:srgbClr val="0070C0"/>
              </a:buClr>
              <a:buSzPct val="80000"/>
              <a:buFont typeface="Wingdings" pitchFamily="2" charset="2"/>
              <a:buChar char="u"/>
            </a:pPr>
            <a:r>
              <a:rPr lang="en-US" sz="1800" b="1" dirty="0">
                <a:solidFill>
                  <a:schemeClr val="tx1"/>
                </a:solidFill>
              </a:rPr>
              <a:t>IRC</a:t>
            </a:r>
            <a:r>
              <a:rPr lang="en-US" sz="1800" dirty="0">
                <a:solidFill>
                  <a:schemeClr val="tx1"/>
                </a:solidFill>
              </a:rPr>
              <a:t> (Internet Relay Chat) - allows you to connect to a chosen channel and </a:t>
            </a:r>
            <a:r>
              <a:rPr lang="en-US" sz="1800" b="1" dirty="0">
                <a:solidFill>
                  <a:schemeClr val="tx1"/>
                </a:solidFill>
              </a:rPr>
              <a:t>talk in real-time</a:t>
            </a:r>
            <a:r>
              <a:rPr lang="en-US" sz="1800" dirty="0">
                <a:solidFill>
                  <a:schemeClr val="tx1"/>
                </a:solidFill>
              </a:rPr>
              <a:t> to people with the same interests as you.</a:t>
            </a:r>
          </a:p>
          <a:p>
            <a:pPr marL="342900" indent="-342900" algn="l">
              <a:buClr>
                <a:srgbClr val="0070C0"/>
              </a:buClr>
              <a:buSzPct val="80000"/>
              <a:buFont typeface="Wingdings" pitchFamily="2" charset="2"/>
              <a:buChar char="u"/>
            </a:pPr>
            <a:r>
              <a:rPr lang="en-US" sz="1800" b="1" dirty="0">
                <a:solidFill>
                  <a:schemeClr val="tx1"/>
                </a:solidFill>
              </a:rPr>
              <a:t>USENET</a:t>
            </a:r>
            <a:r>
              <a:rPr lang="en-US" sz="1800" dirty="0">
                <a:solidFill>
                  <a:schemeClr val="tx1"/>
                </a:solidFill>
              </a:rPr>
              <a:t> (Unix User Network) - a system of bulletin boards where you and anyone else can </a:t>
            </a:r>
            <a:r>
              <a:rPr lang="en-US" sz="1800" b="1" dirty="0">
                <a:solidFill>
                  <a:schemeClr val="tx1"/>
                </a:solidFill>
              </a:rPr>
              <a:t>post messages</a:t>
            </a:r>
            <a:r>
              <a:rPr lang="en-US" sz="1800" dirty="0">
                <a:solidFill>
                  <a:schemeClr val="tx1"/>
                </a:solidFill>
              </a:rPr>
              <a:t> and people will read and reply to them.</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6586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0201 Internet History</a:t>
            </a:r>
            <a:endParaRPr lang="zh-TW" altLang="en-US" b="1" dirty="0">
              <a:solidFill>
                <a:srgbClr val="FFFF00"/>
              </a:solidFill>
            </a:endParaRPr>
          </a:p>
        </p:txBody>
      </p:sp>
      <p:sp>
        <p:nvSpPr>
          <p:cNvPr id="3" name="副標題 2"/>
          <p:cNvSpPr>
            <a:spLocks noGrp="1"/>
          </p:cNvSpPr>
          <p:nvPr>
            <p:ph type="subTitle" idx="1"/>
          </p:nvPr>
        </p:nvSpPr>
        <p:spPr>
          <a:xfrm>
            <a:off x="449161" y="1372852"/>
            <a:ext cx="2034607" cy="4384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What is intent?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CAFE403-433C-4F4B-8B29-FCDF5E8A531F}"/>
              </a:ext>
            </a:extLst>
          </p:cNvPr>
          <p:cNvPicPr>
            <a:picLocks noChangeAspect="1"/>
          </p:cNvPicPr>
          <p:nvPr/>
        </p:nvPicPr>
        <p:blipFill>
          <a:blip r:embed="rId3"/>
          <a:stretch>
            <a:fillRect/>
          </a:stretch>
        </p:blipFill>
        <p:spPr>
          <a:xfrm>
            <a:off x="611559" y="2020871"/>
            <a:ext cx="7776865" cy="3733458"/>
          </a:xfrm>
          <a:prstGeom prst="rect">
            <a:avLst/>
          </a:prstGeom>
          <a:ln>
            <a:solidFill>
              <a:srgbClr val="C00000"/>
            </a:solidFill>
          </a:ln>
        </p:spPr>
      </p:pic>
    </p:spTree>
    <p:extLst>
      <p:ext uri="{BB962C8B-B14F-4D97-AF65-F5344CB8AC3E}">
        <p14:creationId xmlns:p14="http://schemas.microsoft.com/office/powerpoint/2010/main" val="17554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0201 Internet History</a:t>
            </a:r>
            <a:endParaRPr lang="zh-TW" altLang="en-US" b="1" dirty="0">
              <a:solidFill>
                <a:srgbClr val="FFFF00"/>
              </a:solidFill>
            </a:endParaRPr>
          </a:p>
        </p:txBody>
      </p:sp>
      <p:sp>
        <p:nvSpPr>
          <p:cNvPr id="3" name="副標題 2"/>
          <p:cNvSpPr>
            <a:spLocks noGrp="1"/>
          </p:cNvSpPr>
          <p:nvPr>
            <p:ph type="subTitle" idx="1"/>
          </p:nvPr>
        </p:nvSpPr>
        <p:spPr>
          <a:xfrm>
            <a:off x="449161" y="1372852"/>
            <a:ext cx="2034607" cy="4384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What is intent?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A430F782-3540-42B4-8657-A6C6C93FD2A9}"/>
              </a:ext>
            </a:extLst>
          </p:cNvPr>
          <p:cNvPicPr>
            <a:picLocks noChangeAspect="1"/>
          </p:cNvPicPr>
          <p:nvPr/>
        </p:nvPicPr>
        <p:blipFill>
          <a:blip r:embed="rId3"/>
          <a:stretch>
            <a:fillRect/>
          </a:stretch>
        </p:blipFill>
        <p:spPr>
          <a:xfrm>
            <a:off x="449160" y="2018693"/>
            <a:ext cx="8011271" cy="3912118"/>
          </a:xfrm>
          <a:prstGeom prst="rect">
            <a:avLst/>
          </a:prstGeom>
          <a:ln>
            <a:solidFill>
              <a:srgbClr val="C00000"/>
            </a:solidFill>
          </a:ln>
        </p:spPr>
      </p:pic>
    </p:spTree>
    <p:extLst>
      <p:ext uri="{BB962C8B-B14F-4D97-AF65-F5344CB8AC3E}">
        <p14:creationId xmlns:p14="http://schemas.microsoft.com/office/powerpoint/2010/main" val="255675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0201 Internet History</a:t>
            </a:r>
            <a:endParaRPr lang="zh-TW" altLang="en-US" b="1" dirty="0">
              <a:solidFill>
                <a:srgbClr val="FFFF00"/>
              </a:solidFill>
            </a:endParaRPr>
          </a:p>
        </p:txBody>
      </p:sp>
      <p:sp>
        <p:nvSpPr>
          <p:cNvPr id="3" name="副標題 2"/>
          <p:cNvSpPr>
            <a:spLocks noGrp="1"/>
          </p:cNvSpPr>
          <p:nvPr>
            <p:ph type="subTitle" idx="1"/>
          </p:nvPr>
        </p:nvSpPr>
        <p:spPr>
          <a:xfrm>
            <a:off x="501534" y="1372852"/>
            <a:ext cx="1982234" cy="4384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What is intent?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4B6E58DC-E3BA-457C-A8A5-417908BD5C66}"/>
              </a:ext>
            </a:extLst>
          </p:cNvPr>
          <p:cNvPicPr>
            <a:picLocks noChangeAspect="1"/>
          </p:cNvPicPr>
          <p:nvPr/>
        </p:nvPicPr>
        <p:blipFill>
          <a:blip r:embed="rId3"/>
          <a:stretch>
            <a:fillRect/>
          </a:stretch>
        </p:blipFill>
        <p:spPr>
          <a:xfrm>
            <a:off x="501534" y="1909802"/>
            <a:ext cx="7958898" cy="3660159"/>
          </a:xfrm>
          <a:prstGeom prst="rect">
            <a:avLst/>
          </a:prstGeom>
          <a:ln>
            <a:solidFill>
              <a:srgbClr val="C00000"/>
            </a:solidFill>
          </a:ln>
        </p:spPr>
      </p:pic>
    </p:spTree>
    <p:extLst>
      <p:ext uri="{BB962C8B-B14F-4D97-AF65-F5344CB8AC3E}">
        <p14:creationId xmlns:p14="http://schemas.microsoft.com/office/powerpoint/2010/main" val="178798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0201 Internet History</a:t>
            </a:r>
            <a:endParaRPr lang="zh-TW" altLang="en-US" b="1" dirty="0">
              <a:solidFill>
                <a:srgbClr val="FFFF00"/>
              </a:solidFill>
            </a:endParaRPr>
          </a:p>
        </p:txBody>
      </p:sp>
      <p:sp>
        <p:nvSpPr>
          <p:cNvPr id="3" name="副標題 2"/>
          <p:cNvSpPr>
            <a:spLocks noGrp="1"/>
          </p:cNvSpPr>
          <p:nvPr>
            <p:ph type="subTitle" idx="1"/>
          </p:nvPr>
        </p:nvSpPr>
        <p:spPr>
          <a:xfrm>
            <a:off x="501534" y="1372852"/>
            <a:ext cx="1982234" cy="4384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What is intent?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F8B43B5C-A642-4212-8CBE-7727C70E6CDF}"/>
              </a:ext>
            </a:extLst>
          </p:cNvPr>
          <p:cNvPicPr>
            <a:picLocks noChangeAspect="1"/>
          </p:cNvPicPr>
          <p:nvPr/>
        </p:nvPicPr>
        <p:blipFill>
          <a:blip r:embed="rId3"/>
          <a:stretch>
            <a:fillRect/>
          </a:stretch>
        </p:blipFill>
        <p:spPr>
          <a:xfrm>
            <a:off x="457200" y="2020871"/>
            <a:ext cx="8199464" cy="3835734"/>
          </a:xfrm>
          <a:prstGeom prst="rect">
            <a:avLst/>
          </a:prstGeom>
          <a:ln>
            <a:solidFill>
              <a:srgbClr val="C00000"/>
            </a:solidFill>
          </a:ln>
        </p:spPr>
      </p:pic>
    </p:spTree>
    <p:extLst>
      <p:ext uri="{BB962C8B-B14F-4D97-AF65-F5344CB8AC3E}">
        <p14:creationId xmlns:p14="http://schemas.microsoft.com/office/powerpoint/2010/main" val="416183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0201 Internet History</a:t>
            </a:r>
            <a:endParaRPr lang="zh-TW" altLang="en-US" b="1" dirty="0">
              <a:solidFill>
                <a:srgbClr val="FFFF00"/>
              </a:solidFill>
            </a:endParaRPr>
          </a:p>
        </p:txBody>
      </p:sp>
      <p:sp>
        <p:nvSpPr>
          <p:cNvPr id="3" name="副標題 2"/>
          <p:cNvSpPr>
            <a:spLocks noGrp="1"/>
          </p:cNvSpPr>
          <p:nvPr>
            <p:ph type="subTitle" idx="1"/>
          </p:nvPr>
        </p:nvSpPr>
        <p:spPr>
          <a:xfrm>
            <a:off x="501534" y="1372852"/>
            <a:ext cx="1982234" cy="4384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What is intent?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49DA0547-4677-4E6C-BD52-D828BB1B38D5}"/>
              </a:ext>
            </a:extLst>
          </p:cNvPr>
          <p:cNvPicPr>
            <a:picLocks noChangeAspect="1"/>
          </p:cNvPicPr>
          <p:nvPr/>
        </p:nvPicPr>
        <p:blipFill>
          <a:blip r:embed="rId3"/>
          <a:stretch>
            <a:fillRect/>
          </a:stretch>
        </p:blipFill>
        <p:spPr>
          <a:xfrm>
            <a:off x="748687" y="1936719"/>
            <a:ext cx="7526516" cy="4021015"/>
          </a:xfrm>
          <a:prstGeom prst="rect">
            <a:avLst/>
          </a:prstGeom>
          <a:ln>
            <a:solidFill>
              <a:srgbClr val="C00000"/>
            </a:solidFill>
          </a:ln>
        </p:spPr>
      </p:pic>
    </p:spTree>
    <p:extLst>
      <p:ext uri="{BB962C8B-B14F-4D97-AF65-F5344CB8AC3E}">
        <p14:creationId xmlns:p14="http://schemas.microsoft.com/office/powerpoint/2010/main" val="349202033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383</Words>
  <Application>Microsoft Office PowerPoint</Application>
  <PresentationFormat>On-screen Show (4:3)</PresentationFormat>
  <Paragraphs>69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佈景主題</vt:lpstr>
      <vt:lpstr>0201 Internet History</vt:lpstr>
      <vt:lpstr>0201 Internet History</vt:lpstr>
      <vt:lpstr>0201 Internet History</vt:lpstr>
      <vt:lpstr>0201 Internet History</vt:lpstr>
      <vt:lpstr>0201 Internet History</vt:lpstr>
      <vt:lpstr>0201 Internet History</vt:lpstr>
      <vt:lpstr>0201 Internet History</vt:lpstr>
      <vt:lpstr>0201 Internet History</vt:lpstr>
      <vt:lpstr>0201 Internet History</vt:lpstr>
      <vt:lpstr>0201 Internet History</vt:lpstr>
      <vt:lpstr>0201 Internet History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302</cp:revision>
  <dcterms:created xsi:type="dcterms:W3CDTF">2018-09-28T16:40:41Z</dcterms:created>
  <dcterms:modified xsi:type="dcterms:W3CDTF">2019-09-21T18:07:45Z</dcterms:modified>
</cp:coreProperties>
</file>