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3" r:id="rId3"/>
    <p:sldId id="264" r:id="rId4"/>
    <p:sldId id="265"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3" autoAdjust="0"/>
    <p:restoredTop sz="94660"/>
  </p:normalViewPr>
  <p:slideViewPr>
    <p:cSldViewPr>
      <p:cViewPr>
        <p:scale>
          <a:sx n="125" d="100"/>
          <a:sy n="125" d="100"/>
        </p:scale>
        <p:origin x="144"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0204 Markup vs. Programming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44837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0204 What is difference between Markup and Programming?</a:t>
            </a:r>
          </a:p>
          <a:p>
            <a:pPr marL="342900" indent="-342900" algn="l">
              <a:buClr>
                <a:srgbClr val="0070C0"/>
              </a:buClr>
              <a:buSzPct val="80000"/>
              <a:buFont typeface="Wingdings" pitchFamily="2" charset="2"/>
              <a:buChar char="u"/>
            </a:pPr>
            <a:r>
              <a:rPr lang="en-US" sz="1800" dirty="0">
                <a:solidFill>
                  <a:schemeClr val="tx1"/>
                </a:solidFill>
              </a:rPr>
              <a:t>Before we move on to learning HTML, it’s important to understand that it is not a “programming language”.  </a:t>
            </a:r>
          </a:p>
          <a:p>
            <a:pPr marL="342900" indent="-342900" algn="l">
              <a:buClr>
                <a:srgbClr val="0070C0"/>
              </a:buClr>
              <a:buSzPct val="80000"/>
              <a:buFont typeface="Wingdings" pitchFamily="2" charset="2"/>
              <a:buChar char="u"/>
            </a:pPr>
            <a:r>
              <a:rPr lang="en-US" sz="1800" dirty="0">
                <a:solidFill>
                  <a:schemeClr val="tx1"/>
                </a:solidFill>
              </a:rPr>
              <a:t>Even in the world of programming languages, there are some differences that will be important to web designers.</a:t>
            </a:r>
          </a:p>
          <a:p>
            <a:pPr marL="342900" indent="-342900" algn="l">
              <a:buClr>
                <a:srgbClr val="0070C0"/>
              </a:buClr>
              <a:buSzPct val="80000"/>
              <a:buFont typeface="Wingdings" pitchFamily="2" charset="2"/>
              <a:buChar char="u"/>
            </a:pPr>
            <a:r>
              <a:rPr lang="en-US" sz="1800" dirty="0">
                <a:solidFill>
                  <a:schemeClr val="tx1"/>
                </a:solidFill>
              </a:rPr>
              <a:t>The primary difference between a “programming language” (C, C++, Java, VB etc.) and a “scripting language” (PHP, ASP, JSP, JavaScript, VBScript) is that code written in a </a:t>
            </a:r>
            <a:r>
              <a:rPr lang="en-US" sz="1800" i="1" dirty="0">
                <a:solidFill>
                  <a:schemeClr val="tx1"/>
                </a:solidFill>
              </a:rPr>
              <a:t>programming language</a:t>
            </a:r>
            <a:r>
              <a:rPr lang="en-US" sz="1800" dirty="0">
                <a:solidFill>
                  <a:schemeClr val="tx1"/>
                </a:solidFill>
              </a:rPr>
              <a:t> needs to be </a:t>
            </a:r>
            <a:r>
              <a:rPr lang="en-US" sz="1800" i="1" dirty="0">
                <a:solidFill>
                  <a:schemeClr val="tx1"/>
                </a:solidFill>
              </a:rPr>
              <a:t>compiled</a:t>
            </a:r>
            <a:r>
              <a:rPr lang="en-US" sz="1800" dirty="0">
                <a:solidFill>
                  <a:schemeClr val="tx1"/>
                </a:solidFill>
              </a:rPr>
              <a:t> before it is run. </a:t>
            </a:r>
          </a:p>
          <a:p>
            <a:pPr marL="342900" indent="-342900" algn="l">
              <a:buClr>
                <a:srgbClr val="0070C0"/>
              </a:buClr>
              <a:buSzPct val="80000"/>
              <a:buFont typeface="Wingdings" pitchFamily="2" charset="2"/>
              <a:buChar char="u"/>
            </a:pPr>
            <a:r>
              <a:rPr lang="en-US" sz="1800" dirty="0">
                <a:solidFill>
                  <a:schemeClr val="tx1"/>
                </a:solidFill>
              </a:rPr>
              <a:t>Once it is compiled, it can be run any number of times. </a:t>
            </a:r>
            <a:r>
              <a:rPr lang="en-US" sz="1800" i="1" dirty="0">
                <a:solidFill>
                  <a:schemeClr val="tx1"/>
                </a:solidFill>
              </a:rPr>
              <a:t>Scripting languages</a:t>
            </a:r>
            <a:r>
              <a:rPr lang="en-US" sz="1800" dirty="0">
                <a:solidFill>
                  <a:schemeClr val="tx1"/>
                </a:solidFill>
              </a:rPr>
              <a:t>, on the other hand, are </a:t>
            </a:r>
            <a:r>
              <a:rPr lang="en-US" sz="1800" i="1" dirty="0">
                <a:solidFill>
                  <a:schemeClr val="tx1"/>
                </a:solidFill>
              </a:rPr>
              <a:t>interpreted at run-time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means that every time you want to run the program, a separate program needs to read the code, interpret it, and then follow the instructions in the code. </a:t>
            </a:r>
          </a:p>
          <a:p>
            <a:pPr marL="342900" indent="-342900" algn="l">
              <a:buClr>
                <a:srgbClr val="0070C0"/>
              </a:buClr>
              <a:buSzPct val="80000"/>
              <a:buFont typeface="Wingdings" pitchFamily="2" charset="2"/>
              <a:buChar char="u"/>
            </a:pPr>
            <a:r>
              <a:rPr lang="en-US" sz="1800" dirty="0">
                <a:solidFill>
                  <a:schemeClr val="tx1"/>
                </a:solidFill>
              </a:rPr>
              <a:t>Compiled code has already been interpreted into machine language, so it is will typically execute faster because the conversion into machine language has already been done.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34963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0204 What is difference between Markup and Programming?</a:t>
            </a:r>
          </a:p>
          <a:p>
            <a:pPr marL="342900" indent="-342900" algn="l">
              <a:buClr>
                <a:srgbClr val="0070C0"/>
              </a:buClr>
              <a:buSzPct val="80000"/>
              <a:buFont typeface="Wingdings" pitchFamily="2" charset="2"/>
              <a:buChar char="u"/>
            </a:pPr>
            <a:r>
              <a:rPr lang="en-US" sz="1800" dirty="0">
                <a:solidFill>
                  <a:schemeClr val="tx1"/>
                </a:solidFill>
              </a:rPr>
              <a:t>Markup languages (HTML, XML) are different. </a:t>
            </a:r>
          </a:p>
          <a:p>
            <a:pPr marL="342900" indent="-342900" algn="l">
              <a:buClr>
                <a:srgbClr val="0070C0"/>
              </a:buClr>
              <a:buSzPct val="80000"/>
              <a:buFont typeface="Wingdings" pitchFamily="2" charset="2"/>
              <a:buChar char="u"/>
            </a:pPr>
            <a:r>
              <a:rPr lang="en-US" sz="1800" dirty="0">
                <a:solidFill>
                  <a:schemeClr val="tx1"/>
                </a:solidFill>
              </a:rPr>
              <a:t>A markup language is simply a set of tags that are used to "mark up" text documents so that sections of text can be logically arranged and labeled. </a:t>
            </a:r>
          </a:p>
          <a:p>
            <a:pPr marL="342900" indent="-342900" algn="l">
              <a:buClr>
                <a:srgbClr val="0070C0"/>
              </a:buClr>
              <a:buSzPct val="80000"/>
              <a:buFont typeface="Wingdings" pitchFamily="2" charset="2"/>
              <a:buChar char="u"/>
            </a:pPr>
            <a:r>
              <a:rPr lang="en-US" sz="1800" dirty="0">
                <a:solidFill>
                  <a:schemeClr val="tx1"/>
                </a:solidFill>
              </a:rPr>
              <a:t>These documents can be viewed as plain text, or, more commonly, are viewed through a browser. </a:t>
            </a:r>
          </a:p>
          <a:p>
            <a:pPr marL="342900" indent="-342900" algn="l">
              <a:buClr>
                <a:srgbClr val="0070C0"/>
              </a:buClr>
              <a:buSzPct val="80000"/>
              <a:buFont typeface="Wingdings" pitchFamily="2" charset="2"/>
              <a:buChar char="u"/>
            </a:pPr>
            <a:r>
              <a:rPr lang="en-US" sz="1800" dirty="0">
                <a:solidFill>
                  <a:schemeClr val="tx1"/>
                </a:solidFill>
              </a:rPr>
              <a:t>The browser parses the document, looking for markup tags, and it then arranges the text and/or formats it according to the values in the tags. </a:t>
            </a:r>
          </a:p>
          <a:p>
            <a:pPr marL="342900" indent="-342900" algn="l">
              <a:buClr>
                <a:srgbClr val="0070C0"/>
              </a:buClr>
              <a:buSzPct val="80000"/>
              <a:buFont typeface="Wingdings" pitchFamily="2" charset="2"/>
              <a:buChar char="u"/>
            </a:pPr>
            <a:r>
              <a:rPr lang="en-US" sz="1800" dirty="0">
                <a:solidFill>
                  <a:schemeClr val="tx1"/>
                </a:solidFill>
              </a:rPr>
              <a:t>The markup </a:t>
            </a:r>
            <a:r>
              <a:rPr lang="en-US" sz="1800" b="1" i="1" dirty="0">
                <a:solidFill>
                  <a:schemeClr val="tx1"/>
                </a:solidFill>
              </a:rPr>
              <a:t>provides semantic meaning and structure</a:t>
            </a:r>
            <a:r>
              <a:rPr lang="en-US" sz="1800" dirty="0">
                <a:solidFill>
                  <a:schemeClr val="tx1"/>
                </a:solidFill>
              </a:rPr>
              <a:t> to the content it contains. </a:t>
            </a:r>
          </a:p>
          <a:p>
            <a:pPr marL="342900" indent="-342900" algn="l">
              <a:buClr>
                <a:srgbClr val="0070C0"/>
              </a:buClr>
              <a:buSzPct val="80000"/>
              <a:buFont typeface="Wingdings" pitchFamily="2" charset="2"/>
              <a:buChar char="u"/>
            </a:pPr>
            <a:r>
              <a:rPr lang="en-US" sz="1800" dirty="0">
                <a:solidFill>
                  <a:schemeClr val="tx1"/>
                </a:solidFill>
              </a:rPr>
              <a:t>Although both called "languages", programmatic languages and markup languages differ immensely.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919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47924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0204 What is difference between Markup and Programming?</a:t>
            </a:r>
          </a:p>
          <a:p>
            <a:pPr marL="342900" indent="-342900" algn="l">
              <a:buClr>
                <a:srgbClr val="0070C0"/>
              </a:buClr>
              <a:buSzPct val="80000"/>
              <a:buFont typeface="Wingdings" pitchFamily="2" charset="2"/>
              <a:buChar char="u"/>
            </a:pPr>
            <a:r>
              <a:rPr lang="en-US" sz="1400" b="1" dirty="0">
                <a:solidFill>
                  <a:schemeClr val="tx1"/>
                </a:solidFill>
              </a:rPr>
              <a:t>Programming languages: </a:t>
            </a:r>
          </a:p>
          <a:p>
            <a:pPr marL="800100" lvl="1" indent="-342900" algn="l">
              <a:buClr>
                <a:srgbClr val="0070C0"/>
              </a:buClr>
              <a:buSzPct val="80000"/>
              <a:buFont typeface="Wingdings" pitchFamily="2" charset="2"/>
              <a:buChar char="u"/>
            </a:pPr>
            <a:r>
              <a:rPr lang="en-US" sz="1400" dirty="0">
                <a:solidFill>
                  <a:schemeClr val="tx1"/>
                </a:solidFill>
              </a:rPr>
              <a:t>are dynamic </a:t>
            </a:r>
          </a:p>
          <a:p>
            <a:pPr marL="800100" lvl="1" indent="-342900" algn="l">
              <a:buClr>
                <a:srgbClr val="0070C0"/>
              </a:buClr>
              <a:buSzPct val="80000"/>
              <a:buFont typeface="Wingdings" pitchFamily="2" charset="2"/>
              <a:buChar char="u"/>
            </a:pPr>
            <a:r>
              <a:rPr lang="en-US" sz="1400" dirty="0">
                <a:solidFill>
                  <a:schemeClr val="tx1"/>
                </a:solidFill>
              </a:rPr>
              <a:t>process data through calculations such as sort, query, input, output, and render </a:t>
            </a:r>
          </a:p>
          <a:p>
            <a:pPr marL="800100" lvl="1" indent="-342900" algn="l">
              <a:buClr>
                <a:srgbClr val="0070C0"/>
              </a:buClr>
              <a:buSzPct val="80000"/>
              <a:buFont typeface="Wingdings" pitchFamily="2" charset="2"/>
              <a:buChar char="u"/>
            </a:pPr>
            <a:r>
              <a:rPr lang="en-US" sz="1400" dirty="0">
                <a:solidFill>
                  <a:schemeClr val="tx1"/>
                </a:solidFill>
              </a:rPr>
              <a:t>they use the CPU cycles of the computer to input information, act upon it and produce results</a:t>
            </a:r>
          </a:p>
          <a:p>
            <a:pPr marL="342900" indent="-342900" algn="l">
              <a:buClr>
                <a:srgbClr val="0070C0"/>
              </a:buClr>
              <a:buSzPct val="80000"/>
              <a:buFont typeface="Wingdings" pitchFamily="2" charset="2"/>
              <a:buChar char="u"/>
            </a:pPr>
            <a:r>
              <a:rPr lang="en-US" sz="1400" b="1" dirty="0">
                <a:solidFill>
                  <a:schemeClr val="tx1"/>
                </a:solidFill>
              </a:rPr>
              <a:t>Markup languages: </a:t>
            </a:r>
          </a:p>
          <a:p>
            <a:pPr marL="800100" lvl="1" indent="-342900" algn="l">
              <a:buClr>
                <a:srgbClr val="0070C0"/>
              </a:buClr>
              <a:buSzPct val="80000"/>
              <a:buFont typeface="Wingdings" pitchFamily="2" charset="2"/>
              <a:buChar char="u"/>
            </a:pPr>
            <a:r>
              <a:rPr lang="en-US" sz="1400" dirty="0">
                <a:solidFill>
                  <a:schemeClr val="tx1"/>
                </a:solidFill>
              </a:rPr>
              <a:t>are static – a document with markup can do nothing by itself </a:t>
            </a:r>
          </a:p>
          <a:p>
            <a:pPr marL="800100" lvl="1" indent="-342900" algn="l">
              <a:buClr>
                <a:srgbClr val="0070C0"/>
              </a:buClr>
              <a:buSzPct val="80000"/>
              <a:buFont typeface="Wingdings" pitchFamily="2" charset="2"/>
              <a:buChar char="u"/>
            </a:pPr>
            <a:r>
              <a:rPr lang="en-US" sz="1400" dirty="0">
                <a:solidFill>
                  <a:schemeClr val="tx1"/>
                </a:solidFill>
              </a:rPr>
              <a:t>do not process information </a:t>
            </a:r>
          </a:p>
          <a:p>
            <a:pPr marL="800100" lvl="1" indent="-342900" algn="l">
              <a:buClr>
                <a:srgbClr val="0070C0"/>
              </a:buClr>
              <a:buSzPct val="80000"/>
              <a:buFont typeface="Wingdings" pitchFamily="2" charset="2"/>
              <a:buChar char="u"/>
            </a:pPr>
            <a:r>
              <a:rPr lang="en-US" sz="1400" dirty="0">
                <a:solidFill>
                  <a:schemeClr val="tx1"/>
                </a:solidFill>
              </a:rPr>
              <a:t>provides semantic meaning for search engines and assistive technology </a:t>
            </a:r>
          </a:p>
          <a:p>
            <a:pPr marL="342900" indent="-342900" algn="l">
              <a:buClr>
                <a:srgbClr val="0070C0"/>
              </a:buClr>
              <a:buSzPct val="80000"/>
              <a:buFont typeface="Wingdings" pitchFamily="2" charset="2"/>
              <a:buChar char="u"/>
            </a:pPr>
            <a:r>
              <a:rPr lang="en-US" sz="1400" dirty="0">
                <a:solidFill>
                  <a:schemeClr val="tx1"/>
                </a:solidFill>
              </a:rPr>
              <a:t>A programming language can easily process the information in markup for different uses whereas markup languages identify similar units of information and aid the way in which an application can read and process the document.</a:t>
            </a: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199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341</Words>
  <Application>Microsoft Office PowerPoint</Application>
  <PresentationFormat>On-screen Show (4:3)</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0204 Markup vs. Programming</vt:lpstr>
      <vt:lpstr>0203 HTML</vt:lpstr>
      <vt:lpstr>0203 HTML</vt:lpstr>
      <vt:lpstr>0203 HTML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382</cp:revision>
  <dcterms:created xsi:type="dcterms:W3CDTF">2018-09-28T16:40:41Z</dcterms:created>
  <dcterms:modified xsi:type="dcterms:W3CDTF">2019-09-22T18:49:37Z</dcterms:modified>
</cp:coreProperties>
</file>