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2"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8" r:id="rId37"/>
    <p:sldId id="299" r:id="rId38"/>
    <p:sldId id="300" r:id="rId39"/>
    <p:sldId id="301" r:id="rId40"/>
    <p:sldId id="302" r:id="rId41"/>
    <p:sldId id="303" r:id="rId42"/>
    <p:sldId id="304" r:id="rId43"/>
    <p:sldId id="305" r:id="rId44"/>
    <p:sldId id="306" r:id="rId45"/>
    <p:sldId id="259" r:id="rId4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73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github.com/aFarkas/html5shiv"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html.spec.whatwg.org/multipage/obsolete.html#non-conforming-features" TargetMode="External"/><Relationship Id="rId2" Type="http://schemas.openxmlformats.org/officeDocument/2006/relationships/hyperlink" Target="http://www.w3.org/TR/html5/obsolete.html#non-conforming-features" TargetMode="External"/><Relationship Id="rId1" Type="http://schemas.openxmlformats.org/officeDocument/2006/relationships/slideLayout" Target="../slideLayouts/slideLayout1.xml"/><Relationship Id="rId4" Type="http://schemas.openxmlformats.org/officeDocument/2006/relationships/hyperlink" Target="https://ucsc-extension.instructure.com/courses/3825/pages/1-dot-1-welcome?module_item_id=42202"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2017/REC-html52-20171214/" TargetMode="External"/><Relationship Id="rId2" Type="http://schemas.openxmlformats.org/officeDocument/2006/relationships/hyperlink" Target="https://www.w3.org/blog/2017/12/html-5-2-is-done-html-5-3-is-coming/" TargetMode="External"/><Relationship Id="rId1" Type="http://schemas.openxmlformats.org/officeDocument/2006/relationships/slideLayout" Target="../slideLayouts/slideLayout1.xml"/><Relationship Id="rId4" Type="http://schemas.openxmlformats.org/officeDocument/2006/relationships/hyperlink" Target="https://ucsc-extension.instructure.com/courses/3825/pages/1-dot-1-welcome?module_item_id=42202"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html5test.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hatwg.org/" TargetMode="External"/><Relationship Id="rId2" Type="http://schemas.openxmlformats.org/officeDocument/2006/relationships/hyperlink" Target="http://www.whatwg.org/" TargetMode="External"/><Relationship Id="rId1" Type="http://schemas.openxmlformats.org/officeDocument/2006/relationships/slideLayout" Target="../slideLayouts/slideLayout1.xml"/><Relationship Id="rId4" Type="http://schemas.openxmlformats.org/officeDocument/2006/relationships/hyperlink" Target="https://ucsc-extension.instructure.com/courses/3825/pages/1-dot-1-welcome?module_item_id=42202"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1101 HTML5</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4763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The code will look something like this (don’t worry about what the id is all about—we cover this in great length in the CSS Fundamentals class!):</a:t>
            </a:r>
          </a:p>
          <a:p>
            <a:pPr marL="800100" lvl="1" indent="-342900" algn="l">
              <a:buClr>
                <a:srgbClr val="0070C0"/>
              </a:buClr>
              <a:buSzPct val="80000"/>
              <a:buFont typeface="Wingdings" pitchFamily="2" charset="2"/>
              <a:buChar char="u"/>
            </a:pPr>
            <a:r>
              <a:rPr lang="en-US" sz="1800" b="1" dirty="0">
                <a:solidFill>
                  <a:schemeClr val="tx1"/>
                </a:solidFill>
              </a:rPr>
              <a:t>&lt;div id="header"&gt;</a:t>
            </a:r>
            <a:r>
              <a:rPr lang="en-US" sz="1800" dirty="0">
                <a:solidFill>
                  <a:schemeClr val="tx1"/>
                </a:solidFill>
              </a:rPr>
              <a:t>Head content goes here</a:t>
            </a:r>
            <a:r>
              <a:rPr lang="en-US" sz="1800" b="1" dirty="0">
                <a:solidFill>
                  <a:schemeClr val="tx1"/>
                </a:solidFill>
              </a:rPr>
              <a:t>&lt;/div&gt;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&lt;div id="nav"&gt;</a:t>
            </a:r>
            <a:r>
              <a:rPr lang="en-US" sz="1800" dirty="0">
                <a:solidFill>
                  <a:schemeClr val="tx1"/>
                </a:solidFill>
              </a:rPr>
              <a:t>Navigation goes here</a:t>
            </a:r>
            <a:r>
              <a:rPr lang="en-US" sz="1800" b="1" dirty="0">
                <a:solidFill>
                  <a:schemeClr val="tx1"/>
                </a:solidFill>
              </a:rPr>
              <a:t>&lt;/div&gt;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&lt;div id="content"&gt;</a:t>
            </a:r>
            <a:r>
              <a:rPr lang="en-US" sz="1800" dirty="0">
                <a:solidFill>
                  <a:schemeClr val="tx1"/>
                </a:solidFill>
              </a:rPr>
              <a:t>All content goes here</a:t>
            </a:r>
            <a:r>
              <a:rPr lang="en-US" sz="1800" b="1" dirty="0">
                <a:solidFill>
                  <a:schemeClr val="tx1"/>
                </a:solidFill>
              </a:rPr>
              <a:t>&lt;/div&gt;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&lt;div id="footer"&gt;</a:t>
            </a:r>
            <a:r>
              <a:rPr lang="en-US" sz="1800" dirty="0">
                <a:solidFill>
                  <a:schemeClr val="tx1"/>
                </a:solidFill>
              </a:rPr>
              <a:t>Footer information goes here</a:t>
            </a:r>
            <a:r>
              <a:rPr lang="en-US" sz="1800" b="1" dirty="0">
                <a:solidFill>
                  <a:schemeClr val="tx1"/>
                </a:solidFill>
              </a:rPr>
              <a:t>&lt;/div&gt;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In HTML 4.01 or in XHTML 1.0 there is no way to mark up these elements in a semantic way because there is no such thing as a </a:t>
            </a:r>
            <a:r>
              <a:rPr lang="en-US" sz="1800" b="1" i="1" dirty="0">
                <a:solidFill>
                  <a:schemeClr val="tx1"/>
                </a:solidFill>
              </a:rPr>
              <a:t>header</a:t>
            </a:r>
            <a:r>
              <a:rPr lang="en-US" sz="1800" dirty="0">
                <a:solidFill>
                  <a:schemeClr val="tx1"/>
                </a:solidFill>
              </a:rPr>
              <a:t> </a:t>
            </a:r>
            <a:r>
              <a:rPr lang="en-US" sz="1800" b="1" i="1" dirty="0">
                <a:solidFill>
                  <a:schemeClr val="tx1"/>
                </a:solidFill>
              </a:rPr>
              <a:t>tag</a:t>
            </a:r>
            <a:r>
              <a:rPr lang="en-US" sz="1800" dirty="0">
                <a:solidFill>
                  <a:schemeClr val="tx1"/>
                </a:solidFill>
              </a:rPr>
              <a:t> or a </a:t>
            </a:r>
            <a:r>
              <a:rPr lang="en-US" sz="1800" b="1" i="1" dirty="0">
                <a:solidFill>
                  <a:schemeClr val="tx1"/>
                </a:solidFill>
              </a:rPr>
              <a:t>footer tag</a:t>
            </a:r>
            <a:r>
              <a:rPr lang="en-US" sz="1800" dirty="0">
                <a:solidFill>
                  <a:schemeClr val="tx1"/>
                </a:solidFill>
              </a:rPr>
              <a:t>. Instead we use a </a:t>
            </a:r>
            <a:r>
              <a:rPr lang="en-US" sz="1800" b="1" dirty="0">
                <a:solidFill>
                  <a:schemeClr val="tx1"/>
                </a:solidFill>
              </a:rPr>
              <a:t>&lt;div&gt;</a:t>
            </a:r>
            <a:r>
              <a:rPr lang="en-US" sz="1800" dirty="0">
                <a:solidFill>
                  <a:schemeClr val="tx1"/>
                </a:solidFill>
              </a:rPr>
              <a:t> tag or sometimes a </a:t>
            </a:r>
            <a:r>
              <a:rPr lang="en-US" sz="1800" b="1" dirty="0">
                <a:solidFill>
                  <a:schemeClr val="tx1"/>
                </a:solidFill>
              </a:rPr>
              <a:t>&lt;span&gt;</a:t>
            </a:r>
            <a:r>
              <a:rPr lang="en-US" sz="1800" dirty="0">
                <a:solidFill>
                  <a:schemeClr val="tx1"/>
                </a:solidFill>
              </a:rPr>
              <a:t> tag to take care of these divisions.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141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083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When HTML5 was in early development, Ian Hickson of Google and current spokesman for WHATWG (Web Hypertext Application Technology Work Group), analyzed over a billion pages and found the top </a:t>
            </a:r>
            <a:r>
              <a:rPr lang="en-US" sz="1800" b="1" i="1" dirty="0">
                <a:solidFill>
                  <a:schemeClr val="tx1"/>
                </a:solidFill>
              </a:rPr>
              <a:t>20 class names</a:t>
            </a:r>
            <a:r>
              <a:rPr lang="en-US" sz="1800" dirty="0">
                <a:solidFill>
                  <a:schemeClr val="tx1"/>
                </a:solidFill>
              </a:rPr>
              <a:t> that were being used. </a:t>
            </a:r>
          </a:p>
          <a:p>
            <a:pPr marL="342900" indent="-342900" algn="l">
              <a:buClr>
                <a:srgbClr val="0070C0"/>
              </a:buClr>
              <a:buSzPct val="80000"/>
              <a:buFont typeface="Wingdings" pitchFamily="2" charset="2"/>
              <a:buChar char="u"/>
            </a:pPr>
            <a:r>
              <a:rPr lang="en-US" sz="1800" dirty="0">
                <a:solidFill>
                  <a:schemeClr val="tx1"/>
                </a:solidFill>
              </a:rPr>
              <a:t>As a result a bunch of new </a:t>
            </a:r>
            <a:r>
              <a:rPr lang="en-US" sz="1800" b="1" i="1" dirty="0">
                <a:solidFill>
                  <a:schemeClr val="tx1"/>
                </a:solidFill>
              </a:rPr>
              <a:t>structural</a:t>
            </a:r>
            <a:r>
              <a:rPr lang="en-US" sz="1800" dirty="0">
                <a:solidFill>
                  <a:schemeClr val="tx1"/>
                </a:solidFill>
              </a:rPr>
              <a:t> tags including </a:t>
            </a:r>
            <a:r>
              <a:rPr lang="en-US" sz="1800" b="1" i="1" dirty="0">
                <a:solidFill>
                  <a:schemeClr val="tx1"/>
                </a:solidFill>
              </a:rPr>
              <a:t>header</a:t>
            </a:r>
            <a:r>
              <a:rPr lang="en-US" sz="1800" dirty="0">
                <a:solidFill>
                  <a:schemeClr val="tx1"/>
                </a:solidFill>
              </a:rPr>
              <a:t>, </a:t>
            </a:r>
            <a:r>
              <a:rPr lang="en-US" sz="1800" b="1" i="1" dirty="0">
                <a:solidFill>
                  <a:schemeClr val="tx1"/>
                </a:solidFill>
              </a:rPr>
              <a:t>footer, </a:t>
            </a:r>
            <a:r>
              <a:rPr lang="en-US" sz="1800" dirty="0">
                <a:solidFill>
                  <a:schemeClr val="tx1"/>
                </a:solidFill>
              </a:rPr>
              <a:t>and </a:t>
            </a:r>
            <a:r>
              <a:rPr lang="en-US" sz="1800" b="1" i="1" dirty="0">
                <a:solidFill>
                  <a:schemeClr val="tx1"/>
                </a:solidFill>
              </a:rPr>
              <a:t>nav </a:t>
            </a:r>
            <a:r>
              <a:rPr lang="en-US" sz="1800" dirty="0">
                <a:solidFill>
                  <a:schemeClr val="tx1"/>
                </a:solidFill>
              </a:rPr>
              <a:t>among others were added to the structural semantic language of HTML5!</a:t>
            </a:r>
          </a:p>
          <a:p>
            <a:pPr marL="342900" indent="-342900" algn="l">
              <a:buClr>
                <a:srgbClr val="0070C0"/>
              </a:buClr>
              <a:buSzPct val="80000"/>
              <a:buFont typeface="Wingdings" pitchFamily="2" charset="2"/>
              <a:buChar char="u"/>
            </a:pPr>
            <a:r>
              <a:rPr lang="en-US" sz="1800" dirty="0">
                <a:solidFill>
                  <a:schemeClr val="tx1"/>
                </a:solidFill>
              </a:rPr>
              <a:t>So, our code above will look more like this:</a:t>
            </a:r>
          </a:p>
          <a:p>
            <a:pPr marL="800100" lvl="1" indent="-342900" algn="l">
              <a:buClr>
                <a:srgbClr val="0070C0"/>
              </a:buClr>
              <a:buSzPct val="80000"/>
              <a:buFont typeface="Wingdings" pitchFamily="2" charset="2"/>
              <a:buChar char="u"/>
            </a:pPr>
            <a:r>
              <a:rPr lang="en-US" sz="1800" b="1" dirty="0">
                <a:solidFill>
                  <a:schemeClr val="tx1"/>
                </a:solidFill>
              </a:rPr>
              <a:t>&lt;header&gt;</a:t>
            </a:r>
            <a:r>
              <a:rPr lang="en-US" sz="1800" dirty="0">
                <a:solidFill>
                  <a:schemeClr val="tx1"/>
                </a:solidFill>
              </a:rPr>
              <a:t>Head content goes here</a:t>
            </a:r>
            <a:r>
              <a:rPr lang="en-US" sz="1800" b="1" dirty="0">
                <a:solidFill>
                  <a:schemeClr val="tx1"/>
                </a:solidFill>
              </a:rPr>
              <a:t>&lt;/header&gt;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&lt;nav&gt;</a:t>
            </a:r>
            <a:r>
              <a:rPr lang="en-US" sz="1800" dirty="0">
                <a:solidFill>
                  <a:schemeClr val="tx1"/>
                </a:solidFill>
              </a:rPr>
              <a:t>Navigation goes here</a:t>
            </a:r>
            <a:r>
              <a:rPr lang="en-US" sz="1800" b="1" dirty="0">
                <a:solidFill>
                  <a:schemeClr val="tx1"/>
                </a:solidFill>
              </a:rPr>
              <a:t>&lt;/nav&gt;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&lt;section&gt;</a:t>
            </a:r>
            <a:r>
              <a:rPr lang="en-US" sz="1800" dirty="0">
                <a:solidFill>
                  <a:schemeClr val="tx1"/>
                </a:solidFill>
              </a:rPr>
              <a:t>All content goes here</a:t>
            </a:r>
            <a:r>
              <a:rPr lang="en-US" sz="1800" b="1" dirty="0">
                <a:solidFill>
                  <a:schemeClr val="tx1"/>
                </a:solidFill>
              </a:rPr>
              <a:t>&lt;/section&gt;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&lt;footer&gt;</a:t>
            </a:r>
            <a:r>
              <a:rPr lang="en-US" sz="1800" dirty="0">
                <a:solidFill>
                  <a:schemeClr val="tx1"/>
                </a:solidFill>
              </a:rPr>
              <a:t>Footer information goes here</a:t>
            </a:r>
            <a:r>
              <a:rPr lang="en-US" sz="1800" b="1" dirty="0">
                <a:solidFill>
                  <a:schemeClr val="tx1"/>
                </a:solidFill>
              </a:rPr>
              <a:t>&lt;/footer&gt;</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3065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4763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The updated Document Type Declaration:</a:t>
            </a:r>
          </a:p>
          <a:p>
            <a:pPr marL="342900" indent="-342900" algn="l">
              <a:buClr>
                <a:srgbClr val="0070C0"/>
              </a:buClr>
              <a:buSzPct val="80000"/>
              <a:buFont typeface="Wingdings" pitchFamily="2" charset="2"/>
              <a:buChar char="u"/>
            </a:pPr>
            <a:r>
              <a:rPr lang="en-US" sz="1800" dirty="0">
                <a:solidFill>
                  <a:schemeClr val="tx1"/>
                </a:solidFill>
              </a:rPr>
              <a:t>As we have seen already in the this class, one of the most exciting features of HTML5 is the doctype. </a:t>
            </a:r>
          </a:p>
          <a:p>
            <a:pPr marL="342900" indent="-342900" algn="l">
              <a:buClr>
                <a:srgbClr val="0070C0"/>
              </a:buClr>
              <a:buSzPct val="80000"/>
              <a:buFont typeface="Wingdings" pitchFamily="2" charset="2"/>
              <a:buChar char="u"/>
            </a:pPr>
            <a:r>
              <a:rPr lang="en-US" sz="1800" dirty="0">
                <a:solidFill>
                  <a:schemeClr val="tx1"/>
                </a:solidFill>
              </a:rPr>
              <a:t>The doctype got truncated from what we have had to write for HTML 4.01 and XHTML 1.0.</a:t>
            </a:r>
          </a:p>
          <a:p>
            <a:pPr marL="342900" indent="-342900" algn="l">
              <a:buClr>
                <a:srgbClr val="0070C0"/>
              </a:buClr>
              <a:buSzPct val="80000"/>
              <a:buFont typeface="Wingdings" pitchFamily="2" charset="2"/>
              <a:buChar char="u"/>
            </a:pPr>
            <a:r>
              <a:rPr lang="en-US" sz="1800" dirty="0">
                <a:solidFill>
                  <a:schemeClr val="tx1"/>
                </a:solidFill>
              </a:rPr>
              <a:t>Here is how the new doctype is written:</a:t>
            </a:r>
          </a:p>
          <a:p>
            <a:pPr marL="800100" lvl="1" indent="-342900" algn="l">
              <a:buClr>
                <a:srgbClr val="0070C0"/>
              </a:buClr>
              <a:buSzPct val="80000"/>
              <a:buFont typeface="Wingdings" pitchFamily="2" charset="2"/>
              <a:buChar char="u"/>
            </a:pPr>
            <a:r>
              <a:rPr lang="en-US" sz="1800" b="1" dirty="0">
                <a:solidFill>
                  <a:schemeClr val="tx1"/>
                </a:solidFill>
              </a:rPr>
              <a:t>&lt;!doctype html&gt;</a:t>
            </a:r>
          </a:p>
          <a:p>
            <a:pPr marL="342900" indent="-342900" algn="l">
              <a:buClr>
                <a:srgbClr val="0070C0"/>
              </a:buClr>
              <a:buSzPct val="80000"/>
              <a:buFont typeface="Wingdings" pitchFamily="2" charset="2"/>
              <a:buChar char="u"/>
            </a:pPr>
            <a:r>
              <a:rPr lang="en-US" sz="1800" dirty="0">
                <a:solidFill>
                  <a:schemeClr val="tx1"/>
                </a:solidFill>
              </a:rPr>
              <a:t>Crazy simple!</a:t>
            </a:r>
          </a:p>
          <a:p>
            <a:pPr marL="342900" indent="-342900" algn="l">
              <a:buClr>
                <a:srgbClr val="0070C0"/>
              </a:buClr>
              <a:buSzPct val="80000"/>
              <a:buFont typeface="Wingdings" pitchFamily="2" charset="2"/>
              <a:buChar char="u"/>
            </a:pPr>
            <a:r>
              <a:rPr lang="en-US" sz="1800" dirty="0">
                <a:solidFill>
                  <a:schemeClr val="tx1"/>
                </a:solidFill>
              </a:rPr>
              <a:t>To make this even more exciting is that it is backward compatible; all the old and new browsers understand it, even all versions of IE!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331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16761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WHATWG maintains that HTML is a “living standard” and therefore shouldn’t be called HTML“5” but simply HTML with updates happening periodically. </a:t>
            </a:r>
          </a:p>
          <a:p>
            <a:pPr marL="342900" indent="-342900" algn="l">
              <a:buClr>
                <a:srgbClr val="0070C0"/>
              </a:buClr>
              <a:buSzPct val="80000"/>
              <a:buFont typeface="Wingdings" pitchFamily="2" charset="2"/>
              <a:buChar char="u"/>
            </a:pPr>
            <a:r>
              <a:rPr lang="en-US" sz="1800" dirty="0">
                <a:solidFill>
                  <a:schemeClr val="tx1"/>
                </a:solidFill>
              </a:rPr>
              <a:t>We shall see how that evolves.</a:t>
            </a:r>
          </a:p>
          <a:p>
            <a:pPr marL="342900" indent="-342900" algn="l">
              <a:buClr>
                <a:srgbClr val="0070C0"/>
              </a:buClr>
              <a:buSzPct val="80000"/>
              <a:buFont typeface="Wingdings" pitchFamily="2" charset="2"/>
              <a:buChar char="u"/>
            </a:pPr>
            <a:r>
              <a:rPr lang="en-US" sz="1800" dirty="0">
                <a:solidFill>
                  <a:schemeClr val="tx1"/>
                </a:solidFill>
              </a:rPr>
              <a:t>For now, everyone is calling it HTML</a:t>
            </a:r>
            <a:r>
              <a:rPr lang="en-US" sz="1800" b="1" i="1" dirty="0">
                <a:solidFill>
                  <a:schemeClr val="tx1"/>
                </a:solidFill>
              </a:rPr>
              <a:t>5 </a:t>
            </a:r>
            <a:r>
              <a:rPr lang="en-US" sz="1800" dirty="0">
                <a:solidFill>
                  <a:schemeClr val="tx1"/>
                </a:solidFill>
              </a:rPr>
              <a:t>even with the updates to 5.1 and 5.2!</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6427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764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The updated &lt;meta&gt; tag:</a:t>
            </a:r>
          </a:p>
          <a:p>
            <a:pPr marL="342900" indent="-342900" algn="l">
              <a:buClr>
                <a:srgbClr val="0070C0"/>
              </a:buClr>
              <a:buSzPct val="80000"/>
              <a:buFont typeface="Wingdings" pitchFamily="2" charset="2"/>
              <a:buChar char="u"/>
            </a:pPr>
            <a:r>
              <a:rPr lang="en-US" sz="1800" dirty="0">
                <a:solidFill>
                  <a:schemeClr val="tx1"/>
                </a:solidFill>
              </a:rPr>
              <a:t>The other notable and wonderful change is the </a:t>
            </a:r>
            <a:r>
              <a:rPr lang="en-US" sz="1800" b="1" dirty="0">
                <a:solidFill>
                  <a:schemeClr val="tx1"/>
                </a:solidFill>
              </a:rPr>
              <a:t>&lt;meta&gt;</a:t>
            </a:r>
            <a:r>
              <a:rPr lang="en-US" sz="1800" dirty="0">
                <a:solidFill>
                  <a:schemeClr val="tx1"/>
                </a:solidFill>
              </a:rPr>
              <a:t> tag for the character encoding.  It too has been truncated to a very simple line of code:</a:t>
            </a:r>
          </a:p>
          <a:p>
            <a:pPr marL="800100" lvl="1" indent="-342900" algn="l">
              <a:buClr>
                <a:srgbClr val="0070C0"/>
              </a:buClr>
              <a:buSzPct val="80000"/>
              <a:buFont typeface="Wingdings" pitchFamily="2" charset="2"/>
              <a:buChar char="u"/>
            </a:pPr>
            <a:r>
              <a:rPr lang="en-US" sz="1800" b="1" dirty="0">
                <a:solidFill>
                  <a:schemeClr val="tx1"/>
                </a:solidFill>
              </a:rPr>
              <a:t>&lt;meta charset="utf-8"&gt;</a:t>
            </a:r>
          </a:p>
          <a:p>
            <a:pPr marL="342900" indent="-342900" algn="l">
              <a:buClr>
                <a:srgbClr val="0070C0"/>
              </a:buClr>
              <a:buSzPct val="80000"/>
              <a:buFont typeface="Wingdings" pitchFamily="2" charset="2"/>
              <a:buChar char="u"/>
            </a:pPr>
            <a:r>
              <a:rPr lang="en-US" sz="1800" dirty="0">
                <a:solidFill>
                  <a:schemeClr val="tx1"/>
                </a:solidFill>
              </a:rPr>
              <a:t>The charset for </a:t>
            </a:r>
            <a:r>
              <a:rPr lang="en-US" sz="1800" b="1" dirty="0">
                <a:solidFill>
                  <a:schemeClr val="tx1"/>
                </a:solidFill>
              </a:rPr>
              <a:t>utf-8</a:t>
            </a:r>
            <a:r>
              <a:rPr lang="en-US" sz="1800" dirty="0">
                <a:solidFill>
                  <a:schemeClr val="tx1"/>
                </a:solidFill>
              </a:rPr>
              <a:t> is now the set standard and, like the doctype, this newly written meta tag is backward compatible and all browsers (old and new) understand it.</a:t>
            </a:r>
          </a:p>
          <a:p>
            <a:pPr marL="342900" indent="-342900" algn="l">
              <a:buClr>
                <a:srgbClr val="0070C0"/>
              </a:buClr>
              <a:buSzPct val="80000"/>
              <a:buFont typeface="Wingdings" pitchFamily="2" charset="2"/>
              <a:buChar char="u"/>
            </a:pPr>
            <a:r>
              <a:rPr lang="en-US" sz="1800" dirty="0">
                <a:solidFill>
                  <a:schemeClr val="tx1"/>
                </a:solidFill>
              </a:rPr>
              <a:t>The only stipulation is that that you </a:t>
            </a:r>
            <a:r>
              <a:rPr lang="en-US" sz="1800" b="1" i="1" dirty="0">
                <a:solidFill>
                  <a:schemeClr val="tx1"/>
                </a:solidFill>
              </a:rPr>
              <a:t>write it immediately after</a:t>
            </a:r>
            <a:r>
              <a:rPr lang="en-US" sz="1800" dirty="0">
                <a:solidFill>
                  <a:schemeClr val="tx1"/>
                </a:solidFill>
              </a:rPr>
              <a:t> the </a:t>
            </a:r>
            <a:r>
              <a:rPr lang="en-US" sz="1800" b="1" dirty="0">
                <a:solidFill>
                  <a:schemeClr val="tx1"/>
                </a:solidFill>
              </a:rPr>
              <a:t>&lt;head&gt;</a:t>
            </a:r>
            <a:r>
              <a:rPr lang="en-US" sz="1800" dirty="0">
                <a:solidFill>
                  <a:schemeClr val="tx1"/>
                </a:solidFill>
              </a:rPr>
              <a:t> tag so that it is within the </a:t>
            </a:r>
            <a:r>
              <a:rPr lang="en-US" sz="1800" b="1" i="1" dirty="0">
                <a:solidFill>
                  <a:schemeClr val="tx1"/>
                </a:solidFill>
              </a:rPr>
              <a:t>first 1024 bytes</a:t>
            </a:r>
            <a:r>
              <a:rPr lang="en-US" sz="1800" dirty="0">
                <a:solidFill>
                  <a:schemeClr val="tx1"/>
                </a:solidFill>
              </a:rPr>
              <a:t> of the page. </a:t>
            </a:r>
          </a:p>
          <a:p>
            <a:pPr marL="342900" indent="-342900" algn="l">
              <a:buClr>
                <a:srgbClr val="0070C0"/>
              </a:buClr>
              <a:buSzPct val="80000"/>
              <a:buFont typeface="Wingdings" pitchFamily="2" charset="2"/>
              <a:buChar char="u"/>
            </a:pPr>
            <a:r>
              <a:rPr lang="en-US" sz="1800" dirty="0">
                <a:solidFill>
                  <a:schemeClr val="tx1"/>
                </a:solidFill>
              </a:rPr>
              <a:t>The reason for this is that some browsers look at these first bytes before choosing a character set for the page.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200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26122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So now a simple web page could be written to look like this:</a:t>
            </a:r>
          </a:p>
          <a:p>
            <a:pPr marL="342900" indent="-342900" algn="l">
              <a:buClr>
                <a:srgbClr val="0070C0"/>
              </a:buClr>
              <a:buSzPct val="80000"/>
              <a:buFont typeface="Wingdings" pitchFamily="2" charset="2"/>
              <a:buChar char="u"/>
            </a:pPr>
            <a:r>
              <a:rPr lang="en-US" sz="1800" b="1" dirty="0">
                <a:solidFill>
                  <a:schemeClr val="tx1"/>
                </a:solidFill>
              </a:rPr>
              <a:t>&lt;!doctype html&gt;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&lt;html&gt;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&lt;head&gt;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&lt;meta charset="utf-8"&gt;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&lt;title&gt;</a:t>
            </a:r>
            <a:r>
              <a:rPr lang="en-US" sz="1800" dirty="0">
                <a:solidFill>
                  <a:schemeClr val="tx1"/>
                </a:solidFill>
              </a:rPr>
              <a:t>Using some new HTML 5 structural tags</a:t>
            </a:r>
            <a:r>
              <a:rPr lang="en-US" sz="1800" b="1" dirty="0">
                <a:solidFill>
                  <a:schemeClr val="tx1"/>
                </a:solidFill>
              </a:rPr>
              <a:t>&lt;/title&gt;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&lt;/head&gt;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1162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3404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&lt;body&gt;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&lt;header&gt;&lt;h1&gt;</a:t>
            </a:r>
            <a:r>
              <a:rPr lang="en-US" sz="1800" dirty="0">
                <a:solidFill>
                  <a:schemeClr val="tx1"/>
                </a:solidFill>
              </a:rPr>
              <a:t>Welcome to the Zoo!</a:t>
            </a:r>
            <a:r>
              <a:rPr lang="en-US" sz="1800" b="1" dirty="0">
                <a:solidFill>
                  <a:schemeClr val="tx1"/>
                </a:solidFill>
              </a:rPr>
              <a:t>&lt;/h1&gt;&lt;/header&gt;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&lt;nav&gt;&lt;a </a:t>
            </a:r>
            <a:r>
              <a:rPr lang="en-US" sz="1800" b="1" dirty="0" err="1">
                <a:solidFill>
                  <a:schemeClr val="tx1"/>
                </a:solidFill>
              </a:rPr>
              <a:t>href</a:t>
            </a:r>
            <a:r>
              <a:rPr lang="en-US" sz="1800" b="1" dirty="0">
                <a:solidFill>
                  <a:schemeClr val="tx1"/>
                </a:solidFill>
              </a:rPr>
              <a:t>="index.html"&gt;</a:t>
            </a:r>
            <a:r>
              <a:rPr lang="en-US" sz="1800" dirty="0">
                <a:solidFill>
                  <a:schemeClr val="tx1"/>
                </a:solidFill>
              </a:rPr>
              <a:t>Home</a:t>
            </a:r>
            <a:r>
              <a:rPr lang="en-US" sz="1800" b="1" dirty="0">
                <a:solidFill>
                  <a:schemeClr val="tx1"/>
                </a:solidFill>
              </a:rPr>
              <a:t>&lt;/a&gt;&lt;/nav&gt;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&lt;section&gt;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&lt;h2&gt;</a:t>
            </a:r>
            <a:r>
              <a:rPr lang="en-US" sz="1800" dirty="0">
                <a:solidFill>
                  <a:schemeClr val="tx1"/>
                </a:solidFill>
              </a:rPr>
              <a:t> The Reptile House</a:t>
            </a:r>
            <a:r>
              <a:rPr lang="en-US" sz="1800" b="1" dirty="0">
                <a:solidFill>
                  <a:schemeClr val="tx1"/>
                </a:solidFill>
              </a:rPr>
              <a:t>&lt;/h2&gt;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&lt;article&gt;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&lt;h3&gt;</a:t>
            </a:r>
            <a:r>
              <a:rPr lang="en-US" sz="1800" dirty="0">
                <a:solidFill>
                  <a:schemeClr val="tx1"/>
                </a:solidFill>
              </a:rPr>
              <a:t>A new snake</a:t>
            </a:r>
            <a:r>
              <a:rPr lang="en-US" sz="1800" b="1" dirty="0">
                <a:solidFill>
                  <a:schemeClr val="tx1"/>
                </a:solidFill>
              </a:rPr>
              <a:t>&lt;/h3&gt;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&lt;p&gt;</a:t>
            </a:r>
            <a:r>
              <a:rPr lang="en-US" sz="1800" dirty="0">
                <a:solidFill>
                  <a:schemeClr val="tx1"/>
                </a:solidFill>
              </a:rPr>
              <a:t>Snakes are…  </a:t>
            </a:r>
            <a:r>
              <a:rPr lang="en-US" sz="1800" b="1" dirty="0">
                <a:solidFill>
                  <a:schemeClr val="tx1"/>
                </a:solidFill>
              </a:rPr>
              <a:t>&lt;/p&gt;&lt;/article&gt;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&lt;/section&gt;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&lt;footer&gt;&lt;p&gt;</a:t>
            </a:r>
            <a:r>
              <a:rPr lang="en-US" sz="1800" dirty="0">
                <a:solidFill>
                  <a:schemeClr val="tx1"/>
                </a:solidFill>
              </a:rPr>
              <a:t>The footer – for copyright and other stuff</a:t>
            </a:r>
            <a:r>
              <a:rPr lang="en-US" sz="1800" b="1" dirty="0">
                <a:solidFill>
                  <a:schemeClr val="tx1"/>
                </a:solidFill>
              </a:rPr>
              <a:t>&lt;/p&gt;&lt;/footer&gt;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&lt;/body&gt;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&lt;/html&gt;</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332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17481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Dealing with Internet Explorer 6, 7, 8 and 9:</a:t>
            </a:r>
          </a:p>
          <a:p>
            <a:pPr marL="342900" indent="-342900" algn="l">
              <a:buClr>
                <a:srgbClr val="0070C0"/>
              </a:buClr>
              <a:buSzPct val="80000"/>
              <a:buFont typeface="Wingdings" pitchFamily="2" charset="2"/>
              <a:buChar char="u"/>
            </a:pPr>
            <a:r>
              <a:rPr lang="en-US" sz="1800" dirty="0">
                <a:solidFill>
                  <a:schemeClr val="tx1"/>
                </a:solidFill>
              </a:rPr>
              <a:t>Of course, we are not out of the woods yet.  </a:t>
            </a:r>
          </a:p>
          <a:p>
            <a:pPr marL="342900" indent="-342900" algn="l">
              <a:buClr>
                <a:srgbClr val="0070C0"/>
              </a:buClr>
              <a:buSzPct val="80000"/>
              <a:buFont typeface="Wingdings" pitchFamily="2" charset="2"/>
              <a:buChar char="u"/>
            </a:pPr>
            <a:r>
              <a:rPr lang="en-US" sz="1800" dirty="0">
                <a:solidFill>
                  <a:schemeClr val="tx1"/>
                </a:solidFill>
              </a:rPr>
              <a:t>Internet Explorer doesn’t understand/support these new tags. </a:t>
            </a:r>
          </a:p>
          <a:p>
            <a:pPr marL="342900" indent="-342900" algn="l">
              <a:buClr>
                <a:srgbClr val="0070C0"/>
              </a:buClr>
              <a:buSzPct val="80000"/>
              <a:buFont typeface="Wingdings" pitchFamily="2" charset="2"/>
              <a:buChar char="u"/>
            </a:pPr>
            <a:r>
              <a:rPr lang="en-US" sz="1800" dirty="0">
                <a:solidFill>
                  <a:schemeClr val="tx1"/>
                </a:solidFill>
              </a:rPr>
              <a:t>In the early days, in order for this to work in IE we have to use some JavaScript (!).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980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6203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We use to add this code to the </a:t>
            </a:r>
            <a:r>
              <a:rPr lang="en-US" sz="1800" b="1" dirty="0">
                <a:solidFill>
                  <a:schemeClr val="tx1"/>
                </a:solidFill>
              </a:rPr>
              <a:t>&lt;head&gt;</a:t>
            </a:r>
            <a:r>
              <a:rPr lang="en-US" sz="1800" dirty="0">
                <a:solidFill>
                  <a:schemeClr val="tx1"/>
                </a:solidFill>
              </a:rPr>
              <a:t> tag, just as it is written:</a:t>
            </a:r>
          </a:p>
          <a:p>
            <a:pPr marL="342900" indent="-342900" algn="l">
              <a:buClr>
                <a:srgbClr val="0070C0"/>
              </a:buClr>
              <a:buSzPct val="80000"/>
              <a:buFont typeface="Wingdings" pitchFamily="2" charset="2"/>
              <a:buChar char="u"/>
            </a:pPr>
            <a:r>
              <a:rPr lang="en-US" sz="1800" b="1" dirty="0">
                <a:solidFill>
                  <a:schemeClr val="tx1"/>
                </a:solidFill>
              </a:rPr>
              <a:t>&lt;!--[if IE]&gt;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&lt;script&gt;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err="1">
                <a:solidFill>
                  <a:schemeClr val="tx1"/>
                </a:solidFill>
              </a:rPr>
              <a:t>document.createElement</a:t>
            </a:r>
            <a:r>
              <a:rPr lang="en-US" sz="1800" b="1" dirty="0">
                <a:solidFill>
                  <a:schemeClr val="tx1"/>
                </a:solidFill>
              </a:rPr>
              <a:t>("header");</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err="1">
                <a:solidFill>
                  <a:schemeClr val="tx1"/>
                </a:solidFill>
              </a:rPr>
              <a:t>document.createElement</a:t>
            </a:r>
            <a:r>
              <a:rPr lang="en-US" sz="1800" b="1" dirty="0">
                <a:solidFill>
                  <a:schemeClr val="tx1"/>
                </a:solidFill>
              </a:rPr>
              <a:t>("footer");</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err="1">
                <a:solidFill>
                  <a:schemeClr val="tx1"/>
                </a:solidFill>
              </a:rPr>
              <a:t>document.createElement</a:t>
            </a:r>
            <a:r>
              <a:rPr lang="en-US" sz="1800" b="1" dirty="0">
                <a:solidFill>
                  <a:schemeClr val="tx1"/>
                </a:solidFill>
              </a:rPr>
              <a:t>("nav");</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err="1">
                <a:solidFill>
                  <a:schemeClr val="tx1"/>
                </a:solidFill>
              </a:rPr>
              <a:t>document.createElement</a:t>
            </a:r>
            <a:r>
              <a:rPr lang="en-US" sz="1800" b="1" dirty="0">
                <a:solidFill>
                  <a:schemeClr val="tx1"/>
                </a:solidFill>
              </a:rPr>
              <a:t>("article");</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err="1">
                <a:solidFill>
                  <a:schemeClr val="tx1"/>
                </a:solidFill>
              </a:rPr>
              <a:t>document.createElement</a:t>
            </a:r>
            <a:r>
              <a:rPr lang="en-US" sz="1800" b="1" dirty="0">
                <a:solidFill>
                  <a:schemeClr val="tx1"/>
                </a:solidFill>
              </a:rPr>
              <a:t>("section");</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&lt;/script&gt;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&lt;![endif]--&gt;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423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1883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This would fix things for IE.</a:t>
            </a:r>
          </a:p>
          <a:p>
            <a:pPr marL="342900" indent="-342900" algn="l">
              <a:buClr>
                <a:srgbClr val="0070C0"/>
              </a:buClr>
              <a:buSzPct val="80000"/>
              <a:buFont typeface="Wingdings" pitchFamily="2" charset="2"/>
              <a:buChar char="u"/>
            </a:pPr>
            <a:r>
              <a:rPr lang="en-US" sz="1800" dirty="0">
                <a:solidFill>
                  <a:schemeClr val="tx1"/>
                </a:solidFill>
              </a:rPr>
              <a:t>A better method is to use something called a “</a:t>
            </a:r>
            <a:r>
              <a:rPr lang="en-US" sz="1800" b="1" dirty="0">
                <a:solidFill>
                  <a:schemeClr val="tx1"/>
                </a:solidFill>
              </a:rPr>
              <a:t>shiv</a:t>
            </a:r>
            <a:r>
              <a:rPr lang="en-US" sz="1800" dirty="0">
                <a:solidFill>
                  <a:schemeClr val="tx1"/>
                </a:solidFill>
              </a:rPr>
              <a:t>” or “</a:t>
            </a:r>
            <a:r>
              <a:rPr lang="en-US" sz="1800" b="1" dirty="0">
                <a:solidFill>
                  <a:schemeClr val="tx1"/>
                </a:solidFill>
              </a:rPr>
              <a:t>shim</a:t>
            </a:r>
            <a:r>
              <a:rPr lang="en-US" sz="1800" dirty="0">
                <a:solidFill>
                  <a:schemeClr val="tx1"/>
                </a:solidFill>
              </a:rPr>
              <a:t>” (meaning “</a:t>
            </a:r>
            <a:r>
              <a:rPr lang="en-US" sz="1800" i="1" dirty="0">
                <a:solidFill>
                  <a:schemeClr val="tx1"/>
                </a:solidFill>
              </a:rPr>
              <a:t>a compatibility workaround”</a:t>
            </a:r>
            <a:r>
              <a:rPr lang="en-US" sz="1800" dirty="0">
                <a:solidFill>
                  <a:schemeClr val="tx1"/>
                </a:solidFill>
              </a:rPr>
              <a:t>) that you can add to your code (which is the typical way these days) to address not only issues with IE (6, 7, 8 and 9).</a:t>
            </a:r>
          </a:p>
          <a:p>
            <a:pPr marL="342900" indent="-342900" algn="l">
              <a:buClr>
                <a:srgbClr val="0070C0"/>
              </a:buClr>
              <a:buSzPct val="80000"/>
              <a:buFont typeface="Wingdings" pitchFamily="2" charset="2"/>
              <a:buChar char="u"/>
            </a:pPr>
            <a:r>
              <a:rPr lang="en-US" sz="1800" dirty="0">
                <a:solidFill>
                  <a:schemeClr val="tx1"/>
                </a:solidFill>
              </a:rPr>
              <a:t>So…</a:t>
            </a:r>
          </a:p>
          <a:p>
            <a:pPr marL="342900" indent="-342900" algn="l">
              <a:buClr>
                <a:srgbClr val="0070C0"/>
              </a:buClr>
              <a:buSzPct val="80000"/>
              <a:buFont typeface="Wingdings" pitchFamily="2" charset="2"/>
              <a:buChar char="u"/>
            </a:pPr>
            <a:r>
              <a:rPr lang="en-US" sz="1800" dirty="0">
                <a:solidFill>
                  <a:schemeClr val="tx1"/>
                </a:solidFill>
              </a:rPr>
              <a:t>You will have to download and set up this </a:t>
            </a:r>
            <a:r>
              <a:rPr lang="en-US" sz="1800" dirty="0" err="1">
                <a:solidFill>
                  <a:schemeClr val="tx1"/>
                </a:solidFill>
              </a:rPr>
              <a:t>htmlshiv</a:t>
            </a:r>
            <a:r>
              <a:rPr lang="en-US" sz="1800" dirty="0">
                <a:solidFill>
                  <a:schemeClr val="tx1"/>
                </a:solidFill>
              </a:rPr>
              <a:t> from </a:t>
            </a:r>
            <a:r>
              <a:rPr lang="en-US" sz="1800" u="sng" dirty="0">
                <a:solidFill>
                  <a:schemeClr val="tx1"/>
                </a:solidFill>
                <a:hlinkClick r:id="rId2">
                  <a:extLst>
                    <a:ext uri="{A12FA001-AC4F-418D-AE19-62706E023703}">
                      <ahyp:hlinkClr xmlns:ahyp="http://schemas.microsoft.com/office/drawing/2018/hyperlinkcolor" val="tx"/>
                    </a:ext>
                  </a:extLst>
                </a:hlinkClick>
              </a:rPr>
              <a:t>https://github.com/aFarkas/html5shiv (</a:t>
            </a:r>
            <a:r>
              <a:rPr lang="en-US" sz="1800" dirty="0">
                <a:hlinkClick r:id="rId2"/>
              </a:rPr>
              <a:t>https://github.com/aFarkas/html5shiv</a:t>
            </a:r>
            <a:r>
              <a:rPr lang="en-US" sz="1800" u="sng" dirty="0">
                <a:solidFill>
                  <a:schemeClr val="tx1"/>
                </a:solidFill>
                <a:hlinkClick r:id="rId2">
                  <a:extLst>
                    <a:ext uri="{A12FA001-AC4F-418D-AE19-62706E023703}">
                      <ahyp:hlinkClr xmlns:ahyp="http://schemas.microsoft.com/office/drawing/2018/hyperlinkcolor" val="tx"/>
                    </a:ext>
                  </a:extLst>
                </a:hlinkClick>
              </a:rPr>
              <a:t>)</a:t>
            </a:r>
            <a:r>
              <a:rPr lang="en-US" sz="1800" u="sng"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 talk about this much more in the HTML5 class.</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14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04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HTML5 – The Official Standard!</a:t>
            </a:r>
          </a:p>
          <a:p>
            <a:pPr marL="342900" indent="-342900" algn="l">
              <a:buClr>
                <a:srgbClr val="0070C0"/>
              </a:buClr>
              <a:buSzPct val="80000"/>
              <a:buFont typeface="Wingdings" pitchFamily="2" charset="2"/>
              <a:buChar char="u"/>
            </a:pPr>
            <a:r>
              <a:rPr lang="en-US" sz="1800" dirty="0">
                <a:solidFill>
                  <a:schemeClr val="tx1"/>
                </a:solidFill>
              </a:rPr>
              <a:t>It’s been talked about for some time but in mid 2009, the talk has turned into action and web sites are starting to demonstrate the newest version of HTML: HTML5.  </a:t>
            </a:r>
          </a:p>
          <a:p>
            <a:pPr marL="342900" indent="-342900" algn="l">
              <a:buClr>
                <a:srgbClr val="0070C0"/>
              </a:buClr>
              <a:buSzPct val="80000"/>
              <a:buFont typeface="Wingdings" pitchFamily="2" charset="2"/>
              <a:buChar char="u"/>
            </a:pPr>
            <a:r>
              <a:rPr lang="en-US" sz="1800" dirty="0">
                <a:solidFill>
                  <a:schemeClr val="tx1"/>
                </a:solidFill>
              </a:rPr>
              <a:t>As of </a:t>
            </a:r>
            <a:r>
              <a:rPr lang="en-US" sz="1800" b="1" dirty="0">
                <a:solidFill>
                  <a:schemeClr val="tx1"/>
                </a:solidFill>
              </a:rPr>
              <a:t>October 28</a:t>
            </a:r>
            <a:r>
              <a:rPr lang="en-US" sz="1800" b="1" baseline="30000" dirty="0">
                <a:solidFill>
                  <a:schemeClr val="tx1"/>
                </a:solidFill>
              </a:rPr>
              <a:t>th</a:t>
            </a:r>
            <a:r>
              <a:rPr lang="en-US" sz="1800" b="1" dirty="0">
                <a:solidFill>
                  <a:schemeClr val="tx1"/>
                </a:solidFill>
              </a:rPr>
              <a:t>, 2014</a:t>
            </a:r>
            <a:r>
              <a:rPr lang="en-US" sz="1800" dirty="0">
                <a:solidFill>
                  <a:schemeClr val="tx1"/>
                </a:solidFill>
              </a:rPr>
              <a:t> the W3C announced that: “</a:t>
            </a:r>
            <a:r>
              <a:rPr lang="en-US" sz="1800" b="1" dirty="0">
                <a:solidFill>
                  <a:schemeClr val="tx1"/>
                </a:solidFill>
              </a:rPr>
              <a:t>HTML5 is an official Recommendation!</a:t>
            </a:r>
            <a:r>
              <a:rPr lang="en-US" sz="1800" dirty="0">
                <a:solidFill>
                  <a:schemeClr val="tx1"/>
                </a:solidFill>
              </a:rPr>
              <a:t>” After 14 years of HTML 4.01 and XHTML 1.0, this was quite the anticipated and welcomed news!</a:t>
            </a:r>
          </a:p>
          <a:p>
            <a:pPr marL="342900" indent="-342900" algn="l">
              <a:buClr>
                <a:srgbClr val="0070C0"/>
              </a:buClr>
              <a:buSzPct val="80000"/>
              <a:buFont typeface="Wingdings" pitchFamily="2" charset="2"/>
              <a:buChar char="u"/>
            </a:pPr>
            <a:r>
              <a:rPr lang="en-US" sz="1800" dirty="0">
                <a:solidFill>
                  <a:schemeClr val="tx1"/>
                </a:solidFill>
              </a:rPr>
              <a:t>Since then, we have had </a:t>
            </a:r>
            <a:r>
              <a:rPr lang="en-US" sz="1800" b="1" dirty="0">
                <a:solidFill>
                  <a:schemeClr val="tx1"/>
                </a:solidFill>
              </a:rPr>
              <a:t>HTML5.1</a:t>
            </a:r>
            <a:r>
              <a:rPr lang="en-US" sz="1800" dirty="0">
                <a:solidFill>
                  <a:schemeClr val="tx1"/>
                </a:solidFill>
              </a:rPr>
              <a:t> come and go and now, as of December 14, 2017, we have </a:t>
            </a:r>
            <a:r>
              <a:rPr lang="en-US" sz="1800" b="1" dirty="0">
                <a:solidFill>
                  <a:schemeClr val="tx1"/>
                </a:solidFill>
              </a:rPr>
              <a:t>HTML5.2</a:t>
            </a:r>
            <a:r>
              <a:rPr lang="en-US" sz="1800" dirty="0">
                <a:solidFill>
                  <a:schemeClr val="tx1"/>
                </a:solidFill>
              </a:rPr>
              <a:t> as the official W3C Recommendation! (Note my videos are being updated to keep up; when they are posted, I will let you know!). In addition, the first working draft of </a:t>
            </a:r>
            <a:r>
              <a:rPr lang="en-US" sz="1800" b="1" dirty="0">
                <a:solidFill>
                  <a:schemeClr val="tx1"/>
                </a:solidFill>
              </a:rPr>
              <a:t>HTML5.3</a:t>
            </a:r>
            <a:r>
              <a:rPr lang="en-US" sz="1800" dirty="0">
                <a:solidFill>
                  <a:schemeClr val="tx1"/>
                </a:solidFill>
              </a:rPr>
              <a:t> has been started and the W3C plans to essentially release a new update each year! Phew!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4763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What HTML5 Doesn't Support...</a:t>
            </a:r>
          </a:p>
          <a:p>
            <a:pPr marL="342900" indent="-342900" algn="l">
              <a:buClr>
                <a:srgbClr val="0070C0"/>
              </a:buClr>
              <a:buSzPct val="80000"/>
              <a:buFont typeface="Wingdings" pitchFamily="2" charset="2"/>
              <a:buChar char="u"/>
            </a:pPr>
            <a:r>
              <a:rPr lang="en-US" sz="1800" dirty="0">
                <a:solidFill>
                  <a:schemeClr val="tx1"/>
                </a:solidFill>
              </a:rPr>
              <a:t>It is probably a good idea to also be aware of what tags will </a:t>
            </a:r>
            <a:r>
              <a:rPr lang="en-US" sz="1800" b="1" i="1" dirty="0">
                <a:solidFill>
                  <a:schemeClr val="tx1"/>
                </a:solidFill>
              </a:rPr>
              <a:t>NOT</a:t>
            </a:r>
            <a:r>
              <a:rPr lang="en-US" sz="1800" dirty="0">
                <a:solidFill>
                  <a:schemeClr val="tx1"/>
                </a:solidFill>
              </a:rPr>
              <a:t> be supported by HTML5 – many of these I did not include in the first place as web designers don’t really use them to begin with. </a:t>
            </a:r>
          </a:p>
          <a:p>
            <a:pPr marL="342900" indent="-342900" algn="l">
              <a:buClr>
                <a:srgbClr val="0070C0"/>
              </a:buClr>
              <a:buSzPct val="80000"/>
              <a:buFont typeface="Wingdings" pitchFamily="2" charset="2"/>
              <a:buChar char="u"/>
            </a:pPr>
            <a:r>
              <a:rPr lang="en-US" sz="1800" dirty="0">
                <a:solidFill>
                  <a:schemeClr val="tx1"/>
                </a:solidFill>
              </a:rPr>
              <a:t>Others you may have seen or used and but are now replaced by CSS). </a:t>
            </a:r>
          </a:p>
          <a:p>
            <a:pPr marL="342900" indent="-342900" algn="l">
              <a:buClr>
                <a:srgbClr val="0070C0"/>
              </a:buClr>
              <a:buSzPct val="80000"/>
              <a:buFont typeface="Wingdings" pitchFamily="2" charset="2"/>
              <a:buChar char="u"/>
            </a:pPr>
            <a:r>
              <a:rPr lang="en-US" sz="1800" dirty="0">
                <a:solidFill>
                  <a:schemeClr val="tx1"/>
                </a:solidFill>
              </a:rPr>
              <a:t>You will note that many have been deprecated, but not all of them!</a:t>
            </a:r>
          </a:p>
          <a:p>
            <a:pPr marL="342900" indent="-342900" algn="l">
              <a:buClr>
                <a:srgbClr val="0070C0"/>
              </a:buClr>
              <a:buSzPct val="80000"/>
              <a:buFont typeface="Wingdings" pitchFamily="2" charset="2"/>
              <a:buChar char="u"/>
            </a:pPr>
            <a:r>
              <a:rPr lang="en-US" sz="1800" b="1" dirty="0">
                <a:solidFill>
                  <a:schemeClr val="tx1"/>
                </a:solidFill>
              </a:rPr>
              <a:t>Short List of Tags NOT Supported by HTML 5 as of October 28, 2014 </a:t>
            </a:r>
            <a:r>
              <a:rPr lang="en-US" sz="1800" u="sng" dirty="0">
                <a:solidFill>
                  <a:schemeClr val="tx1"/>
                </a:solidFill>
              </a:rPr>
              <a:t>(</a:t>
            </a:r>
            <a:r>
              <a:rPr lang="en-US" sz="1800" u="sng" dirty="0">
                <a:solidFill>
                  <a:schemeClr val="tx1"/>
                </a:solidFill>
                <a:hlinkClick r:id="rId2">
                  <a:extLst>
                    <a:ext uri="{A12FA001-AC4F-418D-AE19-62706E023703}">
                      <ahyp:hlinkClr xmlns:ahyp="http://schemas.microsoft.com/office/drawing/2018/hyperlinkcolor" val="tx"/>
                    </a:ext>
                  </a:extLst>
                </a:hlinkClick>
              </a:rPr>
              <a:t>http://www.w3.org/TR/html5/obsolete.html#non-conforming-features (</a:t>
            </a:r>
            <a:r>
              <a:rPr lang="en-US" sz="1800" dirty="0">
                <a:hlinkClick r:id="rId3"/>
              </a:rPr>
              <a:t>https://html.spec.whatwg.org/multipage/obsolete.html#non-conforming-features</a:t>
            </a:r>
            <a:r>
              <a:rPr lang="en-US" sz="1800" u="sng" dirty="0">
                <a:solidFill>
                  <a:schemeClr val="tx1"/>
                </a:solidFill>
                <a:hlinkClick r:id="rId2">
                  <a:extLst>
                    <a:ext uri="{A12FA001-AC4F-418D-AE19-62706E023703}">
                      <ahyp:hlinkClr xmlns:ahyp="http://schemas.microsoft.com/office/drawing/2018/hyperlinkcolor" val="tx"/>
                    </a:ext>
                  </a:extLst>
                </a:hlinkClick>
              </a:rPr>
              <a:t>s)</a:t>
            </a:r>
            <a:r>
              <a:rPr lang="en-US" sz="1800" dirty="0">
                <a:solidFill>
                  <a:schemeClr val="tx1"/>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4"/>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9505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2684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(Note that I did not cover all these tags as some just have not been used for many years nor have I seen them used).</a:t>
            </a:r>
          </a:p>
          <a:p>
            <a:pPr marL="342900" indent="-342900" algn="l">
              <a:buClr>
                <a:srgbClr val="0070C0"/>
              </a:buClr>
              <a:buSzPct val="80000"/>
              <a:buFont typeface="Wingdings" pitchFamily="2" charset="2"/>
              <a:buChar char="u"/>
            </a:pPr>
            <a:r>
              <a:rPr lang="en-US" sz="1800" b="1" dirty="0">
                <a:solidFill>
                  <a:schemeClr val="tx1"/>
                </a:solidFill>
              </a:rPr>
              <a:t>&lt;acronym&gt;         </a:t>
            </a:r>
            <a:r>
              <a:rPr lang="en-US" sz="1800" dirty="0">
                <a:solidFill>
                  <a:schemeClr val="tx1"/>
                </a:solidFill>
              </a:rPr>
              <a:t>Use </a:t>
            </a:r>
            <a:r>
              <a:rPr lang="en-US" sz="1800" b="1" dirty="0">
                <a:solidFill>
                  <a:schemeClr val="tx1"/>
                </a:solidFill>
              </a:rPr>
              <a:t>&lt;</a:t>
            </a:r>
            <a:r>
              <a:rPr lang="en-US" sz="1800" b="1" dirty="0" err="1">
                <a:solidFill>
                  <a:schemeClr val="tx1"/>
                </a:solidFill>
              </a:rPr>
              <a:t>abbr</a:t>
            </a:r>
            <a:r>
              <a:rPr lang="en-US" sz="1800" b="1" dirty="0">
                <a:solidFill>
                  <a:schemeClr val="tx1"/>
                </a:solidFill>
              </a:rPr>
              <a:t>&gt; </a:t>
            </a:r>
            <a:r>
              <a:rPr lang="en-US" sz="1800" dirty="0">
                <a:solidFill>
                  <a:schemeClr val="tx1"/>
                </a:solidFill>
              </a:rPr>
              <a:t>instead</a:t>
            </a:r>
          </a:p>
          <a:p>
            <a:pPr marL="342900" indent="-342900" algn="l">
              <a:buClr>
                <a:srgbClr val="0070C0"/>
              </a:buClr>
              <a:buSzPct val="80000"/>
              <a:buFont typeface="Wingdings" pitchFamily="2" charset="2"/>
              <a:buChar char="u"/>
            </a:pPr>
            <a:r>
              <a:rPr lang="en-US" sz="1800" b="1" dirty="0">
                <a:solidFill>
                  <a:schemeClr val="tx1"/>
                </a:solidFill>
              </a:rPr>
              <a:t>&lt;applet&gt;             </a:t>
            </a:r>
            <a:r>
              <a:rPr lang="en-US" sz="1800" dirty="0">
                <a:solidFill>
                  <a:schemeClr val="tx1"/>
                </a:solidFill>
              </a:rPr>
              <a:t>Use embed or object instead.</a:t>
            </a: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basefont</a:t>
            </a:r>
            <a:r>
              <a:rPr lang="en-US" sz="1800" b="1" dirty="0">
                <a:solidFill>
                  <a:schemeClr val="tx1"/>
                </a:solidFill>
              </a:rPr>
              <a:t>&gt;         </a:t>
            </a:r>
            <a:r>
              <a:rPr lang="en-US" sz="1800" dirty="0">
                <a:solidFill>
                  <a:schemeClr val="tx1"/>
                </a:solidFill>
              </a:rPr>
              <a:t>Deprecated anyway!</a:t>
            </a: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bgsound</a:t>
            </a:r>
            <a:r>
              <a:rPr lang="en-US" sz="1800" b="1" dirty="0">
                <a:solidFill>
                  <a:schemeClr val="tx1"/>
                </a:solidFill>
              </a:rPr>
              <a:t>&gt;        </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&lt;big&gt;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&lt;blink&gt;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&lt;center&gt;              </a:t>
            </a:r>
            <a:r>
              <a:rPr lang="en-US" sz="1800" dirty="0">
                <a:solidFill>
                  <a:schemeClr val="tx1"/>
                </a:solidFill>
              </a:rPr>
              <a:t>Use CSS.</a:t>
            </a: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dir</a:t>
            </a:r>
            <a:r>
              <a:rPr lang="en-US" sz="1800" b="1" dirty="0">
                <a:solidFill>
                  <a:schemeClr val="tx1"/>
                </a:solidFill>
              </a:rPr>
              <a:t>&gt;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&lt;font&gt;                       </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&lt;frame&gt;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7075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0442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&lt;frameset&gt;       </a:t>
            </a:r>
            <a:r>
              <a:rPr lang="en-US" sz="1800" dirty="0">
                <a:solidFill>
                  <a:schemeClr val="tx1"/>
                </a:solidFill>
              </a:rPr>
              <a:t>(CSS will replace these).</a:t>
            </a: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noframes</a:t>
            </a:r>
            <a:r>
              <a:rPr lang="en-US" sz="1800" b="1" dirty="0">
                <a:solidFill>
                  <a:schemeClr val="tx1"/>
                </a:solidFill>
              </a:rPr>
              <a:t>&gt;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hgroup</a:t>
            </a:r>
            <a:r>
              <a:rPr lang="en-US" sz="1800" b="1" dirty="0">
                <a:solidFill>
                  <a:schemeClr val="tx1"/>
                </a:solidFill>
              </a:rPr>
              <a:t>&gt;          </a:t>
            </a:r>
            <a:r>
              <a:rPr lang="en-US" sz="1800" dirty="0">
                <a:solidFill>
                  <a:schemeClr val="tx1"/>
                </a:solidFill>
              </a:rPr>
              <a:t>This was actually a new HTML5 tag but was removed.</a:t>
            </a:r>
          </a:p>
          <a:p>
            <a:pPr marL="342900" indent="-342900" algn="l">
              <a:buClr>
                <a:srgbClr val="0070C0"/>
              </a:buClr>
              <a:buSzPct val="80000"/>
              <a:buFont typeface="Wingdings" pitchFamily="2" charset="2"/>
              <a:buChar char="u"/>
            </a:pPr>
            <a:r>
              <a:rPr lang="en-US" sz="1800" b="1" dirty="0">
                <a:solidFill>
                  <a:schemeClr val="tx1"/>
                </a:solidFill>
              </a:rPr>
              <a:t>&lt;marquee&gt;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&lt;spacer&gt;               </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&lt;strike&gt;             </a:t>
            </a:r>
            <a:r>
              <a:rPr lang="en-US" sz="1800" dirty="0">
                <a:solidFill>
                  <a:schemeClr val="tx1"/>
                </a:solidFill>
              </a:rPr>
              <a:t>Use </a:t>
            </a:r>
            <a:r>
              <a:rPr lang="en-US" sz="1800" b="1" dirty="0">
                <a:solidFill>
                  <a:schemeClr val="tx1"/>
                </a:solidFill>
              </a:rPr>
              <a:t>del or s </a:t>
            </a:r>
            <a:r>
              <a:rPr lang="en-US" sz="1800" dirty="0">
                <a:solidFill>
                  <a:schemeClr val="tx1"/>
                </a:solidFill>
              </a:rPr>
              <a:t>instead!</a:t>
            </a: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tt</a:t>
            </a:r>
            <a:r>
              <a:rPr lang="en-US" sz="1800" b="1" dirty="0">
                <a:solidFill>
                  <a:schemeClr val="tx1"/>
                </a:solidFill>
              </a:rPr>
              <a:t>&gt;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xmp</a:t>
            </a:r>
            <a:r>
              <a:rPr lang="en-US" sz="1800" b="1" dirty="0">
                <a:solidFill>
                  <a:schemeClr val="tx1"/>
                </a:solidFill>
              </a:rPr>
              <a:t>&gt;               </a:t>
            </a:r>
            <a:r>
              <a:rPr lang="en-US" sz="1800" dirty="0">
                <a:solidFill>
                  <a:schemeClr val="tx1"/>
                </a:solidFill>
              </a:rPr>
              <a:t>Use</a:t>
            </a:r>
            <a:r>
              <a:rPr lang="en-US" sz="1800" b="1" dirty="0">
                <a:solidFill>
                  <a:schemeClr val="tx1"/>
                </a:solidFill>
              </a:rPr>
              <a:t> pre </a:t>
            </a:r>
            <a:r>
              <a:rPr lang="en-US" sz="1800" dirty="0">
                <a:solidFill>
                  <a:schemeClr val="tx1"/>
                </a:solidFill>
              </a:rPr>
              <a:t>or </a:t>
            </a:r>
            <a:r>
              <a:rPr lang="en-US" sz="1800" b="1" dirty="0">
                <a:solidFill>
                  <a:schemeClr val="tx1"/>
                </a:solidFill>
              </a:rPr>
              <a:t>code </a:t>
            </a:r>
            <a:r>
              <a:rPr lang="en-US" sz="1800" dirty="0">
                <a:solidFill>
                  <a:schemeClr val="tx1"/>
                </a:solidFill>
              </a:rPr>
              <a:t>instead</a:t>
            </a:r>
            <a:r>
              <a:rPr lang="en-US" sz="1800" b="1" dirty="0">
                <a:solidFill>
                  <a:schemeClr val="tx1"/>
                </a:solidFill>
              </a:rPr>
              <a:t>.</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9375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7724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Some of the New Tags in HTML 5:</a:t>
            </a:r>
          </a:p>
          <a:p>
            <a:pPr marL="342900" indent="-342900" algn="l">
              <a:buClr>
                <a:srgbClr val="0070C0"/>
              </a:buClr>
              <a:buSzPct val="80000"/>
              <a:buFont typeface="Wingdings" pitchFamily="2" charset="2"/>
              <a:buChar char="u"/>
            </a:pPr>
            <a:r>
              <a:rPr lang="en-US" sz="1800" dirty="0">
                <a:solidFill>
                  <a:schemeClr val="tx1"/>
                </a:solidFill>
              </a:rPr>
              <a:t>There are lots of new tags some of which aren't even supported by all the browsers just yet, so here is a quick sampling of the some of the elements that are making people excited:</a:t>
            </a:r>
          </a:p>
          <a:p>
            <a:pPr marL="342900" indent="-342900" algn="l">
              <a:buClr>
                <a:srgbClr val="0070C0"/>
              </a:buClr>
              <a:buSzPct val="80000"/>
              <a:buFont typeface="Wingdings" pitchFamily="2" charset="2"/>
              <a:buChar char="u"/>
            </a:pPr>
            <a:r>
              <a:rPr lang="en-US" sz="1800" b="1" dirty="0">
                <a:solidFill>
                  <a:schemeClr val="tx1"/>
                </a:solidFill>
              </a:rPr>
              <a:t>&lt;article&gt;   </a:t>
            </a:r>
            <a:r>
              <a:rPr lang="en-US" sz="1800" dirty="0">
                <a:solidFill>
                  <a:schemeClr val="tx1"/>
                </a:solidFill>
              </a:rPr>
              <a:t>defines an article</a:t>
            </a:r>
          </a:p>
          <a:p>
            <a:pPr marL="342900" indent="-342900" algn="l">
              <a:buClr>
                <a:srgbClr val="0070C0"/>
              </a:buClr>
              <a:buSzPct val="80000"/>
              <a:buFont typeface="Wingdings" pitchFamily="2" charset="2"/>
              <a:buChar char="u"/>
            </a:pPr>
            <a:r>
              <a:rPr lang="en-US" sz="1800" b="1" dirty="0">
                <a:solidFill>
                  <a:schemeClr val="tx1"/>
                </a:solidFill>
              </a:rPr>
              <a:t>&lt;aside</a:t>
            </a:r>
            <a:r>
              <a:rPr lang="en-US" sz="1800" dirty="0">
                <a:solidFill>
                  <a:schemeClr val="tx1"/>
                </a:solidFill>
              </a:rPr>
              <a:t>&gt;     defines content aside from the page content</a:t>
            </a:r>
          </a:p>
          <a:p>
            <a:pPr marL="342900" indent="-342900" algn="l">
              <a:buClr>
                <a:srgbClr val="0070C0"/>
              </a:buClr>
              <a:buSzPct val="80000"/>
              <a:buFont typeface="Wingdings" pitchFamily="2" charset="2"/>
              <a:buChar char="u"/>
            </a:pPr>
            <a:r>
              <a:rPr lang="en-US" sz="1800" b="1" dirty="0">
                <a:solidFill>
                  <a:schemeClr val="tx1"/>
                </a:solidFill>
              </a:rPr>
              <a:t>&lt;audio&gt;</a:t>
            </a:r>
            <a:r>
              <a:rPr lang="en-US" sz="1800" dirty="0">
                <a:solidFill>
                  <a:schemeClr val="tx1"/>
                </a:solidFill>
              </a:rPr>
              <a:t>    defines sound content</a:t>
            </a:r>
          </a:p>
          <a:p>
            <a:pPr marL="342900" indent="-342900" algn="l">
              <a:buClr>
                <a:srgbClr val="0070C0"/>
              </a:buClr>
              <a:buSzPct val="80000"/>
              <a:buFont typeface="Wingdings" pitchFamily="2" charset="2"/>
              <a:buChar char="u"/>
            </a:pPr>
            <a:r>
              <a:rPr lang="en-US" sz="1800" b="1" dirty="0">
                <a:solidFill>
                  <a:schemeClr val="tx1"/>
                </a:solidFill>
              </a:rPr>
              <a:t>&lt;canvas&gt; </a:t>
            </a:r>
            <a:r>
              <a:rPr lang="en-US" sz="1800" dirty="0">
                <a:solidFill>
                  <a:schemeClr val="tx1"/>
                </a:solidFill>
              </a:rPr>
              <a:t>  defines graphics</a:t>
            </a:r>
          </a:p>
          <a:p>
            <a:pPr marL="342900" indent="-342900" algn="l">
              <a:buClr>
                <a:srgbClr val="0070C0"/>
              </a:buClr>
              <a:buSzPct val="80000"/>
              <a:buFont typeface="Wingdings" pitchFamily="2" charset="2"/>
              <a:buChar char="u"/>
            </a:pPr>
            <a:r>
              <a:rPr lang="en-US" sz="1800" b="1" dirty="0">
                <a:solidFill>
                  <a:schemeClr val="tx1"/>
                </a:solidFill>
              </a:rPr>
              <a:t>&lt;embed&gt;</a:t>
            </a:r>
            <a:r>
              <a:rPr lang="en-US" sz="1800" dirty="0">
                <a:solidFill>
                  <a:schemeClr val="tx1"/>
                </a:solidFill>
              </a:rPr>
              <a:t>  defines external interactive content or plugin (has been used for years, but you could never validate a web page with it!).</a:t>
            </a: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figcaption</a:t>
            </a:r>
            <a:r>
              <a:rPr lang="en-US" sz="1800" b="1" dirty="0">
                <a:solidFill>
                  <a:schemeClr val="tx1"/>
                </a:solidFill>
              </a:rPr>
              <a:t>&gt;</a:t>
            </a:r>
            <a:r>
              <a:rPr lang="en-US" sz="1800" dirty="0">
                <a:solidFill>
                  <a:schemeClr val="tx1"/>
                </a:solidFill>
              </a:rPr>
              <a:t> defines the caption of a figure element</a:t>
            </a:r>
          </a:p>
          <a:p>
            <a:pPr marL="342900" indent="-342900" algn="l">
              <a:buClr>
                <a:srgbClr val="0070C0"/>
              </a:buClr>
              <a:buSzPct val="80000"/>
              <a:buFont typeface="Wingdings" pitchFamily="2" charset="2"/>
              <a:buChar char="u"/>
            </a:pPr>
            <a:r>
              <a:rPr lang="en-US" sz="1800" b="1" dirty="0">
                <a:solidFill>
                  <a:schemeClr val="tx1"/>
                </a:solidFill>
              </a:rPr>
              <a:t>&lt;figure&gt;</a:t>
            </a:r>
            <a:r>
              <a:rPr lang="en-US" sz="1800" dirty="0">
                <a:solidFill>
                  <a:schemeClr val="tx1"/>
                </a:solidFill>
              </a:rPr>
              <a:t>        defines a group of media content, and their caption</a:t>
            </a:r>
          </a:p>
          <a:p>
            <a:pPr marL="342900" indent="-342900" algn="l">
              <a:buClr>
                <a:srgbClr val="0070C0"/>
              </a:buClr>
              <a:buSzPct val="80000"/>
              <a:buFont typeface="Wingdings" pitchFamily="2" charset="2"/>
              <a:buChar char="u"/>
            </a:pPr>
            <a:r>
              <a:rPr lang="en-US" sz="1800" b="1" dirty="0">
                <a:solidFill>
                  <a:schemeClr val="tx1"/>
                </a:solidFill>
              </a:rPr>
              <a:t>&lt;footer&gt;</a:t>
            </a:r>
            <a:r>
              <a:rPr lang="en-US" sz="1800" dirty="0">
                <a:solidFill>
                  <a:schemeClr val="tx1"/>
                </a:solidFill>
              </a:rPr>
              <a:t>       defines a footer for a section or a page</a:t>
            </a:r>
          </a:p>
          <a:p>
            <a:pPr marL="342900" indent="-342900" algn="l">
              <a:buClr>
                <a:srgbClr val="0070C0"/>
              </a:buClr>
              <a:buSzPct val="80000"/>
              <a:buFont typeface="Wingdings" pitchFamily="2" charset="2"/>
              <a:buChar char="u"/>
            </a:pPr>
            <a:r>
              <a:rPr lang="en-US" sz="1800" b="1" dirty="0">
                <a:solidFill>
                  <a:schemeClr val="tx1"/>
                </a:solidFill>
              </a:rPr>
              <a:t>&lt;header&gt;</a:t>
            </a:r>
            <a:r>
              <a:rPr lang="en-US" sz="1800" dirty="0">
                <a:solidFill>
                  <a:schemeClr val="tx1"/>
                </a:solidFill>
              </a:rPr>
              <a:t>      defines a header for a section or a page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210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2684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&lt;mark&gt;</a:t>
            </a:r>
            <a:r>
              <a:rPr lang="en-US" sz="1800" dirty="0">
                <a:solidFill>
                  <a:schemeClr val="tx1"/>
                </a:solidFill>
              </a:rPr>
              <a:t>          defines marked text</a:t>
            </a:r>
          </a:p>
          <a:p>
            <a:pPr marL="342900" indent="-342900" algn="l">
              <a:buClr>
                <a:srgbClr val="0070C0"/>
              </a:buClr>
              <a:buSzPct val="80000"/>
              <a:buFont typeface="Wingdings" pitchFamily="2" charset="2"/>
              <a:buChar char="u"/>
            </a:pPr>
            <a:r>
              <a:rPr lang="en-US" sz="1800" b="1" dirty="0">
                <a:solidFill>
                  <a:schemeClr val="tx1"/>
                </a:solidFill>
              </a:rPr>
              <a:t>&lt;nav&gt;</a:t>
            </a:r>
            <a:r>
              <a:rPr lang="en-US" sz="1800" dirty="0">
                <a:solidFill>
                  <a:schemeClr val="tx1"/>
                </a:solidFill>
              </a:rPr>
              <a:t>             defines navigation links</a:t>
            </a:r>
          </a:p>
          <a:p>
            <a:pPr marL="342900"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rp</a:t>
            </a:r>
            <a:r>
              <a:rPr lang="en-US" sz="1800" b="1" dirty="0">
                <a:solidFill>
                  <a:schemeClr val="tx1"/>
                </a:solidFill>
              </a:rPr>
              <a:t>&gt;</a:t>
            </a:r>
            <a:r>
              <a:rPr lang="en-US" sz="1800" dirty="0">
                <a:solidFill>
                  <a:schemeClr val="tx1"/>
                </a:solidFill>
              </a:rPr>
              <a:t>                used in ruby annotations to define what to show browsers that do not support the ruby element.</a:t>
            </a:r>
          </a:p>
          <a:p>
            <a:pPr marL="342900" indent="-342900" algn="l">
              <a:buClr>
                <a:srgbClr val="0070C0"/>
              </a:buClr>
              <a:buSzPct val="80000"/>
              <a:buFont typeface="Wingdings" pitchFamily="2" charset="2"/>
              <a:buChar char="u"/>
            </a:pPr>
            <a:r>
              <a:rPr lang="en-US" sz="1800" b="1" dirty="0">
                <a:solidFill>
                  <a:schemeClr val="tx1"/>
                </a:solidFill>
              </a:rPr>
              <a:t>&lt;ruby&gt;</a:t>
            </a:r>
            <a:r>
              <a:rPr lang="en-US" sz="1800" dirty="0">
                <a:solidFill>
                  <a:schemeClr val="tx1"/>
                </a:solidFill>
              </a:rPr>
              <a:t>            defines ruby annotations</a:t>
            </a:r>
          </a:p>
          <a:p>
            <a:pPr marL="342900" indent="-342900" algn="l">
              <a:buClr>
                <a:srgbClr val="0070C0"/>
              </a:buClr>
              <a:buSzPct val="80000"/>
              <a:buFont typeface="Wingdings" pitchFamily="2" charset="2"/>
              <a:buChar char="u"/>
            </a:pPr>
            <a:r>
              <a:rPr lang="en-US" sz="1800" b="1" dirty="0">
                <a:solidFill>
                  <a:schemeClr val="tx1"/>
                </a:solidFill>
              </a:rPr>
              <a:t>&lt;section&gt;</a:t>
            </a:r>
            <a:r>
              <a:rPr lang="en-US" sz="1800" dirty="0">
                <a:solidFill>
                  <a:schemeClr val="tx1"/>
                </a:solidFill>
              </a:rPr>
              <a:t>       defines a section</a:t>
            </a:r>
          </a:p>
          <a:p>
            <a:pPr marL="342900" indent="-342900" algn="l">
              <a:buClr>
                <a:srgbClr val="0070C0"/>
              </a:buClr>
              <a:buSzPct val="80000"/>
              <a:buFont typeface="Wingdings" pitchFamily="2" charset="2"/>
              <a:buChar char="u"/>
            </a:pPr>
            <a:r>
              <a:rPr lang="en-US" sz="1800" b="1" dirty="0">
                <a:solidFill>
                  <a:schemeClr val="tx1"/>
                </a:solidFill>
              </a:rPr>
              <a:t>&lt;source&gt;</a:t>
            </a:r>
            <a:r>
              <a:rPr lang="en-US" sz="1800" dirty="0">
                <a:solidFill>
                  <a:schemeClr val="tx1"/>
                </a:solidFill>
              </a:rPr>
              <a:t>        defines media resources</a:t>
            </a:r>
          </a:p>
          <a:p>
            <a:pPr marL="342900" indent="-342900" algn="l">
              <a:buClr>
                <a:srgbClr val="0070C0"/>
              </a:buClr>
              <a:buSzPct val="80000"/>
              <a:buFont typeface="Wingdings" pitchFamily="2" charset="2"/>
              <a:buChar char="u"/>
            </a:pPr>
            <a:r>
              <a:rPr lang="en-US" sz="1800" b="1" dirty="0">
                <a:solidFill>
                  <a:schemeClr val="tx1"/>
                </a:solidFill>
              </a:rPr>
              <a:t>&lt;summary&gt;</a:t>
            </a:r>
            <a:r>
              <a:rPr lang="en-US" sz="1800" dirty="0">
                <a:solidFill>
                  <a:schemeClr val="tx1"/>
                </a:solidFill>
              </a:rPr>
              <a:t>  defines the header of a “detail” element</a:t>
            </a:r>
          </a:p>
          <a:p>
            <a:pPr marL="342900" indent="-342900" algn="l">
              <a:buClr>
                <a:srgbClr val="0070C0"/>
              </a:buClr>
              <a:buSzPct val="80000"/>
              <a:buFont typeface="Wingdings" pitchFamily="2" charset="2"/>
              <a:buChar char="u"/>
            </a:pPr>
            <a:r>
              <a:rPr lang="en-US" sz="1800" b="1" dirty="0">
                <a:solidFill>
                  <a:schemeClr val="tx1"/>
                </a:solidFill>
              </a:rPr>
              <a:t>&lt;video&gt;</a:t>
            </a:r>
            <a:r>
              <a:rPr lang="en-US" sz="1800" dirty="0">
                <a:solidFill>
                  <a:schemeClr val="tx1"/>
                </a:solidFill>
              </a:rPr>
              <a:t>         defines a video</a:t>
            </a:r>
          </a:p>
          <a:p>
            <a:pPr marL="342900" indent="-342900" algn="l">
              <a:buClr>
                <a:srgbClr val="0070C0"/>
              </a:buClr>
              <a:buSzPct val="80000"/>
              <a:buFont typeface="Wingdings" pitchFamily="2" charset="2"/>
              <a:buChar char="u"/>
            </a:pPr>
            <a:r>
              <a:rPr lang="en-US" sz="1800" dirty="0">
                <a:solidFill>
                  <a:schemeClr val="tx1"/>
                </a:solidFill>
              </a:rPr>
              <a:t>HTML 5 is all about semantics.  </a:t>
            </a:r>
          </a:p>
          <a:p>
            <a:pPr marL="342900" indent="-342900" algn="l">
              <a:buClr>
                <a:srgbClr val="0070C0"/>
              </a:buClr>
              <a:buSzPct val="80000"/>
              <a:buFont typeface="Wingdings" pitchFamily="2" charset="2"/>
              <a:buChar char="u"/>
            </a:pPr>
            <a:r>
              <a:rPr lang="en-US" sz="1800" dirty="0">
                <a:solidFill>
                  <a:schemeClr val="tx1"/>
                </a:solidFill>
              </a:rPr>
              <a:t>You will need to really think about how you can best accurately describe your contents meaning.</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7113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1101.1 HTML5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3719700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B8616E2-2A31-4723-8839-5A3E9411ECD1}"/>
              </a:ext>
            </a:extLst>
          </p:cNvPr>
          <p:cNvPicPr>
            <a:picLocks noChangeAspect="1"/>
          </p:cNvPicPr>
          <p:nvPr/>
        </p:nvPicPr>
        <p:blipFill>
          <a:blip r:embed="rId3"/>
          <a:stretch>
            <a:fillRect/>
          </a:stretch>
        </p:blipFill>
        <p:spPr>
          <a:xfrm>
            <a:off x="2812097" y="1940040"/>
            <a:ext cx="3519806" cy="4195692"/>
          </a:xfrm>
          <a:prstGeom prst="rect">
            <a:avLst/>
          </a:prstGeom>
          <a:ln>
            <a:solidFill>
              <a:srgbClr val="C00000"/>
            </a:solidFill>
          </a:ln>
        </p:spPr>
      </p:pic>
    </p:spTree>
    <p:extLst>
      <p:ext uri="{BB962C8B-B14F-4D97-AF65-F5344CB8AC3E}">
        <p14:creationId xmlns:p14="http://schemas.microsoft.com/office/powerpoint/2010/main" val="352429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C0AED626-FD14-4A2A-BA77-956BCFE54936}"/>
              </a:ext>
            </a:extLst>
          </p:cNvPr>
          <p:cNvPicPr>
            <a:picLocks noChangeAspect="1"/>
          </p:cNvPicPr>
          <p:nvPr/>
        </p:nvPicPr>
        <p:blipFill>
          <a:blip r:embed="rId3"/>
          <a:stretch>
            <a:fillRect/>
          </a:stretch>
        </p:blipFill>
        <p:spPr>
          <a:xfrm>
            <a:off x="2590800" y="1919684"/>
            <a:ext cx="3695700" cy="1562100"/>
          </a:xfrm>
          <a:prstGeom prst="rect">
            <a:avLst/>
          </a:prstGeom>
          <a:ln>
            <a:solidFill>
              <a:srgbClr val="C00000"/>
            </a:solidFill>
          </a:ln>
        </p:spPr>
      </p:pic>
      <p:pic>
        <p:nvPicPr>
          <p:cNvPr id="12" name="Picture 11">
            <a:extLst>
              <a:ext uri="{FF2B5EF4-FFF2-40B4-BE49-F238E27FC236}">
                <a16:creationId xmlns:a16="http://schemas.microsoft.com/office/drawing/2014/main" id="{47D4BE73-D380-4E56-A4D7-A18DFAF34C51}"/>
              </a:ext>
            </a:extLst>
          </p:cNvPr>
          <p:cNvPicPr>
            <a:picLocks noChangeAspect="1"/>
          </p:cNvPicPr>
          <p:nvPr/>
        </p:nvPicPr>
        <p:blipFill>
          <a:blip r:embed="rId4"/>
          <a:stretch>
            <a:fillRect/>
          </a:stretch>
        </p:blipFill>
        <p:spPr>
          <a:xfrm>
            <a:off x="2505075" y="3708395"/>
            <a:ext cx="3781425" cy="1828800"/>
          </a:xfrm>
          <a:prstGeom prst="rect">
            <a:avLst/>
          </a:prstGeom>
          <a:ln>
            <a:solidFill>
              <a:srgbClr val="C00000"/>
            </a:solidFill>
          </a:ln>
        </p:spPr>
      </p:pic>
    </p:spTree>
    <p:extLst>
      <p:ext uri="{BB962C8B-B14F-4D97-AF65-F5344CB8AC3E}">
        <p14:creationId xmlns:p14="http://schemas.microsoft.com/office/powerpoint/2010/main" val="3827440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9DFCFF4-DF72-4EB9-8DBA-0ED6E724A28C}"/>
              </a:ext>
            </a:extLst>
          </p:cNvPr>
          <p:cNvPicPr>
            <a:picLocks noChangeAspect="1"/>
          </p:cNvPicPr>
          <p:nvPr/>
        </p:nvPicPr>
        <p:blipFill>
          <a:blip r:embed="rId3"/>
          <a:stretch>
            <a:fillRect/>
          </a:stretch>
        </p:blipFill>
        <p:spPr>
          <a:xfrm>
            <a:off x="2578021" y="1905581"/>
            <a:ext cx="3571875" cy="1714500"/>
          </a:xfrm>
          <a:prstGeom prst="rect">
            <a:avLst/>
          </a:prstGeom>
          <a:ln>
            <a:solidFill>
              <a:srgbClr val="C00000"/>
            </a:solidFill>
          </a:ln>
        </p:spPr>
      </p:pic>
      <p:pic>
        <p:nvPicPr>
          <p:cNvPr id="13" name="Picture 12">
            <a:extLst>
              <a:ext uri="{FF2B5EF4-FFF2-40B4-BE49-F238E27FC236}">
                <a16:creationId xmlns:a16="http://schemas.microsoft.com/office/drawing/2014/main" id="{66FB2C22-2193-443F-A084-D077855BEC49}"/>
              </a:ext>
            </a:extLst>
          </p:cNvPr>
          <p:cNvPicPr>
            <a:picLocks noChangeAspect="1"/>
          </p:cNvPicPr>
          <p:nvPr/>
        </p:nvPicPr>
        <p:blipFill>
          <a:blip r:embed="rId4"/>
          <a:stretch>
            <a:fillRect/>
          </a:stretch>
        </p:blipFill>
        <p:spPr>
          <a:xfrm>
            <a:off x="2590800" y="3792379"/>
            <a:ext cx="3657600" cy="1828800"/>
          </a:xfrm>
          <a:prstGeom prst="rect">
            <a:avLst/>
          </a:prstGeom>
          <a:ln>
            <a:solidFill>
              <a:srgbClr val="C00000"/>
            </a:solidFill>
          </a:ln>
        </p:spPr>
      </p:pic>
    </p:spTree>
    <p:extLst>
      <p:ext uri="{BB962C8B-B14F-4D97-AF65-F5344CB8AC3E}">
        <p14:creationId xmlns:p14="http://schemas.microsoft.com/office/powerpoint/2010/main" val="1594626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E105EC1F-693A-4522-A5DC-A8D02E0A8DF1}"/>
              </a:ext>
            </a:extLst>
          </p:cNvPr>
          <p:cNvPicPr>
            <a:picLocks noChangeAspect="1"/>
          </p:cNvPicPr>
          <p:nvPr/>
        </p:nvPicPr>
        <p:blipFill>
          <a:blip r:embed="rId3"/>
          <a:stretch>
            <a:fillRect/>
          </a:stretch>
        </p:blipFill>
        <p:spPr>
          <a:xfrm>
            <a:off x="1979712" y="1934694"/>
            <a:ext cx="3829050" cy="1724025"/>
          </a:xfrm>
          <a:prstGeom prst="rect">
            <a:avLst/>
          </a:prstGeom>
          <a:ln>
            <a:solidFill>
              <a:srgbClr val="C00000"/>
            </a:solidFill>
          </a:ln>
        </p:spPr>
      </p:pic>
      <p:pic>
        <p:nvPicPr>
          <p:cNvPr id="12" name="Picture 11">
            <a:extLst>
              <a:ext uri="{FF2B5EF4-FFF2-40B4-BE49-F238E27FC236}">
                <a16:creationId xmlns:a16="http://schemas.microsoft.com/office/drawing/2014/main" id="{DDABBEDB-7781-4661-85DB-90C6AE553E06}"/>
              </a:ext>
            </a:extLst>
          </p:cNvPr>
          <p:cNvPicPr>
            <a:picLocks noChangeAspect="1"/>
          </p:cNvPicPr>
          <p:nvPr/>
        </p:nvPicPr>
        <p:blipFill>
          <a:blip r:embed="rId4"/>
          <a:stretch>
            <a:fillRect/>
          </a:stretch>
        </p:blipFill>
        <p:spPr>
          <a:xfrm>
            <a:off x="1989448" y="3851080"/>
            <a:ext cx="3686175" cy="2447925"/>
          </a:xfrm>
          <a:prstGeom prst="rect">
            <a:avLst/>
          </a:prstGeom>
          <a:ln>
            <a:solidFill>
              <a:srgbClr val="C00000"/>
            </a:solidFill>
          </a:ln>
        </p:spPr>
      </p:pic>
    </p:spTree>
    <p:extLst>
      <p:ext uri="{BB962C8B-B14F-4D97-AF65-F5344CB8AC3E}">
        <p14:creationId xmlns:p14="http://schemas.microsoft.com/office/powerpoint/2010/main" val="371182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25402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For this module, we will stay with the “fundamentals”! Needless to say, there is a TON more to learn and explore in HTML but everything we have done so far is the foundation for all things to come.</a:t>
            </a:r>
          </a:p>
          <a:p>
            <a:pPr marL="342900" indent="-342900" algn="l">
              <a:buClr>
                <a:srgbClr val="0070C0"/>
              </a:buClr>
              <a:buSzPct val="80000"/>
              <a:buFont typeface="Wingdings" pitchFamily="2" charset="2"/>
              <a:buChar char="u"/>
            </a:pPr>
            <a:r>
              <a:rPr lang="en-US" sz="1800" dirty="0">
                <a:solidFill>
                  <a:schemeClr val="tx1"/>
                </a:solidFill>
              </a:rPr>
              <a:t>Read the article: </a:t>
            </a:r>
            <a:r>
              <a:rPr lang="en-US" sz="1800" u="sng" dirty="0">
                <a:solidFill>
                  <a:schemeClr val="tx1"/>
                </a:solidFill>
                <a:hlinkClick r:id="rId2" tooltip="read the announcement by the W3C">
                  <a:extLst>
                    <a:ext uri="{A12FA001-AC4F-418D-AE19-62706E023703}">
                      <ahyp:hlinkClr xmlns:ahyp="http://schemas.microsoft.com/office/drawing/2018/hyperlinkcolor" val="tx"/>
                    </a:ext>
                  </a:extLst>
                </a:hlinkClick>
              </a:rPr>
              <a:t>W3C Blog: HTML5.2 is here and HTML5.3 is coming! (</a:t>
            </a:r>
            <a:r>
              <a:rPr lang="en-US" sz="1800" dirty="0">
                <a:hlinkClick r:id="rId2"/>
              </a:rPr>
              <a:t>https://www.w3.org/blog/2017/12/html-5-2-is-done-html-5-3-is-coming/</a:t>
            </a:r>
            <a:r>
              <a:rPr lang="en-US" sz="1800" u="sng" dirty="0">
                <a:solidFill>
                  <a:schemeClr val="tx1"/>
                </a:solidFill>
                <a:hlinkClick r:id="rId2" tooltip="read the announcement by the W3C">
                  <a:extLst>
                    <a:ext uri="{A12FA001-AC4F-418D-AE19-62706E023703}">
                      <ahyp:hlinkClr xmlns:ahyp="http://schemas.microsoft.com/office/drawing/2018/hyperlinkcolor" val="tx"/>
                    </a:ext>
                  </a:extLst>
                </a:hlinkClick>
              </a:rPr>
              <a:t>)</a:t>
            </a:r>
            <a:endParaRPr lang="en-US" sz="1800" u="sng"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Read the specification: </a:t>
            </a:r>
            <a:r>
              <a:rPr lang="en-US" sz="1800" u="sng" dirty="0">
                <a:solidFill>
                  <a:schemeClr val="tx1"/>
                </a:solidFill>
                <a:hlinkClick r:id="rId3">
                  <a:extLst>
                    <a:ext uri="{A12FA001-AC4F-418D-AE19-62706E023703}">
                      <ahyp:hlinkClr xmlns:ahyp="http://schemas.microsoft.com/office/drawing/2018/hyperlinkcolor" val="tx"/>
                    </a:ext>
                  </a:extLst>
                </a:hlinkClick>
              </a:rPr>
              <a:t>HTML5.2 Recommendation</a:t>
            </a:r>
            <a:r>
              <a:rPr lang="en-US" sz="1800" u="sng" dirty="0">
                <a:solidFill>
                  <a:schemeClr val="tx1"/>
                </a:solidFill>
              </a:rPr>
              <a:t> (</a:t>
            </a:r>
            <a:r>
              <a:rPr lang="en-US" sz="1800" dirty="0">
                <a:hlinkClick r:id="rId3"/>
              </a:rPr>
              <a:t>https://www.w3.org/TR/2017/REC-html52-20171214/</a:t>
            </a:r>
            <a:r>
              <a:rPr lang="en-US" sz="1800" u="sng" dirty="0">
                <a:solidFill>
                  <a:schemeClr val="tx1"/>
                </a:solidFill>
              </a:rPr>
              <a:t>)</a:t>
            </a: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4"/>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71489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80C44DB-749D-4006-B13F-7986DF41DC0A}"/>
              </a:ext>
            </a:extLst>
          </p:cNvPr>
          <p:cNvPicPr>
            <a:picLocks noChangeAspect="1"/>
          </p:cNvPicPr>
          <p:nvPr/>
        </p:nvPicPr>
        <p:blipFill>
          <a:blip r:embed="rId3"/>
          <a:stretch>
            <a:fillRect/>
          </a:stretch>
        </p:blipFill>
        <p:spPr>
          <a:xfrm>
            <a:off x="2062386" y="1877131"/>
            <a:ext cx="3686175" cy="2600325"/>
          </a:xfrm>
          <a:prstGeom prst="rect">
            <a:avLst/>
          </a:prstGeom>
          <a:ln>
            <a:solidFill>
              <a:srgbClr val="C00000"/>
            </a:solidFill>
          </a:ln>
        </p:spPr>
      </p:pic>
      <p:pic>
        <p:nvPicPr>
          <p:cNvPr id="13" name="Picture 12">
            <a:extLst>
              <a:ext uri="{FF2B5EF4-FFF2-40B4-BE49-F238E27FC236}">
                <a16:creationId xmlns:a16="http://schemas.microsoft.com/office/drawing/2014/main" id="{3CBCC807-DB3D-4ADE-A3CF-0AF1089C57ED}"/>
              </a:ext>
            </a:extLst>
          </p:cNvPr>
          <p:cNvPicPr>
            <a:picLocks noChangeAspect="1"/>
          </p:cNvPicPr>
          <p:nvPr/>
        </p:nvPicPr>
        <p:blipFill>
          <a:blip r:embed="rId4"/>
          <a:stretch>
            <a:fillRect/>
          </a:stretch>
        </p:blipFill>
        <p:spPr>
          <a:xfrm>
            <a:off x="2062386" y="4739198"/>
            <a:ext cx="3819525" cy="1819275"/>
          </a:xfrm>
          <a:prstGeom prst="rect">
            <a:avLst/>
          </a:prstGeom>
          <a:ln>
            <a:solidFill>
              <a:srgbClr val="C00000"/>
            </a:solidFill>
          </a:ln>
        </p:spPr>
      </p:pic>
    </p:spTree>
    <p:extLst>
      <p:ext uri="{BB962C8B-B14F-4D97-AF65-F5344CB8AC3E}">
        <p14:creationId xmlns:p14="http://schemas.microsoft.com/office/powerpoint/2010/main" val="31792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733D1AD9-4F42-4C46-81A0-5D9EC268DD05}"/>
              </a:ext>
            </a:extLst>
          </p:cNvPr>
          <p:cNvPicPr>
            <a:picLocks noChangeAspect="1"/>
          </p:cNvPicPr>
          <p:nvPr/>
        </p:nvPicPr>
        <p:blipFill>
          <a:blip r:embed="rId3"/>
          <a:stretch>
            <a:fillRect/>
          </a:stretch>
        </p:blipFill>
        <p:spPr>
          <a:xfrm>
            <a:off x="2267744" y="1847381"/>
            <a:ext cx="3762375" cy="2409825"/>
          </a:xfrm>
          <a:prstGeom prst="rect">
            <a:avLst/>
          </a:prstGeom>
          <a:ln>
            <a:solidFill>
              <a:srgbClr val="C00000"/>
            </a:solidFill>
          </a:ln>
        </p:spPr>
      </p:pic>
      <p:pic>
        <p:nvPicPr>
          <p:cNvPr id="12" name="Picture 11">
            <a:extLst>
              <a:ext uri="{FF2B5EF4-FFF2-40B4-BE49-F238E27FC236}">
                <a16:creationId xmlns:a16="http://schemas.microsoft.com/office/drawing/2014/main" id="{7B599288-E805-4903-8C30-A44C1ABF7AFA}"/>
              </a:ext>
            </a:extLst>
          </p:cNvPr>
          <p:cNvPicPr>
            <a:picLocks noChangeAspect="1"/>
          </p:cNvPicPr>
          <p:nvPr/>
        </p:nvPicPr>
        <p:blipFill>
          <a:blip r:embed="rId4"/>
          <a:stretch>
            <a:fillRect/>
          </a:stretch>
        </p:blipFill>
        <p:spPr>
          <a:xfrm>
            <a:off x="2269029" y="4385165"/>
            <a:ext cx="3695700" cy="1924050"/>
          </a:xfrm>
          <a:prstGeom prst="rect">
            <a:avLst/>
          </a:prstGeom>
          <a:ln>
            <a:solidFill>
              <a:srgbClr val="C00000"/>
            </a:solidFill>
          </a:ln>
        </p:spPr>
      </p:pic>
    </p:spTree>
    <p:extLst>
      <p:ext uri="{BB962C8B-B14F-4D97-AF65-F5344CB8AC3E}">
        <p14:creationId xmlns:p14="http://schemas.microsoft.com/office/powerpoint/2010/main" val="4029599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118A1C6-C311-4BCE-B3FD-77ACB645988F}"/>
              </a:ext>
            </a:extLst>
          </p:cNvPr>
          <p:cNvPicPr>
            <a:picLocks noChangeAspect="1"/>
          </p:cNvPicPr>
          <p:nvPr/>
        </p:nvPicPr>
        <p:blipFill>
          <a:blip r:embed="rId3"/>
          <a:stretch>
            <a:fillRect/>
          </a:stretch>
        </p:blipFill>
        <p:spPr>
          <a:xfrm>
            <a:off x="2195736" y="1876907"/>
            <a:ext cx="3771900" cy="2505075"/>
          </a:xfrm>
          <a:prstGeom prst="rect">
            <a:avLst/>
          </a:prstGeom>
          <a:ln>
            <a:solidFill>
              <a:srgbClr val="C00000"/>
            </a:solidFill>
          </a:ln>
        </p:spPr>
      </p:pic>
      <p:pic>
        <p:nvPicPr>
          <p:cNvPr id="13" name="Picture 12">
            <a:extLst>
              <a:ext uri="{FF2B5EF4-FFF2-40B4-BE49-F238E27FC236}">
                <a16:creationId xmlns:a16="http://schemas.microsoft.com/office/drawing/2014/main" id="{A19C6CF4-D335-42F8-86FA-ACA1DC40DE03}"/>
              </a:ext>
            </a:extLst>
          </p:cNvPr>
          <p:cNvPicPr>
            <a:picLocks noChangeAspect="1"/>
          </p:cNvPicPr>
          <p:nvPr/>
        </p:nvPicPr>
        <p:blipFill>
          <a:blip r:embed="rId4"/>
          <a:stretch>
            <a:fillRect/>
          </a:stretch>
        </p:blipFill>
        <p:spPr>
          <a:xfrm>
            <a:off x="2238598" y="4578821"/>
            <a:ext cx="3686175" cy="1514475"/>
          </a:xfrm>
          <a:prstGeom prst="rect">
            <a:avLst/>
          </a:prstGeom>
          <a:ln>
            <a:solidFill>
              <a:srgbClr val="C00000"/>
            </a:solidFill>
          </a:ln>
        </p:spPr>
      </p:pic>
    </p:spTree>
    <p:extLst>
      <p:ext uri="{BB962C8B-B14F-4D97-AF65-F5344CB8AC3E}">
        <p14:creationId xmlns:p14="http://schemas.microsoft.com/office/powerpoint/2010/main" val="852713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29D95597-4066-48EB-82B6-44D762A7E787}"/>
              </a:ext>
            </a:extLst>
          </p:cNvPr>
          <p:cNvPicPr>
            <a:picLocks noChangeAspect="1"/>
          </p:cNvPicPr>
          <p:nvPr/>
        </p:nvPicPr>
        <p:blipFill>
          <a:blip r:embed="rId3"/>
          <a:stretch>
            <a:fillRect/>
          </a:stretch>
        </p:blipFill>
        <p:spPr>
          <a:xfrm>
            <a:off x="532460" y="1928012"/>
            <a:ext cx="3967532" cy="3043973"/>
          </a:xfrm>
          <a:prstGeom prst="rect">
            <a:avLst/>
          </a:prstGeom>
          <a:ln>
            <a:solidFill>
              <a:srgbClr val="C00000"/>
            </a:solidFill>
          </a:ln>
        </p:spPr>
      </p:pic>
      <p:pic>
        <p:nvPicPr>
          <p:cNvPr id="12" name="Picture 11">
            <a:extLst>
              <a:ext uri="{FF2B5EF4-FFF2-40B4-BE49-F238E27FC236}">
                <a16:creationId xmlns:a16="http://schemas.microsoft.com/office/drawing/2014/main" id="{424DECED-ABBF-4C22-8DBC-E92FDFCA5034}"/>
              </a:ext>
            </a:extLst>
          </p:cNvPr>
          <p:cNvPicPr>
            <a:picLocks noChangeAspect="1"/>
          </p:cNvPicPr>
          <p:nvPr/>
        </p:nvPicPr>
        <p:blipFill>
          <a:blip r:embed="rId4"/>
          <a:stretch>
            <a:fillRect/>
          </a:stretch>
        </p:blipFill>
        <p:spPr>
          <a:xfrm>
            <a:off x="4571999" y="1928012"/>
            <a:ext cx="4135891" cy="2869139"/>
          </a:xfrm>
          <a:prstGeom prst="rect">
            <a:avLst/>
          </a:prstGeom>
          <a:ln>
            <a:solidFill>
              <a:srgbClr val="C00000"/>
            </a:solidFill>
          </a:ln>
        </p:spPr>
      </p:pic>
    </p:spTree>
    <p:extLst>
      <p:ext uri="{BB962C8B-B14F-4D97-AF65-F5344CB8AC3E}">
        <p14:creationId xmlns:p14="http://schemas.microsoft.com/office/powerpoint/2010/main" val="2683506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47A349B-39F2-4727-A1FC-81970309C3DD}"/>
              </a:ext>
            </a:extLst>
          </p:cNvPr>
          <p:cNvPicPr>
            <a:picLocks noChangeAspect="1"/>
          </p:cNvPicPr>
          <p:nvPr/>
        </p:nvPicPr>
        <p:blipFill>
          <a:blip r:embed="rId3"/>
          <a:stretch>
            <a:fillRect/>
          </a:stretch>
        </p:blipFill>
        <p:spPr>
          <a:xfrm>
            <a:off x="457199" y="1876907"/>
            <a:ext cx="4140979" cy="2848237"/>
          </a:xfrm>
          <a:prstGeom prst="rect">
            <a:avLst/>
          </a:prstGeom>
          <a:ln>
            <a:solidFill>
              <a:srgbClr val="C00000"/>
            </a:solidFill>
          </a:ln>
        </p:spPr>
      </p:pic>
      <p:pic>
        <p:nvPicPr>
          <p:cNvPr id="13" name="Picture 12">
            <a:extLst>
              <a:ext uri="{FF2B5EF4-FFF2-40B4-BE49-F238E27FC236}">
                <a16:creationId xmlns:a16="http://schemas.microsoft.com/office/drawing/2014/main" id="{74684313-5E23-4170-8FA4-605E9D118D2C}"/>
              </a:ext>
            </a:extLst>
          </p:cNvPr>
          <p:cNvPicPr>
            <a:picLocks noChangeAspect="1"/>
          </p:cNvPicPr>
          <p:nvPr/>
        </p:nvPicPr>
        <p:blipFill>
          <a:blip r:embed="rId4"/>
          <a:stretch>
            <a:fillRect/>
          </a:stretch>
        </p:blipFill>
        <p:spPr>
          <a:xfrm>
            <a:off x="4658901" y="1988840"/>
            <a:ext cx="4002950" cy="2632213"/>
          </a:xfrm>
          <a:prstGeom prst="rect">
            <a:avLst/>
          </a:prstGeom>
          <a:ln>
            <a:solidFill>
              <a:srgbClr val="C00000"/>
            </a:solidFill>
          </a:ln>
        </p:spPr>
      </p:pic>
    </p:spTree>
    <p:extLst>
      <p:ext uri="{BB962C8B-B14F-4D97-AF65-F5344CB8AC3E}">
        <p14:creationId xmlns:p14="http://schemas.microsoft.com/office/powerpoint/2010/main" val="3037439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DA1A7C5E-1D59-44F5-BB8B-C7E8084B3CCA}"/>
              </a:ext>
            </a:extLst>
          </p:cNvPr>
          <p:cNvPicPr>
            <a:picLocks noChangeAspect="1"/>
          </p:cNvPicPr>
          <p:nvPr/>
        </p:nvPicPr>
        <p:blipFill>
          <a:blip r:embed="rId3"/>
          <a:stretch>
            <a:fillRect/>
          </a:stretch>
        </p:blipFill>
        <p:spPr>
          <a:xfrm>
            <a:off x="457200" y="2047721"/>
            <a:ext cx="3898776" cy="2883817"/>
          </a:xfrm>
          <a:prstGeom prst="rect">
            <a:avLst/>
          </a:prstGeom>
          <a:ln>
            <a:solidFill>
              <a:srgbClr val="C00000"/>
            </a:solidFill>
          </a:ln>
        </p:spPr>
      </p:pic>
      <p:pic>
        <p:nvPicPr>
          <p:cNvPr id="12" name="Picture 11">
            <a:extLst>
              <a:ext uri="{FF2B5EF4-FFF2-40B4-BE49-F238E27FC236}">
                <a16:creationId xmlns:a16="http://schemas.microsoft.com/office/drawing/2014/main" id="{D2F7D718-5BA3-4772-AC4F-4E69C1EC359D}"/>
              </a:ext>
            </a:extLst>
          </p:cNvPr>
          <p:cNvPicPr>
            <a:picLocks noChangeAspect="1"/>
          </p:cNvPicPr>
          <p:nvPr/>
        </p:nvPicPr>
        <p:blipFill>
          <a:blip r:embed="rId4"/>
          <a:stretch>
            <a:fillRect/>
          </a:stretch>
        </p:blipFill>
        <p:spPr>
          <a:xfrm>
            <a:off x="4452877" y="2056854"/>
            <a:ext cx="4200645" cy="2874684"/>
          </a:xfrm>
          <a:prstGeom prst="rect">
            <a:avLst/>
          </a:prstGeom>
          <a:ln>
            <a:solidFill>
              <a:srgbClr val="C00000"/>
            </a:solidFill>
          </a:ln>
        </p:spPr>
      </p:pic>
    </p:spTree>
    <p:extLst>
      <p:ext uri="{BB962C8B-B14F-4D97-AF65-F5344CB8AC3E}">
        <p14:creationId xmlns:p14="http://schemas.microsoft.com/office/powerpoint/2010/main" val="3678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FF74345-B667-4F5C-8DDE-319B94B284D4}"/>
              </a:ext>
            </a:extLst>
          </p:cNvPr>
          <p:cNvPicPr>
            <a:picLocks noChangeAspect="1"/>
          </p:cNvPicPr>
          <p:nvPr/>
        </p:nvPicPr>
        <p:blipFill>
          <a:blip r:embed="rId3"/>
          <a:stretch>
            <a:fillRect/>
          </a:stretch>
        </p:blipFill>
        <p:spPr>
          <a:xfrm>
            <a:off x="501534" y="1876906"/>
            <a:ext cx="4048667" cy="2776229"/>
          </a:xfrm>
          <a:prstGeom prst="rect">
            <a:avLst/>
          </a:prstGeom>
          <a:ln>
            <a:solidFill>
              <a:srgbClr val="C00000"/>
            </a:solidFill>
          </a:ln>
        </p:spPr>
      </p:pic>
      <p:pic>
        <p:nvPicPr>
          <p:cNvPr id="13" name="Picture 12">
            <a:extLst>
              <a:ext uri="{FF2B5EF4-FFF2-40B4-BE49-F238E27FC236}">
                <a16:creationId xmlns:a16="http://schemas.microsoft.com/office/drawing/2014/main" id="{CF6FB116-D9E5-4B7B-88E5-0A0F7A028A30}"/>
              </a:ext>
            </a:extLst>
          </p:cNvPr>
          <p:cNvPicPr>
            <a:picLocks noChangeAspect="1"/>
          </p:cNvPicPr>
          <p:nvPr/>
        </p:nvPicPr>
        <p:blipFill>
          <a:blip r:embed="rId4"/>
          <a:stretch>
            <a:fillRect/>
          </a:stretch>
        </p:blipFill>
        <p:spPr>
          <a:xfrm>
            <a:off x="4695824" y="1908396"/>
            <a:ext cx="4055897" cy="2672732"/>
          </a:xfrm>
          <a:prstGeom prst="rect">
            <a:avLst/>
          </a:prstGeom>
          <a:ln>
            <a:solidFill>
              <a:srgbClr val="C00000"/>
            </a:solidFill>
          </a:ln>
        </p:spPr>
      </p:pic>
    </p:spTree>
    <p:extLst>
      <p:ext uri="{BB962C8B-B14F-4D97-AF65-F5344CB8AC3E}">
        <p14:creationId xmlns:p14="http://schemas.microsoft.com/office/powerpoint/2010/main" val="1798871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531A12FE-B737-4C33-9780-8A6D0365F74B}"/>
              </a:ext>
            </a:extLst>
          </p:cNvPr>
          <p:cNvPicPr>
            <a:picLocks noChangeAspect="1"/>
          </p:cNvPicPr>
          <p:nvPr/>
        </p:nvPicPr>
        <p:blipFill>
          <a:blip r:embed="rId3"/>
          <a:stretch>
            <a:fillRect/>
          </a:stretch>
        </p:blipFill>
        <p:spPr>
          <a:xfrm>
            <a:off x="611560" y="2137642"/>
            <a:ext cx="3960440" cy="2219476"/>
          </a:xfrm>
          <a:prstGeom prst="rect">
            <a:avLst/>
          </a:prstGeom>
          <a:ln>
            <a:solidFill>
              <a:srgbClr val="C00000"/>
            </a:solidFill>
          </a:ln>
        </p:spPr>
      </p:pic>
      <p:pic>
        <p:nvPicPr>
          <p:cNvPr id="12" name="Picture 11">
            <a:extLst>
              <a:ext uri="{FF2B5EF4-FFF2-40B4-BE49-F238E27FC236}">
                <a16:creationId xmlns:a16="http://schemas.microsoft.com/office/drawing/2014/main" id="{87D288D4-4BB5-4DF1-8367-AC73F5F183E1}"/>
              </a:ext>
            </a:extLst>
          </p:cNvPr>
          <p:cNvPicPr>
            <a:picLocks noChangeAspect="1"/>
          </p:cNvPicPr>
          <p:nvPr/>
        </p:nvPicPr>
        <p:blipFill>
          <a:blip r:embed="rId4"/>
          <a:stretch>
            <a:fillRect/>
          </a:stretch>
        </p:blipFill>
        <p:spPr>
          <a:xfrm>
            <a:off x="4680560" y="2137643"/>
            <a:ext cx="3954701" cy="2219475"/>
          </a:xfrm>
          <a:prstGeom prst="rect">
            <a:avLst/>
          </a:prstGeom>
          <a:ln>
            <a:solidFill>
              <a:srgbClr val="C00000"/>
            </a:solidFill>
          </a:ln>
        </p:spPr>
      </p:pic>
    </p:spTree>
    <p:extLst>
      <p:ext uri="{BB962C8B-B14F-4D97-AF65-F5344CB8AC3E}">
        <p14:creationId xmlns:p14="http://schemas.microsoft.com/office/powerpoint/2010/main" val="544674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20F1204-FEBA-49A8-ABBC-D769BA2F80EC}"/>
              </a:ext>
            </a:extLst>
          </p:cNvPr>
          <p:cNvPicPr>
            <a:picLocks noChangeAspect="1"/>
          </p:cNvPicPr>
          <p:nvPr/>
        </p:nvPicPr>
        <p:blipFill>
          <a:blip r:embed="rId3"/>
          <a:stretch>
            <a:fillRect/>
          </a:stretch>
        </p:blipFill>
        <p:spPr>
          <a:xfrm>
            <a:off x="723556" y="2050056"/>
            <a:ext cx="3848444" cy="2105562"/>
          </a:xfrm>
          <a:prstGeom prst="rect">
            <a:avLst/>
          </a:prstGeom>
          <a:ln>
            <a:solidFill>
              <a:srgbClr val="C00000"/>
            </a:solidFill>
          </a:ln>
        </p:spPr>
      </p:pic>
      <p:pic>
        <p:nvPicPr>
          <p:cNvPr id="13" name="Picture 12">
            <a:extLst>
              <a:ext uri="{FF2B5EF4-FFF2-40B4-BE49-F238E27FC236}">
                <a16:creationId xmlns:a16="http://schemas.microsoft.com/office/drawing/2014/main" id="{09F9486D-6900-4847-A9D5-1BF003FA3974}"/>
              </a:ext>
            </a:extLst>
          </p:cNvPr>
          <p:cNvPicPr>
            <a:picLocks noChangeAspect="1"/>
          </p:cNvPicPr>
          <p:nvPr/>
        </p:nvPicPr>
        <p:blipFill>
          <a:blip r:embed="rId4"/>
          <a:stretch>
            <a:fillRect/>
          </a:stretch>
        </p:blipFill>
        <p:spPr>
          <a:xfrm>
            <a:off x="4896540" y="1876907"/>
            <a:ext cx="3686175" cy="2609850"/>
          </a:xfrm>
          <a:prstGeom prst="rect">
            <a:avLst/>
          </a:prstGeom>
          <a:ln>
            <a:solidFill>
              <a:srgbClr val="C00000"/>
            </a:solidFill>
          </a:ln>
        </p:spPr>
      </p:pic>
    </p:spTree>
    <p:extLst>
      <p:ext uri="{BB962C8B-B14F-4D97-AF65-F5344CB8AC3E}">
        <p14:creationId xmlns:p14="http://schemas.microsoft.com/office/powerpoint/2010/main" val="464550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492FF1A9-A18E-4CDB-850C-E5A099B1C3F5}"/>
              </a:ext>
            </a:extLst>
          </p:cNvPr>
          <p:cNvPicPr>
            <a:picLocks noChangeAspect="1"/>
          </p:cNvPicPr>
          <p:nvPr/>
        </p:nvPicPr>
        <p:blipFill>
          <a:blip r:embed="rId3"/>
          <a:stretch>
            <a:fillRect/>
          </a:stretch>
        </p:blipFill>
        <p:spPr>
          <a:xfrm>
            <a:off x="730250" y="2077318"/>
            <a:ext cx="4276382" cy="2935858"/>
          </a:xfrm>
          <a:prstGeom prst="rect">
            <a:avLst/>
          </a:prstGeom>
          <a:ln>
            <a:solidFill>
              <a:srgbClr val="C00000"/>
            </a:solidFill>
          </a:ln>
        </p:spPr>
      </p:pic>
      <p:pic>
        <p:nvPicPr>
          <p:cNvPr id="12" name="Picture 11">
            <a:extLst>
              <a:ext uri="{FF2B5EF4-FFF2-40B4-BE49-F238E27FC236}">
                <a16:creationId xmlns:a16="http://schemas.microsoft.com/office/drawing/2014/main" id="{B7348B69-8307-46A5-84D0-65F2300E1D2E}"/>
              </a:ext>
            </a:extLst>
          </p:cNvPr>
          <p:cNvPicPr>
            <a:picLocks noChangeAspect="1"/>
          </p:cNvPicPr>
          <p:nvPr/>
        </p:nvPicPr>
        <p:blipFill>
          <a:blip r:embed="rId4"/>
          <a:stretch>
            <a:fillRect/>
          </a:stretch>
        </p:blipFill>
        <p:spPr>
          <a:xfrm>
            <a:off x="5173937" y="2077318"/>
            <a:ext cx="3452053" cy="2935858"/>
          </a:xfrm>
          <a:prstGeom prst="rect">
            <a:avLst/>
          </a:prstGeom>
          <a:ln>
            <a:solidFill>
              <a:srgbClr val="C00000"/>
            </a:solidFill>
          </a:ln>
        </p:spPr>
      </p:pic>
    </p:spTree>
    <p:extLst>
      <p:ext uri="{BB962C8B-B14F-4D97-AF65-F5344CB8AC3E}">
        <p14:creationId xmlns:p14="http://schemas.microsoft.com/office/powerpoint/2010/main" val="217218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2684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What took so long in the first place? </a:t>
            </a:r>
          </a:p>
          <a:p>
            <a:pPr marL="342900" indent="-342900" algn="l">
              <a:buClr>
                <a:srgbClr val="0070C0"/>
              </a:buClr>
              <a:buSzPct val="80000"/>
              <a:buFont typeface="Wingdings" pitchFamily="2" charset="2"/>
              <a:buChar char="u"/>
            </a:pPr>
            <a:r>
              <a:rPr lang="en-US" sz="1800" dirty="0">
                <a:solidFill>
                  <a:schemeClr val="tx1"/>
                </a:solidFill>
              </a:rPr>
              <a:t>Remember that HTML4.01 and XHTML1.0 were the joint standards for 14 years... and now all of a sudden we are back to every year, there is a new update!</a:t>
            </a:r>
          </a:p>
          <a:p>
            <a:pPr marL="342900" indent="-342900" algn="l">
              <a:buClr>
                <a:srgbClr val="0070C0"/>
              </a:buClr>
              <a:buSzPct val="80000"/>
              <a:buFont typeface="Wingdings" pitchFamily="2" charset="2"/>
              <a:buChar char="u"/>
            </a:pPr>
            <a:r>
              <a:rPr lang="en-US" sz="1800" dirty="0">
                <a:solidFill>
                  <a:schemeClr val="tx1"/>
                </a:solidFill>
              </a:rPr>
              <a:t>The problem that kept us from truly using HTML5 earlier was that </a:t>
            </a:r>
            <a:r>
              <a:rPr lang="en-US" sz="1800" b="1" i="1" dirty="0">
                <a:solidFill>
                  <a:schemeClr val="tx1"/>
                </a:solidFill>
              </a:rPr>
              <a:t>Internet Explorer 8.0 (IE 8) did not fully support HTML5 </a:t>
            </a:r>
            <a:r>
              <a:rPr lang="en-US" sz="1800" dirty="0">
                <a:solidFill>
                  <a:schemeClr val="tx1"/>
                </a:solidFill>
              </a:rPr>
              <a:t>and it was at the time the dominant browser being used. </a:t>
            </a:r>
          </a:p>
          <a:p>
            <a:pPr marL="342900" indent="-342900" algn="l">
              <a:buClr>
                <a:srgbClr val="0070C0"/>
              </a:buClr>
              <a:buSzPct val="80000"/>
              <a:buFont typeface="Wingdings" pitchFamily="2" charset="2"/>
              <a:buChar char="u"/>
            </a:pPr>
            <a:r>
              <a:rPr lang="en-US" sz="1800" dirty="0">
                <a:solidFill>
                  <a:schemeClr val="tx1"/>
                </a:solidFill>
              </a:rPr>
              <a:t>None-the-less, people started to create websites using HTML5 because the new versions of Firefox, Safari, Opera and Chrome all supported many of the new HTML5 elements (although there are still elements that are not fully supported even on these browsers!  </a:t>
            </a:r>
          </a:p>
          <a:p>
            <a:pPr marL="342900" indent="-342900" algn="l">
              <a:buClr>
                <a:srgbClr val="0070C0"/>
              </a:buClr>
              <a:buSzPct val="80000"/>
              <a:buFont typeface="Wingdings" pitchFamily="2" charset="2"/>
              <a:buChar char="u"/>
            </a:pPr>
            <a:r>
              <a:rPr lang="en-US" sz="1800" dirty="0">
                <a:solidFill>
                  <a:schemeClr val="tx1"/>
                </a:solidFill>
              </a:rPr>
              <a:t>When </a:t>
            </a:r>
            <a:r>
              <a:rPr lang="en-US" sz="1800" b="1" dirty="0">
                <a:solidFill>
                  <a:schemeClr val="tx1"/>
                </a:solidFill>
              </a:rPr>
              <a:t>IE 9 </a:t>
            </a:r>
            <a:r>
              <a:rPr lang="en-US" sz="1800" dirty="0">
                <a:solidFill>
                  <a:schemeClr val="tx1"/>
                </a:solidFill>
              </a:rPr>
              <a:t>was released March 14</a:t>
            </a:r>
            <a:r>
              <a:rPr lang="en-US" sz="1800" baseline="30000" dirty="0">
                <a:solidFill>
                  <a:schemeClr val="tx1"/>
                </a:solidFill>
              </a:rPr>
              <a:t>th</a:t>
            </a:r>
            <a:r>
              <a:rPr lang="en-US" sz="1800" dirty="0">
                <a:solidFill>
                  <a:schemeClr val="tx1"/>
                </a:solidFill>
              </a:rPr>
              <a:t>, 2011, there was better support for HTML5, however, you have to remember that IE 9 will not work on XP and XP was still used a lot at that time!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98890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5B785F9-737D-4392-BA3D-10C263241F01}"/>
              </a:ext>
            </a:extLst>
          </p:cNvPr>
          <p:cNvPicPr>
            <a:picLocks noChangeAspect="1"/>
          </p:cNvPicPr>
          <p:nvPr/>
        </p:nvPicPr>
        <p:blipFill>
          <a:blip r:embed="rId3"/>
          <a:stretch>
            <a:fillRect/>
          </a:stretch>
        </p:blipFill>
        <p:spPr>
          <a:xfrm>
            <a:off x="644727" y="2070529"/>
            <a:ext cx="3892146" cy="1819275"/>
          </a:xfrm>
          <a:prstGeom prst="rect">
            <a:avLst/>
          </a:prstGeom>
          <a:ln>
            <a:solidFill>
              <a:srgbClr val="C00000"/>
            </a:solidFill>
          </a:ln>
        </p:spPr>
      </p:pic>
      <p:pic>
        <p:nvPicPr>
          <p:cNvPr id="13" name="Picture 12">
            <a:extLst>
              <a:ext uri="{FF2B5EF4-FFF2-40B4-BE49-F238E27FC236}">
                <a16:creationId xmlns:a16="http://schemas.microsoft.com/office/drawing/2014/main" id="{558B0020-190A-46E0-B292-68FD72FBE03B}"/>
              </a:ext>
            </a:extLst>
          </p:cNvPr>
          <p:cNvPicPr>
            <a:picLocks noChangeAspect="1"/>
          </p:cNvPicPr>
          <p:nvPr/>
        </p:nvPicPr>
        <p:blipFill>
          <a:blip r:embed="rId4"/>
          <a:stretch>
            <a:fillRect/>
          </a:stretch>
        </p:blipFill>
        <p:spPr>
          <a:xfrm>
            <a:off x="4714408" y="2070529"/>
            <a:ext cx="3705225" cy="1819275"/>
          </a:xfrm>
          <a:prstGeom prst="rect">
            <a:avLst/>
          </a:prstGeom>
          <a:ln>
            <a:solidFill>
              <a:srgbClr val="C00000"/>
            </a:solidFill>
          </a:ln>
        </p:spPr>
      </p:pic>
    </p:spTree>
    <p:extLst>
      <p:ext uri="{BB962C8B-B14F-4D97-AF65-F5344CB8AC3E}">
        <p14:creationId xmlns:p14="http://schemas.microsoft.com/office/powerpoint/2010/main" val="3911517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C39EF38-9F34-4B3D-A0DF-9B6609DA9F61}"/>
              </a:ext>
            </a:extLst>
          </p:cNvPr>
          <p:cNvPicPr>
            <a:picLocks noChangeAspect="1"/>
          </p:cNvPicPr>
          <p:nvPr/>
        </p:nvPicPr>
        <p:blipFill>
          <a:blip r:embed="rId3"/>
          <a:stretch>
            <a:fillRect/>
          </a:stretch>
        </p:blipFill>
        <p:spPr>
          <a:xfrm>
            <a:off x="623533" y="1841300"/>
            <a:ext cx="4108394" cy="3175400"/>
          </a:xfrm>
          <a:prstGeom prst="rect">
            <a:avLst/>
          </a:prstGeom>
          <a:ln>
            <a:solidFill>
              <a:srgbClr val="C00000"/>
            </a:solidFill>
          </a:ln>
        </p:spPr>
      </p:pic>
      <p:pic>
        <p:nvPicPr>
          <p:cNvPr id="14" name="Picture 13">
            <a:extLst>
              <a:ext uri="{FF2B5EF4-FFF2-40B4-BE49-F238E27FC236}">
                <a16:creationId xmlns:a16="http://schemas.microsoft.com/office/drawing/2014/main" id="{5DADA60F-1222-4D12-9BD0-48748D42595E}"/>
              </a:ext>
            </a:extLst>
          </p:cNvPr>
          <p:cNvPicPr>
            <a:picLocks noChangeAspect="1"/>
          </p:cNvPicPr>
          <p:nvPr/>
        </p:nvPicPr>
        <p:blipFill>
          <a:blip r:embed="rId4"/>
          <a:stretch>
            <a:fillRect/>
          </a:stretch>
        </p:blipFill>
        <p:spPr>
          <a:xfrm>
            <a:off x="5029200" y="1922944"/>
            <a:ext cx="3657600" cy="1438275"/>
          </a:xfrm>
          <a:prstGeom prst="rect">
            <a:avLst/>
          </a:prstGeom>
          <a:ln>
            <a:solidFill>
              <a:srgbClr val="C00000"/>
            </a:solidFill>
          </a:ln>
        </p:spPr>
      </p:pic>
    </p:spTree>
    <p:extLst>
      <p:ext uri="{BB962C8B-B14F-4D97-AF65-F5344CB8AC3E}">
        <p14:creationId xmlns:p14="http://schemas.microsoft.com/office/powerpoint/2010/main" val="634620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CDE6D91-3FB6-4DC9-99CF-4BE4CC9DAA12}"/>
              </a:ext>
            </a:extLst>
          </p:cNvPr>
          <p:cNvPicPr>
            <a:picLocks noChangeAspect="1"/>
          </p:cNvPicPr>
          <p:nvPr/>
        </p:nvPicPr>
        <p:blipFill>
          <a:blip r:embed="rId3"/>
          <a:stretch>
            <a:fillRect/>
          </a:stretch>
        </p:blipFill>
        <p:spPr>
          <a:xfrm>
            <a:off x="611559" y="2028792"/>
            <a:ext cx="4040701" cy="2192295"/>
          </a:xfrm>
          <a:prstGeom prst="rect">
            <a:avLst/>
          </a:prstGeom>
          <a:ln>
            <a:solidFill>
              <a:srgbClr val="C00000"/>
            </a:solidFill>
          </a:ln>
        </p:spPr>
      </p:pic>
      <p:pic>
        <p:nvPicPr>
          <p:cNvPr id="11" name="Picture 10">
            <a:extLst>
              <a:ext uri="{FF2B5EF4-FFF2-40B4-BE49-F238E27FC236}">
                <a16:creationId xmlns:a16="http://schemas.microsoft.com/office/drawing/2014/main" id="{FB41A669-D5A5-4B11-B6BF-49198320B45D}"/>
              </a:ext>
            </a:extLst>
          </p:cNvPr>
          <p:cNvPicPr>
            <a:picLocks noChangeAspect="1"/>
          </p:cNvPicPr>
          <p:nvPr/>
        </p:nvPicPr>
        <p:blipFill>
          <a:blip r:embed="rId4"/>
          <a:stretch>
            <a:fillRect/>
          </a:stretch>
        </p:blipFill>
        <p:spPr>
          <a:xfrm>
            <a:off x="4791034" y="1975897"/>
            <a:ext cx="3801042" cy="3635623"/>
          </a:xfrm>
          <a:prstGeom prst="rect">
            <a:avLst/>
          </a:prstGeom>
          <a:ln>
            <a:solidFill>
              <a:srgbClr val="C00000"/>
            </a:solidFill>
          </a:ln>
        </p:spPr>
      </p:pic>
      <p:sp>
        <p:nvSpPr>
          <p:cNvPr id="13" name="Rectangle 12">
            <a:extLst>
              <a:ext uri="{FF2B5EF4-FFF2-40B4-BE49-F238E27FC236}">
                <a16:creationId xmlns:a16="http://schemas.microsoft.com/office/drawing/2014/main" id="{20147480-7B75-4C34-8995-DDE986896D0F}"/>
              </a:ext>
            </a:extLst>
          </p:cNvPr>
          <p:cNvSpPr/>
          <p:nvPr/>
        </p:nvSpPr>
        <p:spPr>
          <a:xfrm>
            <a:off x="5004048" y="3284984"/>
            <a:ext cx="3096344"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B41754-E180-4FA2-BA46-300C0888C06E}"/>
              </a:ext>
            </a:extLst>
          </p:cNvPr>
          <p:cNvSpPr/>
          <p:nvPr/>
        </p:nvSpPr>
        <p:spPr>
          <a:xfrm>
            <a:off x="4968416" y="5250527"/>
            <a:ext cx="3096344" cy="3609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857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BD7FB73E-CEB6-442A-A759-5F00C14B3C9C}"/>
              </a:ext>
            </a:extLst>
          </p:cNvPr>
          <p:cNvPicPr>
            <a:picLocks noChangeAspect="1"/>
          </p:cNvPicPr>
          <p:nvPr/>
        </p:nvPicPr>
        <p:blipFill>
          <a:blip r:embed="rId3"/>
          <a:stretch>
            <a:fillRect/>
          </a:stretch>
        </p:blipFill>
        <p:spPr>
          <a:xfrm>
            <a:off x="1590261" y="1925233"/>
            <a:ext cx="5511007" cy="4431117"/>
          </a:xfrm>
          <a:prstGeom prst="rect">
            <a:avLst/>
          </a:prstGeom>
          <a:ln>
            <a:solidFill>
              <a:srgbClr val="C00000"/>
            </a:solidFill>
          </a:ln>
        </p:spPr>
      </p:pic>
      <p:sp>
        <p:nvSpPr>
          <p:cNvPr id="13" name="Rectangle 12">
            <a:extLst>
              <a:ext uri="{FF2B5EF4-FFF2-40B4-BE49-F238E27FC236}">
                <a16:creationId xmlns:a16="http://schemas.microsoft.com/office/drawing/2014/main" id="{12AF284E-FDB7-4107-8373-865DE85F2CF2}"/>
              </a:ext>
            </a:extLst>
          </p:cNvPr>
          <p:cNvSpPr/>
          <p:nvPr/>
        </p:nvSpPr>
        <p:spPr>
          <a:xfrm>
            <a:off x="1907704" y="2924944"/>
            <a:ext cx="309634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CBC42B-DCF6-41F1-B83A-7A28BFCCDFEB}"/>
              </a:ext>
            </a:extLst>
          </p:cNvPr>
          <p:cNvSpPr/>
          <p:nvPr/>
        </p:nvSpPr>
        <p:spPr>
          <a:xfrm>
            <a:off x="1882552" y="4718780"/>
            <a:ext cx="4993704" cy="4770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DFEE19-2718-4D44-97C7-7477370B4915}"/>
              </a:ext>
            </a:extLst>
          </p:cNvPr>
          <p:cNvSpPr/>
          <p:nvPr/>
        </p:nvSpPr>
        <p:spPr>
          <a:xfrm>
            <a:off x="1848912" y="5575529"/>
            <a:ext cx="4993704" cy="4770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305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DCA87E2-E192-4607-B2C9-37E37F542073}"/>
              </a:ext>
            </a:extLst>
          </p:cNvPr>
          <p:cNvPicPr>
            <a:picLocks noChangeAspect="1"/>
          </p:cNvPicPr>
          <p:nvPr/>
        </p:nvPicPr>
        <p:blipFill>
          <a:blip r:embed="rId3"/>
          <a:stretch>
            <a:fillRect/>
          </a:stretch>
        </p:blipFill>
        <p:spPr>
          <a:xfrm>
            <a:off x="2123728" y="2294810"/>
            <a:ext cx="3486150" cy="1743075"/>
          </a:xfrm>
          <a:prstGeom prst="rect">
            <a:avLst/>
          </a:prstGeom>
          <a:noFill/>
          <a:ln>
            <a:solidFill>
              <a:srgbClr val="C00000"/>
            </a:solidFill>
          </a:ln>
        </p:spPr>
      </p:pic>
    </p:spTree>
    <p:extLst>
      <p:ext uri="{BB962C8B-B14F-4D97-AF65-F5344CB8AC3E}">
        <p14:creationId xmlns:p14="http://schemas.microsoft.com/office/powerpoint/2010/main" val="3687930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1964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You may think that this is no longer a problem but there still are today (2017) companies rely on XP because it is compatible with other software that would cost a lot of money to upgrade so they choose to stay with XP (Microsoft had to issue an extension for support for XP for many European companies and government agencies (yes, they are paying Microsoft to keep XP updated!!) I am hoping that in 2018, this will cease. </a:t>
            </a:r>
          </a:p>
          <a:p>
            <a:pPr marL="342900" indent="-342900" algn="l">
              <a:buClr>
                <a:srgbClr val="0070C0"/>
              </a:buClr>
              <a:buSzPct val="80000"/>
              <a:buFont typeface="Wingdings" pitchFamily="2" charset="2"/>
              <a:buChar char="u"/>
            </a:pPr>
            <a:r>
              <a:rPr lang="en-US" sz="1800" dirty="0">
                <a:solidFill>
                  <a:schemeClr val="tx1"/>
                </a:solidFill>
              </a:rPr>
              <a:t>The rate is changing, thankfully, but do a search for “windows </a:t>
            </a:r>
            <a:r>
              <a:rPr lang="en-US" sz="1800" dirty="0" err="1">
                <a:solidFill>
                  <a:schemeClr val="tx1"/>
                </a:solidFill>
              </a:rPr>
              <a:t>xp</a:t>
            </a:r>
            <a:r>
              <a:rPr lang="en-US" sz="1800" dirty="0">
                <a:solidFill>
                  <a:schemeClr val="tx1"/>
                </a:solidFill>
              </a:rPr>
              <a:t>” in the News section, there is still a lot going on.  </a:t>
            </a:r>
          </a:p>
          <a:p>
            <a:pPr marL="342900" indent="-342900" algn="l">
              <a:buClr>
                <a:srgbClr val="0070C0"/>
              </a:buClr>
              <a:buSzPct val="80000"/>
              <a:buFont typeface="Wingdings" pitchFamily="2" charset="2"/>
              <a:buChar char="u"/>
            </a:pPr>
            <a:r>
              <a:rPr lang="en-US" sz="1800" dirty="0">
                <a:solidFill>
                  <a:schemeClr val="tx1"/>
                </a:solidFill>
              </a:rPr>
              <a:t>We can only hope that people on XP are not using IE for their primary browser!  IE 11 is out and includes improved support of HTML5 and of course, now we have Edge and the latest version of that browser actually is stellar.</a:t>
            </a:r>
          </a:p>
          <a:p>
            <a:pPr marL="342900" indent="-342900" algn="l">
              <a:buClr>
                <a:srgbClr val="0070C0"/>
              </a:buClr>
              <a:buSzPct val="80000"/>
              <a:buFont typeface="Wingdings" pitchFamily="2" charset="2"/>
              <a:buChar char="u"/>
            </a:pPr>
            <a:r>
              <a:rPr lang="en-US" sz="1800" dirty="0">
                <a:solidFill>
                  <a:schemeClr val="tx1"/>
                </a:solidFill>
              </a:rPr>
              <a:t>To find out how well your browsers score in terms of support for HTML5’s new elements go to: </a:t>
            </a:r>
            <a:r>
              <a:rPr lang="en-US" sz="1800" u="sng" dirty="0">
                <a:solidFill>
                  <a:schemeClr val="tx1"/>
                </a:solidFill>
                <a:hlinkClick r:id="rId2" tooltip="Test your browser for support of HTML5 elements">
                  <a:extLst>
                    <a:ext uri="{A12FA001-AC4F-418D-AE19-62706E023703}">
                      <ahyp:hlinkClr xmlns:ahyp="http://schemas.microsoft.com/office/drawing/2018/hyperlinkcolor" val="tx"/>
                    </a:ext>
                  </a:extLst>
                </a:hlinkClick>
              </a:rPr>
              <a:t>HTML5 Test (</a:t>
            </a:r>
            <a:r>
              <a:rPr lang="en-US" sz="1800" dirty="0">
                <a:hlinkClick r:id="rId2"/>
              </a:rPr>
              <a:t>http://html5test.com/</a:t>
            </a:r>
            <a:r>
              <a:rPr lang="en-US" sz="1800" dirty="0"/>
              <a: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495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0524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The thing about HTML5 is that, at this point in our learning of web design, </a:t>
            </a:r>
            <a:r>
              <a:rPr lang="en-US" sz="1800" b="1" i="1" dirty="0">
                <a:solidFill>
                  <a:schemeClr val="tx1"/>
                </a:solidFill>
              </a:rPr>
              <a:t>nothing too spectacular will happen to our pages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In fact, your pages will look downright boring. </a:t>
            </a:r>
          </a:p>
          <a:p>
            <a:pPr marL="342900" indent="-342900" algn="l">
              <a:buClr>
                <a:srgbClr val="0070C0"/>
              </a:buClr>
              <a:buSzPct val="80000"/>
              <a:buFont typeface="Wingdings" pitchFamily="2" charset="2"/>
              <a:buChar char="u"/>
            </a:pPr>
            <a:r>
              <a:rPr lang="en-US" sz="1800" dirty="0">
                <a:solidFill>
                  <a:schemeClr val="tx1"/>
                </a:solidFill>
              </a:rPr>
              <a:t>That is because HTML 5 works closely together with CSS and JavaScript API’s (Application Programming Interfaces). </a:t>
            </a:r>
          </a:p>
          <a:p>
            <a:pPr marL="342900" indent="-342900" algn="l">
              <a:buClr>
                <a:srgbClr val="0070C0"/>
              </a:buClr>
              <a:buSzPct val="80000"/>
              <a:buFont typeface="Wingdings" pitchFamily="2" charset="2"/>
              <a:buChar char="u"/>
            </a:pPr>
            <a:r>
              <a:rPr lang="en-US" sz="1800" dirty="0">
                <a:solidFill>
                  <a:schemeClr val="tx1"/>
                </a:solidFill>
              </a:rPr>
              <a:t>The way some people describe HTML5 is: Markup + JavaScript API’s + CSS = HTML5.  </a:t>
            </a:r>
          </a:p>
          <a:p>
            <a:pPr marL="342900" indent="-342900" algn="l">
              <a:buClr>
                <a:srgbClr val="0070C0"/>
              </a:buClr>
              <a:buSzPct val="80000"/>
              <a:buFont typeface="Wingdings" pitchFamily="2" charset="2"/>
              <a:buChar char="u"/>
            </a:pPr>
            <a:r>
              <a:rPr lang="en-US" sz="1800" dirty="0">
                <a:solidFill>
                  <a:schemeClr val="tx1"/>
                </a:solidFill>
              </a:rPr>
              <a:t>This gives you the full strength of HTML5 technology. </a:t>
            </a:r>
          </a:p>
          <a:p>
            <a:pPr marL="342900" indent="-342900" algn="l">
              <a:buClr>
                <a:srgbClr val="0070C0"/>
              </a:buClr>
              <a:buSzPct val="80000"/>
              <a:buFont typeface="Wingdings" pitchFamily="2" charset="2"/>
              <a:buChar char="u"/>
            </a:pPr>
            <a:r>
              <a:rPr lang="en-US" sz="1800" dirty="0">
                <a:solidFill>
                  <a:schemeClr val="tx1"/>
                </a:solidFill>
              </a:rPr>
              <a:t>This, in other words goes beyond the scope of this class. </a:t>
            </a:r>
          </a:p>
          <a:p>
            <a:pPr marL="342900" indent="-342900" algn="l">
              <a:buClr>
                <a:srgbClr val="0070C0"/>
              </a:buClr>
              <a:buSzPct val="80000"/>
              <a:buFont typeface="Wingdings" pitchFamily="2" charset="2"/>
              <a:buChar char="u"/>
            </a:pPr>
            <a:r>
              <a:rPr lang="en-US" sz="1800" dirty="0">
                <a:solidFill>
                  <a:schemeClr val="tx1"/>
                </a:solidFill>
              </a:rPr>
              <a:t>Most books coming out on HTML5 all expect you to know and understand the fundamentals of HTML 4.01 and XHTML 1.0 because HTML5 is a superset of HTML 4.01.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320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19641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dirty="0">
                <a:solidFill>
                  <a:schemeClr val="tx1"/>
                </a:solidFill>
              </a:rPr>
              <a:t>In other words, HTML5 is built on top of the existing standard HTML 4.01.  </a:t>
            </a:r>
          </a:p>
          <a:p>
            <a:pPr marL="342900" indent="-342900" algn="l">
              <a:buClr>
                <a:srgbClr val="0070C0"/>
              </a:buClr>
              <a:buSzPct val="80000"/>
              <a:buFont typeface="Wingdings" pitchFamily="2" charset="2"/>
              <a:buChar char="u"/>
            </a:pPr>
            <a:r>
              <a:rPr lang="en-US" sz="1800" dirty="0">
                <a:solidFill>
                  <a:schemeClr val="tx1"/>
                </a:solidFill>
              </a:rPr>
              <a:t>When using HTML5, like XHTML Strict, you will need to ensure that </a:t>
            </a:r>
            <a:r>
              <a:rPr lang="en-US" sz="1800" b="1" dirty="0">
                <a:solidFill>
                  <a:schemeClr val="tx1"/>
                </a:solidFill>
              </a:rPr>
              <a:t>all deprecated tags/attributes have been removed</a:t>
            </a:r>
            <a:r>
              <a:rPr lang="en-US" sz="1800" dirty="0">
                <a:solidFill>
                  <a:schemeClr val="tx1"/>
                </a:solidFill>
              </a:rPr>
              <a:t> from your web pages. </a:t>
            </a:r>
          </a:p>
          <a:p>
            <a:pPr marL="342900" indent="-342900" algn="l">
              <a:buClr>
                <a:srgbClr val="0070C0"/>
              </a:buClr>
              <a:buSzPct val="80000"/>
              <a:buFont typeface="Wingdings" pitchFamily="2" charset="2"/>
              <a:buChar char="u"/>
            </a:pPr>
            <a:r>
              <a:rPr lang="en-US" sz="1800" dirty="0">
                <a:solidFill>
                  <a:schemeClr val="tx1"/>
                </a:solidFill>
              </a:rPr>
              <a:t>There are several other tags that will no longer be supported by HTML5. </a:t>
            </a:r>
          </a:p>
          <a:p>
            <a:pPr marL="342900" indent="-342900" algn="l">
              <a:buClr>
                <a:srgbClr val="0070C0"/>
              </a:buClr>
              <a:buSzPct val="80000"/>
              <a:buFont typeface="Wingdings" pitchFamily="2" charset="2"/>
              <a:buChar char="u"/>
            </a:pPr>
            <a:r>
              <a:rPr lang="en-US" sz="1800" dirty="0">
                <a:solidFill>
                  <a:schemeClr val="tx1"/>
                </a:solidFill>
              </a:rPr>
              <a:t>Keep this in mind as you try your hand at this new format.</a:t>
            </a: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726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9165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A little History:</a:t>
            </a:r>
          </a:p>
          <a:p>
            <a:pPr marL="342900" indent="-342900" algn="l">
              <a:buClr>
                <a:srgbClr val="0070C0"/>
              </a:buClr>
              <a:buSzPct val="80000"/>
              <a:buFont typeface="Wingdings" pitchFamily="2" charset="2"/>
              <a:buChar char="u"/>
            </a:pPr>
            <a:r>
              <a:rPr lang="en-US" sz="1800" dirty="0">
                <a:solidFill>
                  <a:schemeClr val="tx1"/>
                </a:solidFill>
              </a:rPr>
              <a:t>I should back up and talk about “what HTML 5 is”.</a:t>
            </a:r>
          </a:p>
          <a:p>
            <a:pPr marL="342900" indent="-342900" algn="l">
              <a:buClr>
                <a:srgbClr val="0070C0"/>
              </a:buClr>
              <a:buSzPct val="80000"/>
              <a:buFont typeface="Wingdings" pitchFamily="2" charset="2"/>
              <a:buChar char="u"/>
            </a:pPr>
            <a:r>
              <a:rPr lang="en-US" sz="1800" dirty="0">
                <a:solidFill>
                  <a:schemeClr val="tx1"/>
                </a:solidFill>
              </a:rPr>
              <a:t>Why HTML5 instead of the intended XHTML 2.0?</a:t>
            </a:r>
          </a:p>
          <a:p>
            <a:pPr marL="342900" indent="-342900" algn="l">
              <a:buClr>
                <a:srgbClr val="0070C0"/>
              </a:buClr>
              <a:buSzPct val="80000"/>
              <a:buFont typeface="Wingdings" pitchFamily="2" charset="2"/>
              <a:buChar char="u"/>
            </a:pPr>
            <a:r>
              <a:rPr lang="en-US" sz="1800" dirty="0">
                <a:solidFill>
                  <a:schemeClr val="tx1"/>
                </a:solidFill>
              </a:rPr>
              <a:t>In fact, XHTML 2.0 was in development up until 2009. </a:t>
            </a:r>
          </a:p>
          <a:p>
            <a:pPr marL="342900" indent="-342900" algn="l">
              <a:buClr>
                <a:srgbClr val="0070C0"/>
              </a:buClr>
              <a:buSzPct val="80000"/>
              <a:buFont typeface="Wingdings" pitchFamily="2" charset="2"/>
              <a:buChar char="u"/>
            </a:pPr>
            <a:r>
              <a:rPr lang="en-US" sz="1800" dirty="0">
                <a:solidFill>
                  <a:schemeClr val="tx1"/>
                </a:solidFill>
              </a:rPr>
              <a:t>Then, due to pressure of HTML5, the XHTML 2.0 working group was officially closed down in 2009 and is no longer part of the W3C specs.</a:t>
            </a:r>
          </a:p>
          <a:p>
            <a:pPr marL="342900" indent="-342900" algn="l">
              <a:buClr>
                <a:srgbClr val="0070C0"/>
              </a:buClr>
              <a:buSzPct val="80000"/>
              <a:buFont typeface="Wingdings" pitchFamily="2" charset="2"/>
              <a:buChar char="u"/>
            </a:pPr>
            <a:r>
              <a:rPr lang="en-US" sz="1800" dirty="0">
                <a:solidFill>
                  <a:schemeClr val="tx1"/>
                </a:solidFill>
              </a:rPr>
              <a:t>Without going into great detail of the evolution, the concept of HTML 5 was brought to the table in 2004 by a joint presentation by </a:t>
            </a:r>
            <a:r>
              <a:rPr lang="en-US" sz="1800" b="1" dirty="0">
                <a:solidFill>
                  <a:schemeClr val="tx1"/>
                </a:solidFill>
              </a:rPr>
              <a:t>Mozilla</a:t>
            </a:r>
            <a:r>
              <a:rPr lang="en-US" sz="1800" dirty="0">
                <a:solidFill>
                  <a:schemeClr val="tx1"/>
                </a:solidFill>
              </a:rPr>
              <a:t> and </a:t>
            </a:r>
            <a:r>
              <a:rPr lang="en-US" sz="1800" b="1" dirty="0">
                <a:solidFill>
                  <a:schemeClr val="tx1"/>
                </a:solidFill>
              </a:rPr>
              <a:t>Opera</a:t>
            </a:r>
            <a:r>
              <a:rPr lang="en-US" sz="1800" dirty="0">
                <a:solidFill>
                  <a:schemeClr val="tx1"/>
                </a:solidFill>
              </a:rPr>
              <a:t> (Opera had already proposed draft a year earlier which sparked interest).</a:t>
            </a:r>
          </a:p>
          <a:p>
            <a:pPr marL="342900" indent="-342900" algn="l">
              <a:buClr>
                <a:srgbClr val="0070C0"/>
              </a:buClr>
              <a:buSzPct val="80000"/>
              <a:buFont typeface="Wingdings" pitchFamily="2" charset="2"/>
              <a:buChar char="u"/>
            </a:pPr>
            <a:r>
              <a:rPr lang="en-US" sz="1800" dirty="0">
                <a:solidFill>
                  <a:schemeClr val="tx1"/>
                </a:solidFill>
              </a:rPr>
              <a:t>Initially, the W3C rejected this proposal (because they were working on XHTML2.0!), however, </a:t>
            </a:r>
            <a:r>
              <a:rPr lang="en-US" sz="1800" b="1" dirty="0">
                <a:solidFill>
                  <a:schemeClr val="tx1"/>
                </a:solidFill>
              </a:rPr>
              <a:t>Apple</a:t>
            </a:r>
            <a:r>
              <a:rPr lang="en-US" sz="1800" dirty="0">
                <a:solidFill>
                  <a:schemeClr val="tx1"/>
                </a:solidFill>
              </a:rPr>
              <a:t>, </a:t>
            </a:r>
            <a:r>
              <a:rPr lang="en-US" sz="1800" b="1" dirty="0">
                <a:solidFill>
                  <a:schemeClr val="tx1"/>
                </a:solidFill>
              </a:rPr>
              <a:t>Mozilla</a:t>
            </a:r>
            <a:r>
              <a:rPr lang="en-US" sz="1800" dirty="0">
                <a:solidFill>
                  <a:schemeClr val="tx1"/>
                </a:solidFill>
              </a:rPr>
              <a:t> and </a:t>
            </a:r>
            <a:r>
              <a:rPr lang="en-US" sz="1800" b="1" dirty="0">
                <a:solidFill>
                  <a:schemeClr val="tx1"/>
                </a:solidFill>
              </a:rPr>
              <a:t>Opera</a:t>
            </a:r>
            <a:r>
              <a:rPr lang="en-US" sz="1800" dirty="0">
                <a:solidFill>
                  <a:schemeClr val="tx1"/>
                </a:solidFill>
              </a:rPr>
              <a:t> jointly announced that they would continue working on this effort through a venue called the </a:t>
            </a:r>
            <a:r>
              <a:rPr lang="en-US" sz="1800" b="1" dirty="0">
                <a:solidFill>
                  <a:schemeClr val="tx1"/>
                </a:solidFill>
              </a:rPr>
              <a:t>WHATWG</a:t>
            </a:r>
            <a:r>
              <a:rPr lang="en-US" sz="1800" dirty="0">
                <a:solidFill>
                  <a:schemeClr val="tx1"/>
                </a:solidFill>
              </a:rPr>
              <a:t> (</a:t>
            </a:r>
            <a:r>
              <a:rPr lang="en-US" sz="1800" u="sng" dirty="0">
                <a:solidFill>
                  <a:schemeClr val="tx1"/>
                </a:solidFill>
                <a:hlinkClick r:id="rId2">
                  <a:extLst>
                    <a:ext uri="{A12FA001-AC4F-418D-AE19-62706E023703}">
                      <ahyp:hlinkClr xmlns:ahyp="http://schemas.microsoft.com/office/drawing/2018/hyperlinkcolor" val="tx"/>
                    </a:ext>
                  </a:extLst>
                </a:hlinkClick>
              </a:rPr>
              <a:t>Web Hypertext Application Technology Working Group (</a:t>
            </a:r>
            <a:r>
              <a:rPr lang="en-US" sz="1800" dirty="0">
                <a:hlinkClick r:id="rId3"/>
              </a:rPr>
              <a:t>https://whatwg.org/</a:t>
            </a:r>
            <a:r>
              <a:rPr lang="en-US" sz="1800" dirty="0"/>
              <a:t>).</a:t>
            </a:r>
          </a:p>
          <a:p>
            <a:pPr marL="342900" indent="-342900" algn="l">
              <a:buClr>
                <a:srgbClr val="0070C0"/>
              </a:buClr>
              <a:buSzPct val="80000"/>
              <a:buFont typeface="Wingdings" pitchFamily="2" charset="2"/>
              <a:buChar char="u"/>
            </a:pPr>
            <a:r>
              <a:rPr lang="en-US" sz="1800" dirty="0">
                <a:solidFill>
                  <a:schemeClr val="tx1"/>
                </a:solidFill>
              </a:rPr>
              <a:t>In 2006 the W3C joined in on the development of HTML5 and since then, both groups, the WHATWG and the W3C have worked together on this project.  </a:t>
            </a:r>
          </a:p>
          <a:p>
            <a:pPr algn="l"/>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4"/>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40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1101 HTML5</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4763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 </a:t>
            </a:r>
            <a:r>
              <a:rPr lang="en-US" sz="1800" b="1" dirty="0">
                <a:solidFill>
                  <a:schemeClr val="tx1"/>
                </a:solidFill>
              </a:rPr>
              <a:t>HTML 5: What Is It?, A Little History, What's Different?</a:t>
            </a:r>
          </a:p>
          <a:p>
            <a:pPr marL="342900" indent="-342900" algn="l">
              <a:buClr>
                <a:srgbClr val="0070C0"/>
              </a:buClr>
              <a:buSzPct val="80000"/>
              <a:buFont typeface="Wingdings" pitchFamily="2" charset="2"/>
              <a:buChar char="u"/>
            </a:pPr>
            <a:r>
              <a:rPr lang="en-US" sz="1800" b="1" dirty="0">
                <a:solidFill>
                  <a:schemeClr val="tx1"/>
                </a:solidFill>
              </a:rPr>
              <a:t>HTML5 is a new version of HTML 4, XHTML 1 and DOM Level 2 HTML. </a:t>
            </a:r>
          </a:p>
          <a:p>
            <a:pPr marL="342900" indent="-342900" algn="l">
              <a:buClr>
                <a:srgbClr val="0070C0"/>
              </a:buClr>
              <a:buSzPct val="80000"/>
              <a:buFont typeface="Wingdings" pitchFamily="2" charset="2"/>
              <a:buChar char="u"/>
            </a:pPr>
            <a:r>
              <a:rPr lang="en-US" sz="1800" dirty="0">
                <a:solidFill>
                  <a:schemeClr val="tx1"/>
                </a:solidFill>
              </a:rPr>
              <a:t>The purpose of HTML5 was to make it easier to develop web applications. </a:t>
            </a:r>
          </a:p>
          <a:p>
            <a:pPr marL="342900" indent="-342900" algn="l">
              <a:buClr>
                <a:srgbClr val="0070C0"/>
              </a:buClr>
              <a:buSzPct val="80000"/>
              <a:buFont typeface="Wingdings" pitchFamily="2" charset="2"/>
              <a:buChar char="u"/>
            </a:pPr>
            <a:r>
              <a:rPr lang="en-US" sz="1800" dirty="0">
                <a:solidFill>
                  <a:schemeClr val="tx1"/>
                </a:solidFill>
              </a:rPr>
              <a:t>When we look at how we have currently structured our pages (from what we have learned in this course thus far), we have not yet indicated the </a:t>
            </a:r>
            <a:r>
              <a:rPr lang="en-US" sz="1800" b="1" i="1" dirty="0">
                <a:solidFill>
                  <a:schemeClr val="tx1"/>
                </a:solidFill>
              </a:rPr>
              <a:t>areas</a:t>
            </a:r>
            <a:r>
              <a:rPr lang="en-US" sz="1800" dirty="0">
                <a:solidFill>
                  <a:schemeClr val="tx1"/>
                </a:solidFill>
              </a:rPr>
              <a:t> of the web page such as header, navigation, sidebar, main content or footer. </a:t>
            </a:r>
          </a:p>
          <a:p>
            <a:pPr marL="342900" indent="-342900" algn="l">
              <a:buClr>
                <a:srgbClr val="0070C0"/>
              </a:buClr>
              <a:buSzPct val="80000"/>
              <a:buFont typeface="Wingdings" pitchFamily="2" charset="2"/>
              <a:buChar char="u"/>
            </a:pPr>
            <a:r>
              <a:rPr lang="en-US" sz="1800" dirty="0">
                <a:solidFill>
                  <a:schemeClr val="tx1"/>
                </a:solidFill>
              </a:rPr>
              <a:t>These are things that we do when incorporating Cascading Style Sheets (CSS), because we can then use CSS to set the styling for these areas or “divisions” of our web page. </a:t>
            </a:r>
          </a:p>
          <a:p>
            <a:pPr marL="342900" indent="-342900" algn="l">
              <a:buClr>
                <a:srgbClr val="0070C0"/>
              </a:buClr>
              <a:buSzPct val="80000"/>
              <a:buFont typeface="Wingdings" pitchFamily="2" charset="2"/>
              <a:buChar char="u"/>
            </a:pPr>
            <a:r>
              <a:rPr lang="en-US" sz="1800" dirty="0">
                <a:solidFill>
                  <a:schemeClr val="tx1"/>
                </a:solidFill>
              </a:rPr>
              <a:t>Using CSS we would set up specific styles for a header, content, footer, etc. and use HTML tags called the </a:t>
            </a:r>
            <a:r>
              <a:rPr lang="en-US" sz="1800" b="1" dirty="0">
                <a:solidFill>
                  <a:schemeClr val="tx1"/>
                </a:solidFill>
              </a:rPr>
              <a:t>&lt;div&gt;</a:t>
            </a:r>
            <a:r>
              <a:rPr lang="en-US" sz="1800" dirty="0">
                <a:solidFill>
                  <a:schemeClr val="tx1"/>
                </a:solidFill>
              </a:rPr>
              <a:t> or </a:t>
            </a:r>
            <a:r>
              <a:rPr lang="en-US" sz="1800" b="1" dirty="0">
                <a:solidFill>
                  <a:schemeClr val="tx1"/>
                </a:solidFill>
              </a:rPr>
              <a:t>&lt;span&gt;</a:t>
            </a:r>
            <a:r>
              <a:rPr lang="en-US" sz="1800" dirty="0">
                <a:solidFill>
                  <a:schemeClr val="tx1"/>
                </a:solidFill>
              </a:rPr>
              <a:t> tags.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33289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2209</Words>
  <Application>Microsoft Office PowerPoint</Application>
  <PresentationFormat>On-screen Show (4:3)</PresentationFormat>
  <Paragraphs>373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Office 佈景主題</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 HTML5</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1101.1 HTML5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359</cp:revision>
  <dcterms:created xsi:type="dcterms:W3CDTF">2018-09-28T16:40:41Z</dcterms:created>
  <dcterms:modified xsi:type="dcterms:W3CDTF">2019-10-29T05:32:43Z</dcterms:modified>
</cp:coreProperties>
</file>