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3"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286" r:id="rId17"/>
    <p:sldId id="287" r:id="rId18"/>
    <p:sldId id="259"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73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2019/10/28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2019/10/28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2019/10/28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2019/10/28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2019/10/28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2019/10/28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2019/10/28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ucsc-extension.instructure.com/courses/3825/pages/1-dot-1-welcome?module_item_id=4220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1102 HTML5 Element</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6923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&lt;header&gt;</a:t>
            </a:r>
          </a:p>
          <a:p>
            <a:pPr marL="342900" indent="-342900" algn="l">
              <a:buClr>
                <a:srgbClr val="0070C0"/>
              </a:buClr>
              <a:buSzPct val="80000"/>
              <a:buFont typeface="Wingdings" pitchFamily="2" charset="2"/>
              <a:buChar char="u"/>
            </a:pPr>
            <a:r>
              <a:rPr lang="en-US" sz="1800" dirty="0">
                <a:solidFill>
                  <a:schemeClr val="tx1"/>
                </a:solidFill>
              </a:rPr>
              <a:t>The W3C defines the </a:t>
            </a:r>
            <a:r>
              <a:rPr lang="en-US" sz="1800" b="1" dirty="0">
                <a:solidFill>
                  <a:schemeClr val="tx1"/>
                </a:solidFill>
              </a:rPr>
              <a:t>&lt;header&gt; </a:t>
            </a:r>
            <a:r>
              <a:rPr lang="en-US" sz="1800" dirty="0">
                <a:solidFill>
                  <a:schemeClr val="tx1"/>
                </a:solidFill>
              </a:rPr>
              <a:t>tag as:</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header</a:t>
            </a:r>
            <a:r>
              <a:rPr lang="en-US" sz="1800" dirty="0">
                <a:solidFill>
                  <a:schemeClr val="tx1"/>
                </a:solidFill>
              </a:rPr>
              <a:t> element represents introductory content for it’s nearest ancestor sectioning content or sectioning root element.  A &lt;header&gt; typically contains a group of introductory or navigational aids.</a:t>
            </a:r>
          </a:p>
          <a:p>
            <a:pPr marL="800100" lvl="1" indent="-342900" algn="l">
              <a:buClr>
                <a:srgbClr val="0070C0"/>
              </a:buClr>
              <a:buSzPct val="80000"/>
              <a:buFont typeface="Wingdings" pitchFamily="2" charset="2"/>
              <a:buChar char="u"/>
            </a:pPr>
            <a:r>
              <a:rPr lang="en-US" sz="1800" dirty="0">
                <a:solidFill>
                  <a:schemeClr val="tx1"/>
                </a:solidFill>
              </a:rPr>
              <a:t>A </a:t>
            </a:r>
            <a:r>
              <a:rPr lang="en-US" sz="1800" b="1" dirty="0">
                <a:solidFill>
                  <a:schemeClr val="tx1"/>
                </a:solidFill>
              </a:rPr>
              <a:t>header</a:t>
            </a:r>
            <a:r>
              <a:rPr lang="en-US" sz="1800" dirty="0">
                <a:solidFill>
                  <a:schemeClr val="tx1"/>
                </a:solidFill>
              </a:rPr>
              <a:t> element is intended to usually contain the section's heading (an h1–h6 element), but this is not required. The </a:t>
            </a:r>
            <a:r>
              <a:rPr lang="en-US" sz="1800" b="1" dirty="0">
                <a:solidFill>
                  <a:schemeClr val="tx1"/>
                </a:solidFill>
              </a:rPr>
              <a:t>header</a:t>
            </a:r>
            <a:r>
              <a:rPr lang="en-US" sz="1800" dirty="0">
                <a:solidFill>
                  <a:schemeClr val="tx1"/>
                </a:solidFill>
              </a:rPr>
              <a:t> element can also be used to wrap a section's table of contents, a search form, or any relevant logos.</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header</a:t>
            </a:r>
            <a:r>
              <a:rPr lang="en-US" sz="1800" dirty="0">
                <a:solidFill>
                  <a:schemeClr val="tx1"/>
                </a:solidFill>
              </a:rPr>
              <a:t> element is not sectioning content; it does not introduce a new section</a:t>
            </a:r>
            <a:r>
              <a:rPr lang="en-US" sz="14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747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6"/>
            <a:ext cx="8185266" cy="23379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dirty="0">
                <a:solidFill>
                  <a:schemeClr val="tx1"/>
                </a:solidFill>
              </a:rPr>
              <a:t>My code may look like this: </a:t>
            </a:r>
          </a:p>
          <a:p>
            <a:pPr marL="342900" indent="-342900" algn="l">
              <a:buClr>
                <a:srgbClr val="0070C0"/>
              </a:buClr>
              <a:buSzPct val="80000"/>
              <a:buFont typeface="Wingdings" pitchFamily="2" charset="2"/>
              <a:buChar char="u"/>
            </a:pPr>
            <a:r>
              <a:rPr lang="en-US" sz="1800" b="1" dirty="0">
                <a:solidFill>
                  <a:schemeClr val="tx1"/>
                </a:solidFill>
              </a:rPr>
              <a:t>&lt;header&gt;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&lt;h1&gt;</a:t>
            </a:r>
            <a:r>
              <a:rPr lang="en-US" sz="1800" dirty="0">
                <a:solidFill>
                  <a:schemeClr val="tx1"/>
                </a:solidFill>
              </a:rPr>
              <a:t>My Company Name</a:t>
            </a:r>
            <a:r>
              <a:rPr lang="en-US" sz="1800" b="1" dirty="0">
                <a:solidFill>
                  <a:schemeClr val="tx1"/>
                </a:solidFill>
              </a:rPr>
              <a:t>&lt;/h1&gt;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a:t>
            </a:r>
            <a:r>
              <a:rPr lang="en-US" sz="1800" b="1" dirty="0" err="1">
                <a:solidFill>
                  <a:schemeClr val="tx1"/>
                </a:solidFill>
              </a:rPr>
              <a:t>img</a:t>
            </a:r>
            <a:r>
              <a:rPr lang="en-US" sz="1800" b="1" dirty="0">
                <a:solidFill>
                  <a:schemeClr val="tx1"/>
                </a:solidFill>
              </a:rPr>
              <a:t> </a:t>
            </a:r>
            <a:r>
              <a:rPr lang="en-US" sz="1800" b="1" dirty="0" err="1">
                <a:solidFill>
                  <a:schemeClr val="tx1"/>
                </a:solidFill>
              </a:rPr>
              <a:t>src</a:t>
            </a:r>
            <a:r>
              <a:rPr lang="en-US" sz="1800" b="1" dirty="0">
                <a:solidFill>
                  <a:schemeClr val="tx1"/>
                </a:solidFill>
              </a:rPr>
              <a:t>="images/company-logo.jpg" alt="The company logo"&gt;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&lt;h2&gt;</a:t>
            </a:r>
            <a:r>
              <a:rPr lang="en-US" sz="1800" dirty="0">
                <a:solidFill>
                  <a:schemeClr val="tx1"/>
                </a:solidFill>
              </a:rPr>
              <a:t>Tag line for our company</a:t>
            </a:r>
            <a:r>
              <a:rPr lang="en-US" sz="1800" b="1" dirty="0">
                <a:solidFill>
                  <a:schemeClr val="tx1"/>
                </a:solidFill>
              </a:rPr>
              <a:t>&lt;/h2&gt;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&lt;/header&gt;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79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4124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&lt;footer&gt;</a:t>
            </a:r>
          </a:p>
          <a:p>
            <a:pPr marL="342900" indent="-342900" algn="l">
              <a:buClr>
                <a:srgbClr val="0070C0"/>
              </a:buClr>
              <a:buSzPct val="80000"/>
              <a:buFont typeface="Wingdings" pitchFamily="2" charset="2"/>
              <a:buChar char="u"/>
            </a:pPr>
            <a:r>
              <a:rPr lang="en-US" sz="1800" dirty="0">
                <a:solidFill>
                  <a:schemeClr val="tx1"/>
                </a:solidFill>
              </a:rPr>
              <a:t>The W3C defines the </a:t>
            </a:r>
            <a:r>
              <a:rPr lang="en-US" sz="1800" b="1" dirty="0">
                <a:solidFill>
                  <a:schemeClr val="tx1"/>
                </a:solidFill>
              </a:rPr>
              <a:t>footer</a:t>
            </a:r>
            <a:r>
              <a:rPr lang="en-US" sz="1800" dirty="0">
                <a:solidFill>
                  <a:schemeClr val="tx1"/>
                </a:solidFill>
              </a:rPr>
              <a:t> tag as:</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footer</a:t>
            </a:r>
            <a:r>
              <a:rPr lang="en-US" sz="1800" dirty="0">
                <a:solidFill>
                  <a:schemeClr val="tx1"/>
                </a:solidFill>
              </a:rPr>
              <a:t> element represents a </a:t>
            </a:r>
            <a:r>
              <a:rPr lang="en-US" sz="1800" b="1" dirty="0">
                <a:solidFill>
                  <a:schemeClr val="tx1"/>
                </a:solidFill>
              </a:rPr>
              <a:t>footer</a:t>
            </a:r>
            <a:r>
              <a:rPr lang="en-US" sz="1800" dirty="0">
                <a:solidFill>
                  <a:schemeClr val="tx1"/>
                </a:solidFill>
              </a:rPr>
              <a:t> for its nearest ancestor sectioning content. A </a:t>
            </a:r>
            <a:r>
              <a:rPr lang="en-US" sz="1800" b="1" dirty="0">
                <a:solidFill>
                  <a:schemeClr val="tx1"/>
                </a:solidFill>
              </a:rPr>
              <a:t>footer</a:t>
            </a:r>
            <a:r>
              <a:rPr lang="en-US" sz="1800" dirty="0">
                <a:solidFill>
                  <a:schemeClr val="tx1"/>
                </a:solidFill>
              </a:rPr>
              <a:t> typically contains information about its section such as who wrote it, links to related documents, copyright data, and the like.</a:t>
            </a:r>
          </a:p>
          <a:p>
            <a:pPr marL="800100" lvl="1" indent="-342900" algn="l">
              <a:buClr>
                <a:srgbClr val="0070C0"/>
              </a:buClr>
              <a:buSzPct val="80000"/>
              <a:buFont typeface="Wingdings" pitchFamily="2" charset="2"/>
              <a:buChar char="u"/>
            </a:pPr>
            <a:r>
              <a:rPr lang="en-US" sz="1800" dirty="0">
                <a:solidFill>
                  <a:schemeClr val="tx1"/>
                </a:solidFill>
              </a:rPr>
              <a:t>Contact information belongs in an address element, possibly itself inside a </a:t>
            </a:r>
            <a:r>
              <a:rPr lang="en-US" sz="1800" b="1" dirty="0">
                <a:solidFill>
                  <a:schemeClr val="tx1"/>
                </a:solidFill>
              </a:rPr>
              <a:t>footer</a:t>
            </a:r>
            <a:r>
              <a:rPr lang="en-US" sz="1800" dirty="0">
                <a:solidFill>
                  <a:schemeClr val="tx1"/>
                </a:solidFill>
              </a:rPr>
              <a:t>.</a:t>
            </a:r>
          </a:p>
          <a:p>
            <a:pPr marL="800100" lvl="1" indent="-342900" algn="l">
              <a:buClr>
                <a:srgbClr val="0070C0"/>
              </a:buClr>
              <a:buSzPct val="80000"/>
              <a:buFont typeface="Wingdings" pitchFamily="2" charset="2"/>
              <a:buChar char="u"/>
            </a:pPr>
            <a:r>
              <a:rPr lang="en-US" sz="1800" b="1" dirty="0">
                <a:solidFill>
                  <a:schemeClr val="tx1"/>
                </a:solidFill>
              </a:rPr>
              <a:t>footer</a:t>
            </a:r>
            <a:r>
              <a:rPr lang="en-US" sz="1800" dirty="0">
                <a:solidFill>
                  <a:schemeClr val="tx1"/>
                </a:solidFill>
              </a:rPr>
              <a:t> don't necessarily have to appear at the end of a section, though they usually do.</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footer</a:t>
            </a:r>
            <a:r>
              <a:rPr lang="en-US" sz="1800" dirty="0">
                <a:solidFill>
                  <a:schemeClr val="tx1"/>
                </a:solidFill>
              </a:rPr>
              <a:t> element is inappropriate for containing entire sections. For appendices, indexes, long colophons, verbose license agreements, and other such content which needs sectioning with headings and so forth, regular section elements should be used, not a </a:t>
            </a:r>
            <a:r>
              <a:rPr lang="en-US" sz="1800" b="1" dirty="0">
                <a:solidFill>
                  <a:schemeClr val="tx1"/>
                </a:solidFill>
              </a:rPr>
              <a:t>footer</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209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138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&lt;footer&gt;</a:t>
            </a:r>
            <a:endParaRPr lang="en-US" sz="1800" dirty="0">
              <a:solidFill>
                <a:schemeClr val="tx1"/>
              </a:solidFill>
            </a:endParaRPr>
          </a:p>
          <a:p>
            <a:pPr marL="800100" lvl="1" indent="-342900" algn="l">
              <a:buClr>
                <a:srgbClr val="0070C0"/>
              </a:buClr>
              <a:buSzPct val="80000"/>
              <a:buFont typeface="Wingdings" pitchFamily="2" charset="2"/>
              <a:buChar char="u"/>
            </a:pPr>
            <a:r>
              <a:rPr lang="en-US" sz="1400" b="1" dirty="0">
                <a:solidFill>
                  <a:schemeClr val="tx1"/>
                </a:solidFill>
              </a:rPr>
              <a:t>&lt;p&gt;</a:t>
            </a:r>
            <a:r>
              <a:rPr lang="en-US" sz="1400" dirty="0">
                <a:solidFill>
                  <a:schemeClr val="tx1"/>
                </a:solidFill>
              </a:rPr>
              <a:t>Copyright &amp;copy; 2018. All rights reserved.</a:t>
            </a:r>
            <a:r>
              <a:rPr lang="en-US" sz="1400" b="1" dirty="0">
                <a:solidFill>
                  <a:schemeClr val="tx1"/>
                </a:solidFill>
              </a:rPr>
              <a:t> &lt;/p&gt;</a:t>
            </a:r>
            <a:endParaRPr lang="en-US" sz="14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&lt;/footer&gt;</a:t>
            </a:r>
            <a:endParaRPr lang="en-US" sz="1800" dirty="0">
              <a:solidFill>
                <a:schemeClr val="tx1"/>
              </a:solidFill>
            </a:endParaRPr>
          </a:p>
          <a:p>
            <a:pPr algn="l"/>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65851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2603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The Future of HTML</a:t>
            </a:r>
          </a:p>
          <a:p>
            <a:pPr marL="342900" indent="-342900" algn="l">
              <a:buClr>
                <a:srgbClr val="0070C0"/>
              </a:buClr>
              <a:buSzPct val="80000"/>
              <a:buFont typeface="Wingdings" pitchFamily="2" charset="2"/>
              <a:buChar char="u"/>
            </a:pPr>
            <a:r>
              <a:rPr lang="en-US" sz="1800" dirty="0">
                <a:solidFill>
                  <a:schemeClr val="tx1"/>
                </a:solidFill>
              </a:rPr>
              <a:t>This is just the beginning!</a:t>
            </a:r>
          </a:p>
          <a:p>
            <a:pPr marL="342900" indent="-342900" algn="l">
              <a:buClr>
                <a:srgbClr val="0070C0"/>
              </a:buClr>
              <a:buSzPct val="80000"/>
              <a:buFont typeface="Wingdings" pitchFamily="2" charset="2"/>
              <a:buChar char="u"/>
            </a:pPr>
            <a:r>
              <a:rPr lang="en-US" sz="1800" dirty="0">
                <a:solidFill>
                  <a:schemeClr val="tx1"/>
                </a:solidFill>
              </a:rPr>
              <a:t>The W3C’s plan has </a:t>
            </a:r>
            <a:r>
              <a:rPr lang="en-US" sz="1800" b="1" dirty="0">
                <a:solidFill>
                  <a:schemeClr val="tx1"/>
                </a:solidFill>
              </a:rPr>
              <a:t>HTML5.3</a:t>
            </a:r>
            <a:r>
              <a:rPr lang="en-US" sz="1800" dirty="0">
                <a:solidFill>
                  <a:schemeClr val="tx1"/>
                </a:solidFill>
              </a:rPr>
              <a:t> is in its first working draft now in 2018 with a goal of becoming a recommendation by the end of 2019!</a:t>
            </a:r>
          </a:p>
          <a:p>
            <a:pPr marL="342900" indent="-342900" algn="l">
              <a:buClr>
                <a:srgbClr val="0070C0"/>
              </a:buClr>
              <a:buSzPct val="80000"/>
              <a:buFont typeface="Wingdings" pitchFamily="2" charset="2"/>
              <a:buChar char="u"/>
            </a:pPr>
            <a:r>
              <a:rPr lang="en-US" sz="1800" dirty="0">
                <a:solidFill>
                  <a:schemeClr val="tx1"/>
                </a:solidFill>
              </a:rPr>
              <a:t>It will, in other words, continue to evolve with the changes of our technology.</a:t>
            </a:r>
          </a:p>
          <a:p>
            <a:pPr marL="342900" indent="-342900" algn="l">
              <a:buClr>
                <a:srgbClr val="0070C0"/>
              </a:buClr>
              <a:buSzPct val="80000"/>
              <a:buFont typeface="Wingdings" pitchFamily="2" charset="2"/>
              <a:buChar char="u"/>
            </a:pPr>
            <a:r>
              <a:rPr lang="en-US" sz="1800" dirty="0">
                <a:solidFill>
                  <a:schemeClr val="tx1"/>
                </a:solidFill>
              </a:rPr>
              <a:t>Today, most all the new browsers support dozens of these new HTML5 elements such as </a:t>
            </a:r>
            <a:r>
              <a:rPr lang="en-US" sz="1800" b="1" dirty="0">
                <a:solidFill>
                  <a:schemeClr val="tx1"/>
                </a:solidFill>
              </a:rPr>
              <a:t>&lt;audio&gt;</a:t>
            </a:r>
            <a:r>
              <a:rPr lang="en-US" sz="1800" dirty="0">
                <a:solidFill>
                  <a:schemeClr val="tx1"/>
                </a:solidFill>
              </a:rPr>
              <a:t>, </a:t>
            </a:r>
            <a:r>
              <a:rPr lang="en-US" sz="1800" b="1" dirty="0">
                <a:solidFill>
                  <a:schemeClr val="tx1"/>
                </a:solidFill>
              </a:rPr>
              <a:t>&lt;video&gt;</a:t>
            </a:r>
            <a:r>
              <a:rPr lang="en-US" sz="1800" dirty="0">
                <a:solidFill>
                  <a:schemeClr val="tx1"/>
                </a:solidFill>
              </a:rPr>
              <a:t> and </a:t>
            </a:r>
            <a:r>
              <a:rPr lang="en-US" sz="1800" b="1" dirty="0">
                <a:solidFill>
                  <a:schemeClr val="tx1"/>
                </a:solidFill>
              </a:rPr>
              <a:t>&lt;canvas&gt;</a:t>
            </a:r>
            <a:r>
              <a:rPr lang="en-US" sz="1800" dirty="0">
                <a:solidFill>
                  <a:schemeClr val="tx1"/>
                </a:solidFill>
              </a:rPr>
              <a:t> and API’s including </a:t>
            </a:r>
            <a:r>
              <a:rPr lang="en-US" sz="1800" i="1" dirty="0">
                <a:solidFill>
                  <a:schemeClr val="tx1"/>
                </a:solidFill>
              </a:rPr>
              <a:t>geolocation, drag and drop, session history. </a:t>
            </a:r>
          </a:p>
          <a:p>
            <a:pPr marL="342900" indent="-342900" algn="l">
              <a:buClr>
                <a:srgbClr val="0070C0"/>
              </a:buClr>
              <a:buSzPct val="80000"/>
              <a:buFont typeface="Wingdings" pitchFamily="2" charset="2"/>
              <a:buChar char="u"/>
            </a:pPr>
            <a:r>
              <a:rPr lang="en-US" sz="1800" dirty="0">
                <a:solidFill>
                  <a:schemeClr val="tx1"/>
                </a:solidFill>
              </a:rPr>
              <a:t>These go beyond the scope of this </a:t>
            </a:r>
            <a:r>
              <a:rPr lang="en-US" sz="1800" i="1" dirty="0">
                <a:solidFill>
                  <a:schemeClr val="tx1"/>
                </a:solidFill>
              </a:rPr>
              <a:t>fundamentals</a:t>
            </a:r>
            <a:r>
              <a:rPr lang="en-US" sz="1800" dirty="0">
                <a:solidFill>
                  <a:schemeClr val="tx1"/>
                </a:solidFill>
              </a:rPr>
              <a:t> class.</a:t>
            </a:r>
          </a:p>
          <a:p>
            <a:pPr algn="l"/>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736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7643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dirty="0">
                <a:solidFill>
                  <a:schemeClr val="tx1"/>
                </a:solidFill>
              </a:rPr>
              <a:t>It is important to note that to learn more about HTML5 and it’s capabilities, it becomes critical to have a sound understanding of CSS and JavaScript.</a:t>
            </a:r>
          </a:p>
          <a:p>
            <a:pPr marL="342900" indent="-342900" algn="l">
              <a:buClr>
                <a:srgbClr val="0070C0"/>
              </a:buClr>
              <a:buSzPct val="80000"/>
              <a:buFont typeface="Wingdings" pitchFamily="2" charset="2"/>
              <a:buChar char="u"/>
            </a:pPr>
            <a:r>
              <a:rPr lang="en-US" sz="1800" dirty="0">
                <a:solidFill>
                  <a:schemeClr val="tx1"/>
                </a:solidFill>
              </a:rPr>
              <a:t>The HTML5 course offered by UCSC Extension does expect students to have a fundamental understanding of CSS and JavaScript at the very least but the more CSS and JavaScript you know, the more you can expand on the assignments.</a:t>
            </a:r>
          </a:p>
          <a:p>
            <a:pPr marL="342900" indent="-342900" algn="l">
              <a:buClr>
                <a:srgbClr val="0070C0"/>
              </a:buClr>
              <a:buSzPct val="80000"/>
              <a:buFont typeface="Wingdings" pitchFamily="2" charset="2"/>
              <a:buChar char="u"/>
            </a:pPr>
            <a:r>
              <a:rPr lang="en-US" sz="1800" dirty="0">
                <a:solidFill>
                  <a:schemeClr val="tx1"/>
                </a:solidFill>
              </a:rPr>
              <a:t>It is good to remember that a lot of the discussions that go on make assumptions that you already know and understand (and therefore use) </a:t>
            </a:r>
            <a:r>
              <a:rPr lang="en-US" sz="1800" b="1" dirty="0">
                <a:solidFill>
                  <a:schemeClr val="tx1"/>
                </a:solidFill>
              </a:rPr>
              <a:t>Cascading Style Sheets (CSS)</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 CSS is the next class you will want to take and it will all make sense! (</a:t>
            </a:r>
            <a:r>
              <a:rPr lang="en-US" sz="1800" dirty="0" err="1">
                <a:solidFill>
                  <a:schemeClr val="tx1"/>
                </a:solidFill>
              </a:rPr>
              <a:t>hmmmm</a:t>
            </a:r>
            <a:r>
              <a:rPr lang="en-US" sz="1800" dirty="0">
                <a:solidFill>
                  <a:schemeClr val="tx1"/>
                </a:solidFill>
              </a:rPr>
              <a:t>…. was that a subtle plug for my CSS class, or what?!). </a:t>
            </a:r>
          </a:p>
          <a:p>
            <a:pPr marL="342900" indent="-342900" algn="l">
              <a:buClr>
                <a:srgbClr val="0070C0"/>
              </a:buClr>
              <a:buSzPct val="80000"/>
              <a:buFont typeface="Wingdings" pitchFamily="2" charset="2"/>
              <a:buChar char="u"/>
            </a:pPr>
            <a:r>
              <a:rPr lang="en-US" sz="1800" dirty="0">
                <a:solidFill>
                  <a:schemeClr val="tx1"/>
                </a:solidFill>
              </a:rPr>
              <a:t>In other words: there is a lot more to learn!</a:t>
            </a:r>
          </a:p>
          <a:p>
            <a:pPr algn="l"/>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6994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1102.1 HTML5 Element Video</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2019/10/28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4" name="Picture 3">
            <a:extLst>
              <a:ext uri="{FF2B5EF4-FFF2-40B4-BE49-F238E27FC236}">
                <a16:creationId xmlns:a16="http://schemas.microsoft.com/office/drawing/2014/main" id="{A7774BF0-197A-4F81-B53C-A020CE8BC390}"/>
              </a:ext>
            </a:extLst>
          </p:cNvPr>
          <p:cNvPicPr>
            <a:picLocks noChangeAspect="1"/>
          </p:cNvPicPr>
          <p:nvPr/>
        </p:nvPicPr>
        <p:blipFill>
          <a:blip r:embed="rId2"/>
          <a:stretch>
            <a:fillRect/>
          </a:stretch>
        </p:blipFill>
        <p:spPr>
          <a:xfrm>
            <a:off x="4032243" y="3678058"/>
            <a:ext cx="855578" cy="889224"/>
          </a:xfrm>
          <a:prstGeom prst="rect">
            <a:avLst/>
          </a:prstGeom>
        </p:spPr>
      </p:pic>
    </p:spTree>
    <p:extLst>
      <p:ext uri="{BB962C8B-B14F-4D97-AF65-F5344CB8AC3E}">
        <p14:creationId xmlns:p14="http://schemas.microsoft.com/office/powerpoint/2010/main" val="371970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1001.1 HTML5 Video</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1101.1 </a:t>
            </a:r>
            <a:r>
              <a:rPr lang="en-US" sz="1800" b="1" dirty="0">
                <a:solidFill>
                  <a:schemeClr val="tx1"/>
                </a:solidFill>
              </a:rPr>
              <a:t>HTML 5 Video</a:t>
            </a:r>
            <a:br>
              <a:rPr lang="en-US" sz="1800" dirty="0">
                <a:solidFill>
                  <a:schemeClr val="tx1"/>
                </a:solidFill>
              </a:rPr>
            </a:b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dirty="0"/>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24299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2019/10/28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772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Sectioning Elements:</a:t>
            </a:r>
          </a:p>
          <a:p>
            <a:pPr marL="342900" indent="-342900" algn="l">
              <a:buClr>
                <a:srgbClr val="0070C0"/>
              </a:buClr>
              <a:buSzPct val="80000"/>
              <a:buFont typeface="Wingdings" pitchFamily="2" charset="2"/>
              <a:buChar char="u"/>
            </a:pPr>
            <a:r>
              <a:rPr lang="en-US" sz="1800" dirty="0">
                <a:solidFill>
                  <a:schemeClr val="tx1"/>
                </a:solidFill>
              </a:rPr>
              <a:t>HTML5 introduces several new major sectioning elements. </a:t>
            </a:r>
          </a:p>
          <a:p>
            <a:pPr marL="342900" indent="-342900" algn="l">
              <a:buClr>
                <a:srgbClr val="0070C0"/>
              </a:buClr>
              <a:buSzPct val="80000"/>
              <a:buFont typeface="Wingdings" pitchFamily="2" charset="2"/>
              <a:buChar char="u"/>
            </a:pPr>
            <a:r>
              <a:rPr lang="en-US" sz="1800" dirty="0">
                <a:solidFill>
                  <a:schemeClr val="tx1"/>
                </a:solidFill>
              </a:rPr>
              <a:t>Sectioning elements refer to generic sections of your web page.  </a:t>
            </a:r>
          </a:p>
          <a:p>
            <a:pPr marL="342900"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&lt;section&gt;</a:t>
            </a:r>
            <a:r>
              <a:rPr lang="en-US" sz="1800" dirty="0">
                <a:solidFill>
                  <a:schemeClr val="tx1"/>
                </a:solidFill>
              </a:rPr>
              <a:t>, </a:t>
            </a:r>
            <a:r>
              <a:rPr lang="en-US" sz="1800" b="1" dirty="0">
                <a:solidFill>
                  <a:schemeClr val="tx1"/>
                </a:solidFill>
              </a:rPr>
              <a:t>&lt;article&gt;,</a:t>
            </a:r>
            <a:r>
              <a:rPr lang="en-US" sz="1800" dirty="0">
                <a:solidFill>
                  <a:schemeClr val="tx1"/>
                </a:solidFill>
              </a:rPr>
              <a:t> </a:t>
            </a:r>
            <a:r>
              <a:rPr lang="en-US" sz="1800" b="1" dirty="0">
                <a:solidFill>
                  <a:schemeClr val="tx1"/>
                </a:solidFill>
              </a:rPr>
              <a:t>&lt;nav&gt;</a:t>
            </a:r>
            <a:r>
              <a:rPr lang="en-US" sz="1800" dirty="0">
                <a:solidFill>
                  <a:schemeClr val="tx1"/>
                </a:solidFill>
              </a:rPr>
              <a:t> and </a:t>
            </a:r>
            <a:r>
              <a:rPr lang="en-US" sz="1800" b="1" dirty="0">
                <a:solidFill>
                  <a:schemeClr val="tx1"/>
                </a:solidFill>
              </a:rPr>
              <a:t>&lt;aside&gt;</a:t>
            </a:r>
            <a:r>
              <a:rPr lang="en-US" sz="1800" dirty="0">
                <a:solidFill>
                  <a:schemeClr val="tx1"/>
                </a:solidFill>
              </a:rPr>
              <a:t> are the new kids on the block and designate areas of your page.</a:t>
            </a:r>
          </a:p>
          <a:p>
            <a:pPr marL="342900" indent="-342900" algn="l">
              <a:buClr>
                <a:srgbClr val="0070C0"/>
              </a:buClr>
              <a:buSzPct val="80000"/>
              <a:buFont typeface="Wingdings" pitchFamily="2" charset="2"/>
              <a:buChar char="u"/>
            </a:pPr>
            <a:r>
              <a:rPr lang="en-US" sz="1800" dirty="0">
                <a:solidFill>
                  <a:schemeClr val="tx1"/>
                </a:solidFill>
              </a:rPr>
              <a:t>For every “section” or “article” of your page you will follow up with a heading tag such as </a:t>
            </a:r>
            <a:r>
              <a:rPr lang="en-US" sz="1800" b="1" dirty="0">
                <a:solidFill>
                  <a:schemeClr val="tx1"/>
                </a:solidFill>
              </a:rPr>
              <a:t>&lt;h2&gt;, &lt;h3&gt;, &lt;h4&gt;</a:t>
            </a:r>
            <a:r>
              <a:rPr lang="en-US" sz="1800" dirty="0">
                <a:solidFill>
                  <a:schemeClr val="tx1"/>
                </a:solidFill>
              </a:rPr>
              <a:t> etc.</a:t>
            </a:r>
          </a:p>
          <a:p>
            <a:pPr marL="342900" indent="-342900" algn="l">
              <a:buClr>
                <a:srgbClr val="0070C0"/>
              </a:buClr>
              <a:buSzPct val="80000"/>
              <a:buFont typeface="Wingdings" pitchFamily="2" charset="2"/>
              <a:buChar char="u"/>
            </a:pPr>
            <a:r>
              <a:rPr lang="en-US" sz="1800" dirty="0">
                <a:solidFill>
                  <a:schemeClr val="tx1"/>
                </a:solidFill>
              </a:rPr>
              <a:t>The reason for this is much like thinking of these tags like what you see in a magazine or newspaper where you may have different “sections” and within each section different articles.</a:t>
            </a:r>
          </a:p>
          <a:p>
            <a:pPr marL="342900" indent="-342900" algn="l">
              <a:buClr>
                <a:srgbClr val="0070C0"/>
              </a:buClr>
              <a:buSzPct val="80000"/>
              <a:buFont typeface="Wingdings" pitchFamily="2" charset="2"/>
              <a:buChar char="u"/>
            </a:pPr>
            <a:r>
              <a:rPr lang="en-US" sz="1800" dirty="0">
                <a:solidFill>
                  <a:schemeClr val="tx1"/>
                </a:solidFill>
              </a:rPr>
              <a:t>Each section has some sort of heading to indicate that section as does each new article. </a:t>
            </a:r>
          </a:p>
          <a:p>
            <a:pPr marL="342900" indent="-342900" algn="l">
              <a:buClr>
                <a:srgbClr val="0070C0"/>
              </a:buClr>
              <a:buSzPct val="80000"/>
              <a:buFont typeface="Wingdings" pitchFamily="2" charset="2"/>
              <a:buChar char="u"/>
            </a:pPr>
            <a:r>
              <a:rPr lang="en-US" sz="1800" dirty="0">
                <a:solidFill>
                  <a:schemeClr val="tx1"/>
                </a:solidFill>
              </a:rPr>
              <a:t>You can have several </a:t>
            </a:r>
            <a:r>
              <a:rPr lang="en-US" sz="1800" b="1" dirty="0">
                <a:solidFill>
                  <a:schemeClr val="tx1"/>
                </a:solidFill>
              </a:rPr>
              <a:t>&lt;article&gt;</a:t>
            </a:r>
            <a:r>
              <a:rPr lang="en-US" sz="1800" dirty="0">
                <a:solidFill>
                  <a:schemeClr val="tx1"/>
                </a:solidFill>
              </a:rPr>
              <a:t> tags nested inside of a </a:t>
            </a:r>
            <a:r>
              <a:rPr lang="en-US" sz="1800" b="1" dirty="0">
                <a:solidFill>
                  <a:schemeClr val="tx1"/>
                </a:solidFill>
              </a:rPr>
              <a:t>&lt;section&gt;</a:t>
            </a:r>
            <a:r>
              <a:rPr lang="en-US" sz="1800" dirty="0">
                <a:solidFill>
                  <a:schemeClr val="tx1"/>
                </a:solidFill>
              </a:rPr>
              <a:t> but you can also have an </a:t>
            </a:r>
            <a:r>
              <a:rPr lang="en-US" sz="1800" b="1" dirty="0">
                <a:solidFill>
                  <a:schemeClr val="tx1"/>
                </a:solidFill>
              </a:rPr>
              <a:t>&lt;article&gt;</a:t>
            </a:r>
            <a:r>
              <a:rPr lang="en-US" sz="1800" dirty="0">
                <a:solidFill>
                  <a:schemeClr val="tx1"/>
                </a:solidFill>
              </a:rPr>
              <a:t> with several </a:t>
            </a:r>
            <a:r>
              <a:rPr lang="en-US" sz="1800" b="1" dirty="0">
                <a:solidFill>
                  <a:schemeClr val="tx1"/>
                </a:solidFill>
              </a:rPr>
              <a:t>&lt;section&gt;</a:t>
            </a:r>
            <a:r>
              <a:rPr lang="en-US" sz="1800" dirty="0">
                <a:solidFill>
                  <a:schemeClr val="tx1"/>
                </a:solidFill>
              </a:rPr>
              <a:t> tags within it.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1163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&lt;section&gt;</a:t>
            </a:r>
          </a:p>
          <a:p>
            <a:pPr marL="342900" indent="-342900" algn="l">
              <a:buClr>
                <a:srgbClr val="0070C0"/>
              </a:buClr>
              <a:buSzPct val="80000"/>
              <a:buFont typeface="Wingdings" pitchFamily="2" charset="2"/>
              <a:buChar char="u"/>
            </a:pPr>
            <a:r>
              <a:rPr lang="en-US" sz="1800" dirty="0">
                <a:solidFill>
                  <a:schemeClr val="tx1"/>
                </a:solidFill>
              </a:rPr>
              <a:t>The W3C defines a </a:t>
            </a:r>
            <a:r>
              <a:rPr lang="en-US" sz="1800" b="1" dirty="0">
                <a:solidFill>
                  <a:schemeClr val="tx1"/>
                </a:solidFill>
              </a:rPr>
              <a:t>&lt;section&gt;</a:t>
            </a:r>
            <a:r>
              <a:rPr lang="en-US" sz="1800" dirty="0">
                <a:solidFill>
                  <a:schemeClr val="tx1"/>
                </a:solidFill>
              </a:rPr>
              <a:t> tag as:</a:t>
            </a:r>
          </a:p>
          <a:p>
            <a:pPr marL="800100" lvl="1" indent="-342900" algn="l">
              <a:buClr>
                <a:srgbClr val="0070C0"/>
              </a:buClr>
              <a:buSzPct val="80000"/>
              <a:buFont typeface="Wingdings" pitchFamily="2" charset="2"/>
              <a:buChar char="u"/>
            </a:pPr>
            <a:r>
              <a:rPr lang="en-US" sz="1800" dirty="0">
                <a:solidFill>
                  <a:schemeClr val="tx1"/>
                </a:solidFill>
              </a:rPr>
              <a:t>The section element represents a generic document or application section. A section, in this context, is a thematic grouping of content, typically with a heading, possibly with a footer.</a:t>
            </a:r>
          </a:p>
          <a:p>
            <a:pPr marL="800100" lvl="1" indent="-342900" algn="l">
              <a:buClr>
                <a:srgbClr val="0070C0"/>
              </a:buClr>
              <a:buSzPct val="80000"/>
              <a:buFont typeface="Wingdings" pitchFamily="2" charset="2"/>
              <a:buChar char="u"/>
            </a:pPr>
            <a:r>
              <a:rPr lang="en-US" sz="1800" dirty="0">
                <a:solidFill>
                  <a:schemeClr val="tx1"/>
                </a:solidFill>
              </a:rPr>
              <a:t>Examples of sections would be chapters, the various tabbed pages in a tabbed dialog box, or the numbered sections of a thesis. A website's home page could be split into sections for an introduction, news items, contact information.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625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05241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dirty="0">
                <a:solidFill>
                  <a:schemeClr val="tx1"/>
                </a:solidFill>
              </a:rPr>
              <a:t>So I could write my code like this:</a:t>
            </a:r>
          </a:p>
          <a:p>
            <a:pPr marL="342900" indent="-342900" algn="l">
              <a:buClr>
                <a:srgbClr val="0070C0"/>
              </a:buClr>
              <a:buSzPct val="80000"/>
              <a:buFont typeface="Wingdings" pitchFamily="2" charset="2"/>
              <a:buChar char="u"/>
            </a:pPr>
            <a:r>
              <a:rPr lang="en-US" sz="1800" b="1" dirty="0">
                <a:solidFill>
                  <a:schemeClr val="tx1"/>
                </a:solidFill>
              </a:rPr>
              <a:t>&lt;section&gt;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&lt;header&gt;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&lt;h2&gt;</a:t>
            </a:r>
            <a:r>
              <a:rPr lang="en-US" sz="1800" dirty="0">
                <a:solidFill>
                  <a:schemeClr val="tx1"/>
                </a:solidFill>
              </a:rPr>
              <a:t>Header for this section goes here</a:t>
            </a:r>
            <a:r>
              <a:rPr lang="en-US" sz="1800" b="1" dirty="0">
                <a:solidFill>
                  <a:schemeClr val="tx1"/>
                </a:solidFill>
              </a:rPr>
              <a:t>&lt;/h2&gt;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&lt;/header&gt;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&lt;article&gt;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&lt;h3&gt;</a:t>
            </a:r>
            <a:r>
              <a:rPr lang="en-US" sz="1800" dirty="0">
                <a:solidFill>
                  <a:schemeClr val="tx1"/>
                </a:solidFill>
              </a:rPr>
              <a:t>Heading for this article</a:t>
            </a:r>
            <a:r>
              <a:rPr lang="en-US" sz="1800" b="1" dirty="0">
                <a:solidFill>
                  <a:schemeClr val="tx1"/>
                </a:solidFill>
              </a:rPr>
              <a:t>&lt;/h3&gt;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&lt;p&gt;</a:t>
            </a:r>
            <a:r>
              <a:rPr lang="en-US" sz="1800" dirty="0">
                <a:solidFill>
                  <a:schemeClr val="tx1"/>
                </a:solidFill>
              </a:rPr>
              <a:t>Content for article goes here</a:t>
            </a:r>
            <a:r>
              <a:rPr lang="en-US" sz="1800" b="1" dirty="0">
                <a:solidFill>
                  <a:schemeClr val="tx1"/>
                </a:solidFill>
              </a:rPr>
              <a:t>&lt;/p&gt;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&lt;/article&gt;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&lt;footer&gt;C</a:t>
            </a:r>
            <a:r>
              <a:rPr lang="en-US" sz="1800" dirty="0">
                <a:solidFill>
                  <a:schemeClr val="tx1"/>
                </a:solidFill>
              </a:rPr>
              <a:t>opyright info for this section only, not the web page</a:t>
            </a:r>
            <a:r>
              <a:rPr lang="en-US" sz="1800" b="1" dirty="0">
                <a:solidFill>
                  <a:schemeClr val="tx1"/>
                </a:solidFill>
              </a:rPr>
              <a:t>&lt;/footer&gt;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&lt;/section&gt;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218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47724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&lt;article&gt;</a:t>
            </a:r>
          </a:p>
          <a:p>
            <a:pPr marL="342900" indent="-342900" algn="l">
              <a:buClr>
                <a:srgbClr val="0070C0"/>
              </a:buClr>
              <a:buSzPct val="80000"/>
              <a:buFont typeface="Wingdings" pitchFamily="2" charset="2"/>
              <a:buChar char="u"/>
            </a:pPr>
            <a:r>
              <a:rPr lang="en-US" sz="1800" dirty="0">
                <a:solidFill>
                  <a:schemeClr val="tx1"/>
                </a:solidFill>
              </a:rPr>
              <a:t>The W3C defines a </a:t>
            </a:r>
            <a:r>
              <a:rPr lang="en-US" sz="1800" b="1" dirty="0">
                <a:solidFill>
                  <a:schemeClr val="tx1"/>
                </a:solidFill>
              </a:rPr>
              <a:t>&lt;article&gt;</a:t>
            </a:r>
            <a:r>
              <a:rPr lang="en-US" sz="1800" dirty="0">
                <a:solidFill>
                  <a:schemeClr val="tx1"/>
                </a:solidFill>
              </a:rPr>
              <a:t> tag as:</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article</a:t>
            </a:r>
            <a:r>
              <a:rPr lang="en-US" sz="1800" dirty="0">
                <a:solidFill>
                  <a:schemeClr val="tx1"/>
                </a:solidFill>
              </a:rPr>
              <a:t> element represents a section of a page that consists of a composition that forms </a:t>
            </a:r>
            <a:r>
              <a:rPr lang="en-US" sz="1800" b="1" i="1" dirty="0">
                <a:solidFill>
                  <a:schemeClr val="tx1"/>
                </a:solidFill>
              </a:rPr>
              <a:t>an independent part of a document, page, or site</a:t>
            </a:r>
            <a:r>
              <a:rPr lang="en-US" sz="1800" dirty="0">
                <a:solidFill>
                  <a:schemeClr val="tx1"/>
                </a:solidFill>
              </a:rPr>
              <a:t>. This could be a forum post, a magazine or newspaper article, a Web log entry, a user-submitted comment, or any other independent item of content.</a:t>
            </a:r>
          </a:p>
          <a:p>
            <a:pPr marL="800100" lvl="1" indent="-342900" algn="l">
              <a:buClr>
                <a:srgbClr val="0070C0"/>
              </a:buClr>
              <a:buSzPct val="80000"/>
              <a:buFont typeface="Wingdings" pitchFamily="2" charset="2"/>
              <a:buChar char="u"/>
            </a:pPr>
            <a:r>
              <a:rPr lang="en-US" sz="1800" dirty="0">
                <a:solidFill>
                  <a:schemeClr val="tx1"/>
                </a:solidFill>
              </a:rPr>
              <a:t>An </a:t>
            </a:r>
            <a:r>
              <a:rPr lang="en-US" sz="1800" b="1" dirty="0">
                <a:solidFill>
                  <a:schemeClr val="tx1"/>
                </a:solidFill>
              </a:rPr>
              <a:t>article</a:t>
            </a:r>
            <a:r>
              <a:rPr lang="en-US" sz="1800" dirty="0">
                <a:solidFill>
                  <a:schemeClr val="tx1"/>
                </a:solidFill>
              </a:rPr>
              <a:t> element is "</a:t>
            </a:r>
            <a:r>
              <a:rPr lang="en-US" sz="1800" b="1" i="1" dirty="0">
                <a:solidFill>
                  <a:schemeClr val="tx1"/>
                </a:solidFill>
              </a:rPr>
              <a:t>independent</a:t>
            </a:r>
            <a:r>
              <a:rPr lang="en-US" sz="1800" dirty="0">
                <a:solidFill>
                  <a:schemeClr val="tx1"/>
                </a:solidFill>
              </a:rPr>
              <a:t>" in the sense that its contents could stand alone, for example in syndication.</a:t>
            </a:r>
          </a:p>
          <a:p>
            <a:pPr marL="800100" lvl="1" indent="-342900" algn="l">
              <a:buClr>
                <a:srgbClr val="0070C0"/>
              </a:buClr>
              <a:buSzPct val="80000"/>
              <a:buFont typeface="Wingdings" pitchFamily="2" charset="2"/>
              <a:buChar char="u"/>
            </a:pPr>
            <a:r>
              <a:rPr lang="en-US" sz="1800" dirty="0">
                <a:solidFill>
                  <a:schemeClr val="tx1"/>
                </a:solidFill>
              </a:rPr>
              <a:t>When </a:t>
            </a:r>
            <a:r>
              <a:rPr lang="en-US" sz="1800" b="1" dirty="0">
                <a:solidFill>
                  <a:schemeClr val="tx1"/>
                </a:solidFill>
              </a:rPr>
              <a:t>article</a:t>
            </a:r>
            <a:r>
              <a:rPr lang="en-US" sz="1800" dirty="0">
                <a:solidFill>
                  <a:schemeClr val="tx1"/>
                </a:solidFill>
              </a:rPr>
              <a:t> elements are nested, the inner article elements represent articles that are in principle related to the contents of the outer article. For instance, a Web log entry on a site that accepts user-submitted comments could represent the comments as article elements nested within the article element for the Web log entry.</a:t>
            </a:r>
          </a:p>
          <a:p>
            <a:pPr marL="800100" lvl="1" indent="-342900" algn="l">
              <a:buClr>
                <a:srgbClr val="0070C0"/>
              </a:buClr>
              <a:buSzPct val="80000"/>
              <a:buFont typeface="Wingdings" pitchFamily="2" charset="2"/>
              <a:buChar char="u"/>
            </a:pPr>
            <a:r>
              <a:rPr lang="en-US" sz="1800" dirty="0">
                <a:solidFill>
                  <a:schemeClr val="tx1"/>
                </a:solidFill>
              </a:rPr>
              <a:t>Author information associated with an </a:t>
            </a:r>
            <a:r>
              <a:rPr lang="en-US" sz="1800" b="1" dirty="0">
                <a:solidFill>
                  <a:schemeClr val="tx1"/>
                </a:solidFill>
              </a:rPr>
              <a:t>article</a:t>
            </a:r>
            <a:r>
              <a:rPr lang="en-US" sz="1800" dirty="0">
                <a:solidFill>
                  <a:schemeClr val="tx1"/>
                </a:solidFill>
              </a:rPr>
              <a:t> element (q.v. the address element) does not apply to nested article elements.</a:t>
            </a:r>
          </a:p>
          <a:p>
            <a:pPr marL="342900" indent="-342900" algn="l">
              <a:buClr>
                <a:srgbClr val="0070C0"/>
              </a:buClr>
              <a:buSzPct val="80000"/>
              <a:buFont typeface="Wingdings" pitchFamily="2" charset="2"/>
              <a:buChar char="u"/>
            </a:pPr>
            <a:endParaRPr lang="en-US" altLang="en-US" sz="1800" b="1"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0205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297229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&lt;aside&gt;</a:t>
            </a:r>
          </a:p>
          <a:p>
            <a:pPr marL="342900" indent="-342900" algn="l">
              <a:buClr>
                <a:srgbClr val="0070C0"/>
              </a:buClr>
              <a:buSzPct val="80000"/>
              <a:buFont typeface="Wingdings" pitchFamily="2" charset="2"/>
              <a:buChar char="u"/>
            </a:pPr>
            <a:r>
              <a:rPr lang="en-US" sz="1800" dirty="0">
                <a:solidFill>
                  <a:schemeClr val="tx1"/>
                </a:solidFill>
              </a:rPr>
              <a:t>Content within an </a:t>
            </a:r>
            <a:r>
              <a:rPr lang="en-US" sz="1800" b="1" dirty="0">
                <a:solidFill>
                  <a:schemeClr val="tx1"/>
                </a:solidFill>
              </a:rPr>
              <a:t>&lt;aside&gt;</a:t>
            </a:r>
            <a:r>
              <a:rPr lang="en-US" sz="1800" dirty="0">
                <a:solidFill>
                  <a:schemeClr val="tx1"/>
                </a:solidFill>
              </a:rPr>
              <a:t> element represents tangentially related to the content around it.  For example “pull quotes” (testimonials or important facts/dates noted in the content) or factoids related to the topic of an article, section or web page.</a:t>
            </a:r>
          </a:p>
          <a:p>
            <a:pPr marL="342900" indent="-342900" algn="l">
              <a:buClr>
                <a:srgbClr val="0070C0"/>
              </a:buClr>
              <a:buSzPct val="80000"/>
              <a:buFont typeface="Wingdings" pitchFamily="2" charset="2"/>
              <a:buChar char="u"/>
            </a:pPr>
            <a:r>
              <a:rPr lang="en-US" sz="1800" dirty="0">
                <a:solidFill>
                  <a:schemeClr val="tx1"/>
                </a:solidFill>
              </a:rPr>
              <a:t>The code might look like this: </a:t>
            </a:r>
          </a:p>
          <a:p>
            <a:pPr marL="800100" lvl="1" indent="-342900" algn="l">
              <a:buClr>
                <a:srgbClr val="0070C0"/>
              </a:buClr>
              <a:buSzPct val="80000"/>
              <a:buFont typeface="Wingdings" pitchFamily="2" charset="2"/>
              <a:buChar char="u"/>
            </a:pPr>
            <a:r>
              <a:rPr lang="en-US" sz="1800" b="1" dirty="0">
                <a:solidFill>
                  <a:schemeClr val="tx1"/>
                </a:solidFill>
              </a:rPr>
              <a:t>&lt;aside&gt;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&lt;q&gt;</a:t>
            </a:r>
            <a:r>
              <a:rPr lang="en-US" sz="1800" dirty="0">
                <a:solidFill>
                  <a:schemeClr val="tx1"/>
                </a:solidFill>
              </a:rPr>
              <a:t>This was the best food I have ever eaten! I give it 5 Stars!</a:t>
            </a:r>
            <a:r>
              <a:rPr lang="en-US" sz="1800" b="1" dirty="0">
                <a:solidFill>
                  <a:schemeClr val="tx1"/>
                </a:solidFill>
              </a:rPr>
              <a:t>&lt;/q&gt;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&lt;/aside&gt;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474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457200" y="1329365"/>
            <a:ext cx="8185266" cy="31797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&lt;nav&gt;</a:t>
            </a:r>
          </a:p>
          <a:p>
            <a:pPr marL="342900" indent="-342900" algn="l">
              <a:buClr>
                <a:srgbClr val="0070C0"/>
              </a:buClr>
              <a:buSzPct val="80000"/>
              <a:buFont typeface="Wingdings" pitchFamily="2" charset="2"/>
              <a:buChar char="u"/>
            </a:pPr>
            <a:r>
              <a:rPr lang="en-US" sz="1800" dirty="0">
                <a:solidFill>
                  <a:schemeClr val="tx1"/>
                </a:solidFill>
              </a:rPr>
              <a:t>The W3C defines the nav tag as:</a:t>
            </a:r>
          </a:p>
          <a:p>
            <a:pPr marL="800100" lvl="1" indent="-342900" algn="l">
              <a:buClr>
                <a:srgbClr val="0070C0"/>
              </a:buClr>
              <a:buSzPct val="80000"/>
              <a:buFont typeface="Wingdings" pitchFamily="2" charset="2"/>
              <a:buChar char="u"/>
            </a:pPr>
            <a:r>
              <a:rPr lang="en-US" sz="1800" dirty="0">
                <a:solidFill>
                  <a:schemeClr val="tx1"/>
                </a:solidFill>
              </a:rPr>
              <a:t>The </a:t>
            </a:r>
            <a:r>
              <a:rPr lang="en-US" sz="1800" b="1" dirty="0">
                <a:solidFill>
                  <a:schemeClr val="tx1"/>
                </a:solidFill>
              </a:rPr>
              <a:t>nav</a:t>
            </a:r>
            <a:r>
              <a:rPr lang="en-US" sz="1800" dirty="0">
                <a:solidFill>
                  <a:schemeClr val="tx1"/>
                </a:solidFill>
              </a:rPr>
              <a:t> element represents a section of a page that links to other pages or to parts within the page: a section with navigation links. Not all groups of links on a page need to be in a </a:t>
            </a:r>
            <a:r>
              <a:rPr lang="en-US" sz="1800" b="1" dirty="0">
                <a:solidFill>
                  <a:schemeClr val="tx1"/>
                </a:solidFill>
              </a:rPr>
              <a:t>nav</a:t>
            </a:r>
            <a:r>
              <a:rPr lang="en-US" sz="1800" dirty="0">
                <a:solidFill>
                  <a:schemeClr val="tx1"/>
                </a:solidFill>
              </a:rPr>
              <a:t> element — only sections that consist of major navigation blocks are appropriate for the </a:t>
            </a:r>
            <a:r>
              <a:rPr lang="en-US" sz="1800" b="1" dirty="0">
                <a:solidFill>
                  <a:schemeClr val="tx1"/>
                </a:solidFill>
              </a:rPr>
              <a:t>nav</a:t>
            </a:r>
            <a:r>
              <a:rPr lang="en-US" sz="1800" dirty="0">
                <a:solidFill>
                  <a:schemeClr val="tx1"/>
                </a:solidFill>
              </a:rPr>
              <a:t> element. In particular, it is common for footers to have a list of links to various key parts of a site, but the footer element is more appropriate in such cases, and no </a:t>
            </a:r>
            <a:r>
              <a:rPr lang="en-US" sz="1800" b="1" dirty="0">
                <a:solidFill>
                  <a:schemeClr val="tx1"/>
                </a:solidFill>
              </a:rPr>
              <a:t>nav</a:t>
            </a:r>
            <a:r>
              <a:rPr lang="en-US" sz="1800" dirty="0">
                <a:solidFill>
                  <a:schemeClr val="tx1"/>
                </a:solidFill>
              </a:rPr>
              <a:t> element is necessary for those links.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4254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30442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dirty="0">
                <a:solidFill>
                  <a:schemeClr val="tx1"/>
                </a:solidFill>
              </a:rPr>
              <a:t>The code for using the nav element may look like this: </a:t>
            </a:r>
          </a:p>
          <a:p>
            <a:pPr marL="342900" indent="-342900" algn="l">
              <a:buClr>
                <a:srgbClr val="0070C0"/>
              </a:buClr>
              <a:buSzPct val="80000"/>
              <a:buFont typeface="Wingdings" pitchFamily="2" charset="2"/>
              <a:buChar char="u"/>
            </a:pPr>
            <a:r>
              <a:rPr lang="en-US" sz="1800" b="1" dirty="0">
                <a:solidFill>
                  <a:schemeClr val="tx1"/>
                </a:solidFill>
              </a:rPr>
              <a:t>&lt;nav&gt;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&lt;ul&gt;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&lt;li&gt;&lt;a </a:t>
            </a:r>
            <a:r>
              <a:rPr lang="en-US" sz="1800" b="1" dirty="0" err="1">
                <a:solidFill>
                  <a:schemeClr val="tx1"/>
                </a:solidFill>
              </a:rPr>
              <a:t>href</a:t>
            </a:r>
            <a:r>
              <a:rPr lang="en-US" sz="1800" b="1" dirty="0">
                <a:solidFill>
                  <a:schemeClr val="tx1"/>
                </a:solidFill>
              </a:rPr>
              <a:t>="index.html"&gt;</a:t>
            </a:r>
            <a:r>
              <a:rPr lang="en-US" sz="1800" dirty="0">
                <a:solidFill>
                  <a:schemeClr val="tx1"/>
                </a:solidFill>
              </a:rPr>
              <a:t>Home</a:t>
            </a:r>
            <a:r>
              <a:rPr lang="en-US" sz="1800" b="1" dirty="0">
                <a:solidFill>
                  <a:schemeClr val="tx1"/>
                </a:solidFill>
              </a:rPr>
              <a:t>&lt;/a&gt;&lt;/li&gt;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&lt;li&gt;&lt;a </a:t>
            </a:r>
            <a:r>
              <a:rPr lang="en-US" sz="1800" b="1" dirty="0" err="1">
                <a:solidFill>
                  <a:schemeClr val="tx1"/>
                </a:solidFill>
              </a:rPr>
              <a:t>href</a:t>
            </a:r>
            <a:r>
              <a:rPr lang="en-US" sz="1800" b="1" dirty="0">
                <a:solidFill>
                  <a:schemeClr val="tx1"/>
                </a:solidFill>
              </a:rPr>
              <a:t>="about.html"&gt;</a:t>
            </a:r>
            <a:r>
              <a:rPr lang="en-US" sz="1800" dirty="0">
                <a:solidFill>
                  <a:schemeClr val="tx1"/>
                </a:solidFill>
              </a:rPr>
              <a:t>About</a:t>
            </a:r>
            <a:r>
              <a:rPr lang="en-US" sz="1800" b="1" dirty="0">
                <a:solidFill>
                  <a:schemeClr val="tx1"/>
                </a:solidFill>
              </a:rPr>
              <a:t>&lt;/a&gt;&lt;/li&gt;</a:t>
            </a:r>
            <a:endParaRPr lang="en-US" sz="1800" dirty="0">
              <a:solidFill>
                <a:schemeClr val="tx1"/>
              </a:solidFill>
            </a:endParaRPr>
          </a:p>
          <a:p>
            <a:pPr marL="1257300" lvl="2" indent="-342900" algn="l">
              <a:buClr>
                <a:srgbClr val="0070C0"/>
              </a:buClr>
              <a:buSzPct val="80000"/>
              <a:buFont typeface="Wingdings" pitchFamily="2" charset="2"/>
              <a:buChar char="u"/>
            </a:pPr>
            <a:r>
              <a:rPr lang="en-US" sz="1800" b="1" dirty="0">
                <a:solidFill>
                  <a:schemeClr val="tx1"/>
                </a:solidFill>
              </a:rPr>
              <a:t>&lt;li&gt;&lt;a </a:t>
            </a:r>
            <a:r>
              <a:rPr lang="en-US" sz="1800" b="1" dirty="0" err="1">
                <a:solidFill>
                  <a:schemeClr val="tx1"/>
                </a:solidFill>
              </a:rPr>
              <a:t>href</a:t>
            </a:r>
            <a:r>
              <a:rPr lang="en-US" sz="1800" b="1" dirty="0">
                <a:solidFill>
                  <a:schemeClr val="tx1"/>
                </a:solidFill>
              </a:rPr>
              <a:t>="contact.html"&gt;</a:t>
            </a:r>
            <a:r>
              <a:rPr lang="en-US" sz="1800" dirty="0">
                <a:solidFill>
                  <a:schemeClr val="tx1"/>
                </a:solidFill>
              </a:rPr>
              <a:t>Contact</a:t>
            </a:r>
            <a:r>
              <a:rPr lang="en-US" sz="1800" b="1" dirty="0">
                <a:solidFill>
                  <a:schemeClr val="tx1"/>
                </a:solidFill>
              </a:rPr>
              <a:t>&lt;/a&gt;&lt;/li&gt;</a:t>
            </a:r>
            <a:endParaRPr lang="en-US" sz="1800" dirty="0">
              <a:solidFill>
                <a:schemeClr val="tx1"/>
              </a:solidFill>
            </a:endParaRPr>
          </a:p>
          <a:p>
            <a:pPr marL="800100" lvl="1" indent="-342900" algn="l">
              <a:buClr>
                <a:srgbClr val="0070C0"/>
              </a:buClr>
              <a:buSzPct val="80000"/>
              <a:buFont typeface="Wingdings" pitchFamily="2" charset="2"/>
              <a:buChar char="u"/>
            </a:pPr>
            <a:r>
              <a:rPr lang="en-US" sz="1800" b="1" dirty="0">
                <a:solidFill>
                  <a:schemeClr val="tx1"/>
                </a:solidFill>
              </a:rPr>
              <a:t>&lt;/ul&gt;</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&lt;/nav&gt;</a:t>
            </a: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504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1102 HTML5 Element</a:t>
            </a:r>
            <a:endParaRPr lang="zh-TW" altLang="en-US" b="1" dirty="0">
              <a:solidFill>
                <a:srgbClr val="FFFF00"/>
              </a:solidFill>
            </a:endParaRPr>
          </a:p>
        </p:txBody>
      </p:sp>
      <p:sp>
        <p:nvSpPr>
          <p:cNvPr id="3" name="副標題 2"/>
          <p:cNvSpPr>
            <a:spLocks noGrp="1"/>
          </p:cNvSpPr>
          <p:nvPr>
            <p:ph type="subTitle" idx="1"/>
          </p:nvPr>
        </p:nvSpPr>
        <p:spPr>
          <a:xfrm>
            <a:off x="501534" y="1320805"/>
            <a:ext cx="8185266" cy="138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1102 HTML5 Element</a:t>
            </a:r>
          </a:p>
          <a:p>
            <a:pPr marL="342900" indent="-342900" algn="l">
              <a:buClr>
                <a:srgbClr val="0070C0"/>
              </a:buClr>
              <a:buSzPct val="80000"/>
              <a:buFont typeface="Wingdings" pitchFamily="2" charset="2"/>
              <a:buChar char="u"/>
            </a:pPr>
            <a:r>
              <a:rPr lang="en-US" sz="1800" b="1" dirty="0">
                <a:solidFill>
                  <a:schemeClr val="tx1"/>
                </a:solidFill>
              </a:rPr>
              <a:t>Flow Content (most elements fall under this category):</a:t>
            </a:r>
          </a:p>
          <a:p>
            <a:pPr marL="342900" indent="-342900" algn="l">
              <a:buClr>
                <a:srgbClr val="0070C0"/>
              </a:buClr>
              <a:buSzPct val="80000"/>
              <a:buFont typeface="Wingdings" pitchFamily="2" charset="2"/>
              <a:buChar char="u"/>
            </a:pPr>
            <a:r>
              <a:rPr lang="en-US" sz="1800" dirty="0">
                <a:solidFill>
                  <a:schemeClr val="tx1"/>
                </a:solidFill>
              </a:rPr>
              <a:t>The following elements are not sectioning elements but are used within sections and include </a:t>
            </a:r>
            <a:r>
              <a:rPr lang="en-US" sz="1800" b="1" dirty="0">
                <a:solidFill>
                  <a:schemeClr val="tx1"/>
                </a:solidFill>
              </a:rPr>
              <a:t>&lt;header&gt; </a:t>
            </a:r>
            <a:r>
              <a:rPr lang="en-US" sz="1800" dirty="0">
                <a:solidFill>
                  <a:schemeClr val="tx1"/>
                </a:solidFill>
              </a:rPr>
              <a:t>and</a:t>
            </a:r>
            <a:r>
              <a:rPr lang="en-US" sz="1800" b="1" dirty="0">
                <a:solidFill>
                  <a:schemeClr val="tx1"/>
                </a:solidFill>
              </a:rPr>
              <a:t> &lt;footer&gt;</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https://ucsc-extension.instructure.com/courses/3825/pages/1-dot-1-welcome?module_item_id=42202</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2019/10/28</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8" name="AutoShape 2" descr="Assignment icon">
            <a:extLst>
              <a:ext uri="{FF2B5EF4-FFF2-40B4-BE49-F238E27FC236}">
                <a16:creationId xmlns:a16="http://schemas.microsoft.com/office/drawing/2014/main" id="{BFDC7B18-3E77-4B92-ABBE-449724C78883}"/>
              </a:ext>
            </a:extLst>
          </p:cNvPr>
          <p:cNvSpPr>
            <a:spLocks noChangeAspect="1" noChangeArrowheads="1"/>
          </p:cNvSpPr>
          <p:nvPr/>
        </p:nvSpPr>
        <p:spPr bwMode="auto">
          <a:xfrm>
            <a:off x="730250" y="-3246438"/>
            <a:ext cx="381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Quiz icon">
            <a:extLst>
              <a:ext uri="{FF2B5EF4-FFF2-40B4-BE49-F238E27FC236}">
                <a16:creationId xmlns:a16="http://schemas.microsoft.com/office/drawing/2014/main" id="{C9F584D1-AB2D-4E2C-88D3-F8C50A375911}"/>
              </a:ext>
            </a:extLst>
          </p:cNvPr>
          <p:cNvSpPr>
            <a:spLocks noChangeAspect="1" noChangeArrowheads="1"/>
          </p:cNvSpPr>
          <p:nvPr/>
        </p:nvSpPr>
        <p:spPr bwMode="auto">
          <a:xfrm>
            <a:off x="730250" y="-1463675"/>
            <a:ext cx="400050" cy="381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iscussion icon">
            <a:extLst>
              <a:ext uri="{FF2B5EF4-FFF2-40B4-BE49-F238E27FC236}">
                <a16:creationId xmlns:a16="http://schemas.microsoft.com/office/drawing/2014/main" id="{4033614E-38D0-4FB0-9C2B-AF4017FE1972}"/>
              </a:ext>
            </a:extLst>
          </p:cNvPr>
          <p:cNvSpPr>
            <a:spLocks noChangeAspect="1" noChangeArrowheads="1"/>
          </p:cNvSpPr>
          <p:nvPr/>
        </p:nvSpPr>
        <p:spPr bwMode="auto">
          <a:xfrm>
            <a:off x="730250" y="320675"/>
            <a:ext cx="3810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361958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800</Words>
  <Application>Microsoft Office PowerPoint</Application>
  <PresentationFormat>On-screen Show (4:3)</PresentationFormat>
  <Paragraphs>164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佈景主題</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 HTML5 Element</vt:lpstr>
      <vt:lpstr>1102.1 HTML5 Element Video</vt:lpstr>
      <vt:lpstr>1001.1 HTML5 Video</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379</cp:revision>
  <dcterms:created xsi:type="dcterms:W3CDTF">2018-09-28T16:40:41Z</dcterms:created>
  <dcterms:modified xsi:type="dcterms:W3CDTF">2019-10-29T05:33:10Z</dcterms:modified>
</cp:coreProperties>
</file>