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9" r:id="rId4"/>
    <p:sldId id="266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113/links.html#linkTypes" TargetMode="External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TR/2011/WD-html5-20110113/links.html#linkTyp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 Absolute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0703.3 Attribute &lt;a&gt;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0703.3 Attribute &lt;a&gt;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0703.3 </a:t>
            </a:r>
            <a:r>
              <a:rPr lang="en-US" sz="1800" b="1" dirty="0">
                <a:solidFill>
                  <a:schemeClr val="tx1"/>
                </a:solidFill>
              </a:rPr>
              <a:t>Attributes of the &lt;a&gt; tag 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A6AEB-669A-4E37-878D-3922072A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062559"/>
            <a:ext cx="7334047" cy="3474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993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0703.3 Attribute &lt;a&gt;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889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0703.3 </a:t>
            </a:r>
            <a:r>
              <a:rPr lang="en-US" sz="1800" b="1" dirty="0">
                <a:solidFill>
                  <a:schemeClr val="tx1"/>
                </a:solidFill>
              </a:rPr>
              <a:t>Attributes of the &lt;a&gt; tag  Video: open a new URL page on a new Window and Tab. 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3BAB6-3413-4ADA-8E8D-A0FA6523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14021"/>
            <a:ext cx="6000750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9E5C71-7BAF-4AB3-B427-6AC92C780620}"/>
              </a:ext>
            </a:extLst>
          </p:cNvPr>
          <p:cNvSpPr/>
          <p:nvPr/>
        </p:nvSpPr>
        <p:spPr>
          <a:xfrm>
            <a:off x="6204223" y="2537102"/>
            <a:ext cx="1152128" cy="3986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0703.4 Title Attribute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6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0703.4 Title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9782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0703.4 Title </a:t>
            </a:r>
            <a:r>
              <a:rPr lang="en-US" sz="1800" b="1" dirty="0">
                <a:solidFill>
                  <a:schemeClr val="tx1"/>
                </a:solidFill>
              </a:rPr>
              <a:t>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title</a:t>
            </a:r>
            <a:r>
              <a:rPr lang="en-US" sz="1800" dirty="0">
                <a:solidFill>
                  <a:schemeClr val="tx1"/>
                </a:solidFill>
              </a:rPr>
              <a:t> attribute is an optional attribute that </a:t>
            </a:r>
            <a:r>
              <a:rPr lang="en-US" sz="1800" b="1" dirty="0">
                <a:solidFill>
                  <a:schemeClr val="tx1"/>
                </a:solidFill>
              </a:rPr>
              <a:t>provides a tooltip</a:t>
            </a:r>
            <a:r>
              <a:rPr lang="en-US" sz="1800" dirty="0">
                <a:solidFill>
                  <a:schemeClr val="tx1"/>
                </a:solidFill>
              </a:rPr>
              <a:t> popup message giving users more information about a link and where it will take them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C2CBD-2921-4FEC-8207-C71BF968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05337"/>
            <a:ext cx="5581650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98B1EACD-B338-4B3E-9A48-80D778FAC242}"/>
              </a:ext>
            </a:extLst>
          </p:cNvPr>
          <p:cNvSpPr txBox="1">
            <a:spLocks/>
          </p:cNvSpPr>
          <p:nvPr/>
        </p:nvSpPr>
        <p:spPr>
          <a:xfrm>
            <a:off x="457200" y="3652868"/>
            <a:ext cx="8185266" cy="13603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useful when you (the user) are unsure about where a link is really going and why the site (owner) wants you to go there.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="http://www.amazon.com"</a:t>
            </a:r>
            <a:r>
              <a:rPr lang="en-US" sz="1800" b="1" dirty="0">
                <a:solidFill>
                  <a:schemeClr val="tx1"/>
                </a:solidFill>
              </a:rPr>
              <a:t> title="Visit Amazon to buy the book" &gt;</a:t>
            </a:r>
            <a:r>
              <a:rPr lang="en-US" sz="1800" dirty="0">
                <a:solidFill>
                  <a:schemeClr val="tx1"/>
                </a:solidFill>
              </a:rPr>
              <a:t>Amazon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0703.5 Title Attribute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1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0703.5 Title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0703.5 Title </a:t>
            </a:r>
            <a:r>
              <a:rPr lang="en-US" sz="1800" b="1" dirty="0">
                <a:solidFill>
                  <a:schemeClr val="tx1"/>
                </a:solidFill>
              </a:rPr>
              <a:t>Attribute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C8BCBC-E483-4889-9DAA-B5C59D77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5962"/>
            <a:ext cx="6038850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770C35-C995-4FBA-A593-ACC93CEB1E6A}"/>
              </a:ext>
            </a:extLst>
          </p:cNvPr>
          <p:cNvSpPr/>
          <p:nvPr/>
        </p:nvSpPr>
        <p:spPr>
          <a:xfrm>
            <a:off x="2987824" y="4365104"/>
            <a:ext cx="3888432" cy="506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AF807-13F9-4C59-807C-0B94F5B80252}"/>
              </a:ext>
            </a:extLst>
          </p:cNvPr>
          <p:cNvSpPr/>
          <p:nvPr/>
        </p:nvSpPr>
        <p:spPr>
          <a:xfrm>
            <a:off x="6553200" y="2668600"/>
            <a:ext cx="899120" cy="506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210C5D-896E-491B-95E0-FD77D5C14C5C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932040" y="3175533"/>
            <a:ext cx="2070720" cy="1189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8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0703.6 </a:t>
            </a:r>
            <a:r>
              <a:rPr lang="en-US" altLang="zh-TW" sz="4800" b="1" dirty="0" err="1">
                <a:solidFill>
                  <a:srgbClr val="FFFF00"/>
                </a:solidFill>
              </a:rPr>
              <a:t>rel</a:t>
            </a:r>
            <a:r>
              <a:rPr lang="en-US" altLang="zh-TW" sz="4800" b="1" dirty="0">
                <a:solidFill>
                  <a:srgbClr val="FFFF00"/>
                </a:solidFill>
              </a:rPr>
              <a:t> Attribute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0703.6 </a:t>
            </a:r>
            <a:r>
              <a:rPr lang="en-US" altLang="zh-TW" b="1" dirty="0" err="1">
                <a:solidFill>
                  <a:srgbClr val="FFFF00"/>
                </a:solidFill>
              </a:rPr>
              <a:t>rel</a:t>
            </a:r>
            <a:r>
              <a:rPr lang="en-US" altLang="zh-TW" b="1" dirty="0">
                <a:solidFill>
                  <a:srgbClr val="FFFF00"/>
                </a:solidFill>
              </a:rPr>
              <a:t>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2789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0703.6 </a:t>
            </a:r>
            <a:r>
              <a:rPr lang="en-US" altLang="en-US" sz="1800" b="1" dirty="0" err="1">
                <a:solidFill>
                  <a:schemeClr val="tx1"/>
                </a:solidFill>
              </a:rPr>
              <a:t>rel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 attribute is an optional attribute that is </a:t>
            </a:r>
            <a:r>
              <a:rPr lang="en-US" sz="1800" b="1" dirty="0">
                <a:solidFill>
                  <a:schemeClr val="tx1"/>
                </a:solidFill>
              </a:rPr>
              <a:t>new</a:t>
            </a:r>
            <a:r>
              <a:rPr lang="en-US" sz="1800" dirty="0">
                <a:solidFill>
                  <a:schemeClr val="tx1"/>
                </a:solidFill>
              </a:rPr>
              <a:t> in the world of HTML links.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attribute describes the relationship between the page containing the link and the page to which you are linking.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a way to improve the semantics of your web page and search engines may use this information also. Ones that you may take advantage are: </a:t>
            </a:r>
            <a:r>
              <a:rPr lang="en-US" sz="1800" b="1" dirty="0">
                <a:solidFill>
                  <a:schemeClr val="tx1"/>
                </a:solidFill>
              </a:rPr>
              <a:t>external, next, </a:t>
            </a:r>
            <a:r>
              <a:rPr lang="en-US" sz="1800" b="1" dirty="0" err="1">
                <a:solidFill>
                  <a:schemeClr val="tx1"/>
                </a:solidFill>
              </a:rPr>
              <a:t>prev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(for previous).</a:t>
            </a:r>
            <a:endParaRPr lang="en-US" sz="1800" b="1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="http://www.amazon.com" title="Visit Amazon to buy the book"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rel</a:t>
            </a:r>
            <a:r>
              <a:rPr lang="en-US" sz="1800" b="1" dirty="0">
                <a:solidFill>
                  <a:schemeClr val="tx1"/>
                </a:solidFill>
              </a:rPr>
              <a:t>="external"&gt;</a:t>
            </a:r>
            <a:r>
              <a:rPr lang="en-US" sz="1800" dirty="0">
                <a:solidFill>
                  <a:schemeClr val="tx1"/>
                </a:solidFill>
              </a:rPr>
              <a:t>Amazon&lt;/a&gt;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0703.6 </a:t>
            </a:r>
            <a:r>
              <a:rPr lang="en-US" altLang="zh-TW" b="1" dirty="0" err="1">
                <a:solidFill>
                  <a:srgbClr val="FFFF00"/>
                </a:solidFill>
              </a:rPr>
              <a:t>rel</a:t>
            </a:r>
            <a:r>
              <a:rPr lang="en-US" altLang="zh-TW" b="1" dirty="0">
                <a:solidFill>
                  <a:srgbClr val="FFFF00"/>
                </a:solidFill>
              </a:rPr>
              <a:t>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74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0703.6 </a:t>
            </a:r>
            <a:r>
              <a:rPr lang="en-US" altLang="en-US" sz="1800" b="1" dirty="0" err="1">
                <a:solidFill>
                  <a:schemeClr val="tx1"/>
                </a:solidFill>
              </a:rPr>
              <a:t>rel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list of some of the values one can use with the </a:t>
            </a:r>
            <a:r>
              <a:rPr lang="en-US" sz="1800" b="1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 attribute: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DB333AE9-9388-470E-AE91-C5BED011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20321"/>
              </p:ext>
            </p:extLst>
          </p:nvPr>
        </p:nvGraphicFramePr>
        <p:xfrm>
          <a:off x="501534" y="2218332"/>
          <a:ext cx="8223474" cy="412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72">
                  <a:extLst>
                    <a:ext uri="{9D8B030D-6E8A-4147-A177-3AD203B41FA5}">
                      <a16:colId xmlns:a16="http://schemas.microsoft.com/office/drawing/2014/main" val="379099493"/>
                    </a:ext>
                  </a:extLst>
                </a:gridCol>
                <a:gridCol w="7118002">
                  <a:extLst>
                    <a:ext uri="{9D8B030D-6E8A-4147-A177-3AD203B41FA5}">
                      <a16:colId xmlns:a16="http://schemas.microsoft.com/office/drawing/2014/main" val="342963656"/>
                    </a:ext>
                  </a:extLst>
                </a:gridCol>
              </a:tblGrid>
              <a:tr h="37403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276592107"/>
                  </a:ext>
                </a:extLst>
              </a:tr>
              <a:tr h="6926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alternate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a link to an alternate representation of the document (i.e. print page, translated or mirror)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0988686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a link to the author of the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9635648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bookmark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Permanent URL used for bookmarking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381349127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external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Indicates that the referenced document is not part of the same site as the current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4211653512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help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a link to a help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3811100640"/>
                  </a:ext>
                </a:extLst>
              </a:tr>
              <a:tr h="2868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license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a link to copyright information for the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654062072"/>
                  </a:ext>
                </a:extLst>
              </a:tr>
              <a:tr h="4594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next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a link to the next document in the series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1893045995"/>
                  </a:ext>
                </a:extLst>
              </a:tr>
              <a:tr h="6110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tag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tag (keyword) for the current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64899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 Absolute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 Absolute Link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4B546-A16A-4CDA-82EE-332C8B75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978227"/>
            <a:ext cx="275272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F07AD1E9-D30E-4866-A170-01A7C07B1492}"/>
              </a:ext>
            </a:extLst>
          </p:cNvPr>
          <p:cNvSpPr txBox="1">
            <a:spLocks/>
          </p:cNvSpPr>
          <p:nvPr/>
        </p:nvSpPr>
        <p:spPr>
          <a:xfrm>
            <a:off x="457200" y="3062192"/>
            <a:ext cx="8185266" cy="214639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Absolute links simply refer to links that are outside of your server or root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links must go out using the HTTP protocol to access the Web, rather than just look for a file within your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Creating an absolute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="http://www.amazon.com"&gt;</a:t>
            </a:r>
            <a:r>
              <a:rPr lang="en-US" sz="1800" dirty="0">
                <a:solidFill>
                  <a:schemeClr val="tx1"/>
                </a:solidFill>
              </a:rPr>
              <a:t>Amazon</a:t>
            </a:r>
            <a:r>
              <a:rPr lang="en-US" sz="1800" b="1" dirty="0">
                <a:solidFill>
                  <a:schemeClr val="tx1"/>
                </a:solidFill>
              </a:rPr>
              <a:t>&lt;/a&gt;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to type in the </a:t>
            </a:r>
            <a:r>
              <a:rPr lang="en-US" sz="1800" b="1" dirty="0">
                <a:solidFill>
                  <a:schemeClr val="tx1"/>
                </a:solidFill>
              </a:rPr>
              <a:t>http://</a:t>
            </a:r>
            <a:r>
              <a:rPr lang="en-US" sz="1800" dirty="0">
                <a:solidFill>
                  <a:schemeClr val="tx1"/>
                </a:solidFill>
              </a:rPr>
              <a:t> or </a:t>
            </a:r>
            <a:r>
              <a:rPr lang="en-US" sz="1800" b="1" dirty="0">
                <a:solidFill>
                  <a:schemeClr val="tx1"/>
                </a:solidFill>
              </a:rPr>
              <a:t>https://</a:t>
            </a:r>
            <a:r>
              <a:rPr lang="en-US" sz="1800" dirty="0">
                <a:solidFill>
                  <a:schemeClr val="tx1"/>
                </a:solidFill>
              </a:rPr>
              <a:t> properly for this to work.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0703.6 </a:t>
            </a:r>
            <a:r>
              <a:rPr lang="en-US" altLang="zh-TW" b="1" dirty="0" err="1">
                <a:solidFill>
                  <a:srgbClr val="FFFF00"/>
                </a:solidFill>
              </a:rPr>
              <a:t>rel</a:t>
            </a:r>
            <a:r>
              <a:rPr lang="en-US" altLang="zh-TW" b="1" dirty="0">
                <a:solidFill>
                  <a:srgbClr val="FFFF00"/>
                </a:solidFill>
              </a:rPr>
              <a:t>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74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0703.6 </a:t>
            </a:r>
            <a:r>
              <a:rPr lang="en-US" altLang="en-US" sz="1800" b="1" dirty="0" err="1">
                <a:solidFill>
                  <a:schemeClr val="tx1"/>
                </a:solidFill>
              </a:rPr>
              <a:t>rel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list of some of the values one can use with the </a:t>
            </a:r>
            <a:r>
              <a:rPr lang="en-US" sz="1800" b="1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 attribute: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DB333AE9-9388-470E-AE91-C5BED011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00275"/>
              </p:ext>
            </p:extLst>
          </p:nvPr>
        </p:nvGraphicFramePr>
        <p:xfrm>
          <a:off x="501534" y="2177425"/>
          <a:ext cx="8223474" cy="34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72">
                  <a:extLst>
                    <a:ext uri="{9D8B030D-6E8A-4147-A177-3AD203B41FA5}">
                      <a16:colId xmlns:a16="http://schemas.microsoft.com/office/drawing/2014/main" val="379099493"/>
                    </a:ext>
                  </a:extLst>
                </a:gridCol>
                <a:gridCol w="7118002">
                  <a:extLst>
                    <a:ext uri="{9D8B030D-6E8A-4147-A177-3AD203B41FA5}">
                      <a16:colId xmlns:a16="http://schemas.microsoft.com/office/drawing/2014/main" val="342963656"/>
                    </a:ext>
                  </a:extLst>
                </a:gridCol>
              </a:tblGrid>
              <a:tr h="35216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276592107"/>
                  </a:ext>
                </a:extLst>
              </a:tr>
              <a:tr h="881352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nofollow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Links to an unendorsed document, like a paid link.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("</a:t>
                      </a:r>
                      <a:r>
                        <a:rPr lang="en-US" dirty="0" err="1">
                          <a:effectLst/>
                        </a:rPr>
                        <a:t>nofollow</a:t>
                      </a:r>
                      <a:r>
                        <a:rPr lang="en-US" dirty="0">
                          <a:effectLst/>
                        </a:rPr>
                        <a:t>" is used by Google, to specify that the Google search spider should not follow that link)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4115614660"/>
                  </a:ext>
                </a:extLst>
              </a:tr>
              <a:tr h="61016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noreferrer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Requires that the browser should not send an HTTP referer header if the user follows the hyperlink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907200717"/>
                  </a:ext>
                </a:extLst>
              </a:tr>
              <a:tr h="57035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noopener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Requires that any browsing context created by following the hyperlink must not have an opener browsing context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3820284124"/>
                  </a:ext>
                </a:extLst>
              </a:tr>
              <a:tr h="31208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prev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previous document in a selection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471281416"/>
                  </a:ext>
                </a:extLst>
              </a:tr>
              <a:tr h="31208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Links to a search tool for the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4035331505"/>
                  </a:ext>
                </a:extLst>
              </a:tr>
              <a:tr h="28504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tag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tag (keyword) for the current document</a:t>
                      </a: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648993206"/>
                  </a:ext>
                </a:extLst>
              </a:tr>
            </a:tbl>
          </a:graphicData>
        </a:graphic>
      </p:graphicFrame>
      <p:sp>
        <p:nvSpPr>
          <p:cNvPr id="11" name="副標題 2">
            <a:extLst>
              <a:ext uri="{FF2B5EF4-FFF2-40B4-BE49-F238E27FC236}">
                <a16:creationId xmlns:a16="http://schemas.microsoft.com/office/drawing/2014/main" id="{1B57A531-45DA-48CE-8A67-8B53C849B0E0}"/>
              </a:ext>
            </a:extLst>
          </p:cNvPr>
          <p:cNvSpPr txBox="1">
            <a:spLocks/>
          </p:cNvSpPr>
          <p:nvPr/>
        </p:nvSpPr>
        <p:spPr>
          <a:xfrm>
            <a:off x="501534" y="5732934"/>
            <a:ext cx="8185266" cy="623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more information, refer to the </a:t>
            </a:r>
            <a:r>
              <a:rPr lang="en-US" sz="1800" b="1" u="sng" dirty="0">
                <a:solidFill>
                  <a:schemeClr val="tx1"/>
                </a:solidFill>
                <a:hlinkClick r:id="rId3" tooltip="W3C: Link Typ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W3C's specification for HTML5</a:t>
            </a:r>
            <a:r>
              <a:rPr lang="en-US" sz="1800" b="1" u="sng" dirty="0">
                <a:solidFill>
                  <a:schemeClr val="tx1"/>
                </a:solidFill>
              </a:rPr>
              <a:t> (</a:t>
            </a:r>
            <a:r>
              <a:rPr lang="en-US" sz="1800" dirty="0">
                <a:hlinkClick r:id="rId4"/>
              </a:rPr>
              <a:t>https://www.w3.org/TR/2011/WD-html5-20110113/links.html#linkTypes</a:t>
            </a:r>
            <a:r>
              <a:rPr lang="en-US" sz="1800" b="1" u="sng" dirty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217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0703.7 </a:t>
            </a:r>
            <a:r>
              <a:rPr lang="en-US" altLang="zh-TW" sz="4800" b="1" dirty="0" err="1">
                <a:solidFill>
                  <a:srgbClr val="FFFF00"/>
                </a:solidFill>
              </a:rPr>
              <a:t>rel</a:t>
            </a:r>
            <a:r>
              <a:rPr lang="en-US" altLang="zh-TW" sz="4800" b="1" dirty="0">
                <a:solidFill>
                  <a:srgbClr val="FFFF00"/>
                </a:solidFill>
              </a:rPr>
              <a:t> Attribute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0703.7 </a:t>
            </a:r>
            <a:r>
              <a:rPr lang="en-US" altLang="zh-TW" b="1" dirty="0" err="1">
                <a:solidFill>
                  <a:srgbClr val="FFFF00"/>
                </a:solidFill>
              </a:rPr>
              <a:t>rel</a:t>
            </a:r>
            <a:r>
              <a:rPr lang="en-US" altLang="zh-TW" b="1" dirty="0">
                <a:solidFill>
                  <a:srgbClr val="FFFF00"/>
                </a:solidFill>
              </a:rPr>
              <a:t>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4"/>
            <a:ext cx="8185266" cy="490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0703.7 </a:t>
            </a:r>
            <a:r>
              <a:rPr lang="en-US" altLang="en-US" sz="1800" b="1" dirty="0" err="1">
                <a:solidFill>
                  <a:schemeClr val="tx1"/>
                </a:solidFill>
              </a:rPr>
              <a:t>rel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Attribute Video: Amazon is external web site. No change any visibility.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97448-7746-48DE-B0A8-A1578CF4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98656"/>
            <a:ext cx="60388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653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0703.1 Absolute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0703.1 Absolute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0703.1 Absolute Link Video: Absolute link is another type of link.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77B21-4153-4D04-A16C-F5670CBE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924050"/>
            <a:ext cx="6029325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3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0703.1 Absolute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0703.1 Absolute Link Video: Add Absolute link.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469945-33CA-4765-ACF1-67B3454C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29" y="2011936"/>
            <a:ext cx="601027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80A040-3134-4821-98E2-4FDEB55B6DCA}"/>
              </a:ext>
            </a:extLst>
          </p:cNvPr>
          <p:cNvSpPr/>
          <p:nvPr/>
        </p:nvSpPr>
        <p:spPr>
          <a:xfrm>
            <a:off x="6084168" y="2564904"/>
            <a:ext cx="469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86E75-0F4F-4D0D-BFB3-29707154DE4B}"/>
              </a:ext>
            </a:extLst>
          </p:cNvPr>
          <p:cNvSpPr/>
          <p:nvPr/>
        </p:nvSpPr>
        <p:spPr>
          <a:xfrm>
            <a:off x="2565778" y="4005065"/>
            <a:ext cx="3987421" cy="576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4CE30F-81EB-48BC-813A-BE1DBBDE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876908"/>
            <a:ext cx="4431777" cy="22334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EDC18-658C-45B0-AB5D-F2405C82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837878"/>
            <a:ext cx="4958730" cy="25184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0703.1 Absolute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0703.1 Absolute Link Video: Click Absolute link.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0A040-3134-4821-98E2-4FDEB55B6DCA}"/>
              </a:ext>
            </a:extLst>
          </p:cNvPr>
          <p:cNvSpPr/>
          <p:nvPr/>
        </p:nvSpPr>
        <p:spPr>
          <a:xfrm>
            <a:off x="6096510" y="4093877"/>
            <a:ext cx="1922051" cy="1307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86E75-0F4F-4D0D-BFB3-29707154DE4B}"/>
              </a:ext>
            </a:extLst>
          </p:cNvPr>
          <p:cNvSpPr/>
          <p:nvPr/>
        </p:nvSpPr>
        <p:spPr>
          <a:xfrm>
            <a:off x="4090457" y="2172049"/>
            <a:ext cx="481543" cy="39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CAFB2-3621-45CD-A667-BCA1D5BE8D9B}"/>
              </a:ext>
            </a:extLst>
          </p:cNvPr>
          <p:cNvCxnSpPr>
            <a:stCxn id="13" idx="3"/>
          </p:cNvCxnSpPr>
          <p:nvPr/>
        </p:nvCxnSpPr>
        <p:spPr>
          <a:xfrm>
            <a:off x="4572000" y="2368477"/>
            <a:ext cx="1524510" cy="22846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5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C73261-F94D-4A39-9F06-71DA97F8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5" y="1998659"/>
            <a:ext cx="60579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0703.1 Absolute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0703.1 Absolute Link Video: Actual “https”.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86E75-0F4F-4D0D-BFB3-29707154DE4B}"/>
              </a:ext>
            </a:extLst>
          </p:cNvPr>
          <p:cNvSpPr/>
          <p:nvPr/>
        </p:nvSpPr>
        <p:spPr>
          <a:xfrm>
            <a:off x="3131840" y="4149080"/>
            <a:ext cx="648072" cy="39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0703.2 Attribute &lt;a&gt;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0703.2 Attribute &lt;a&gt;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035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0703.2 </a:t>
            </a:r>
            <a:r>
              <a:rPr lang="en-US" sz="1800" b="1" dirty="0">
                <a:solidFill>
                  <a:schemeClr val="tx1"/>
                </a:solidFill>
              </a:rPr>
              <a:t>Attributes of the &lt;a&gt;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Attributes that one can use with the </a:t>
            </a:r>
            <a:r>
              <a:rPr lang="en-US" sz="1800" b="1" dirty="0">
                <a:solidFill>
                  <a:schemeClr val="tx1"/>
                </a:solidFill>
              </a:rPr>
              <a:t>&lt;a&gt;</a:t>
            </a:r>
            <a:r>
              <a:rPr lang="en-US" sz="1800" dirty="0">
                <a:solidFill>
                  <a:schemeClr val="tx1"/>
                </a:solidFill>
              </a:rPr>
              <a:t> element include </a:t>
            </a:r>
            <a:r>
              <a:rPr lang="en-US" sz="1800" b="1" dirty="0">
                <a:solidFill>
                  <a:schemeClr val="tx1"/>
                </a:solidFill>
              </a:rPr>
              <a:t>title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rel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target. </a:t>
            </a:r>
            <a:r>
              <a:rPr lang="en-US" sz="1800" dirty="0">
                <a:solidFill>
                  <a:schemeClr val="tx1"/>
                </a:solidFill>
              </a:rPr>
              <a:t>All of these provide the user or the browser with additional information about the type of link and how to implement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target attribute: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target</a:t>
            </a:r>
            <a:r>
              <a:rPr lang="en-US" sz="1800" dirty="0">
                <a:solidFill>
                  <a:schemeClr val="tx1"/>
                </a:solidFill>
              </a:rPr>
              <a:t> attribute, allows you to </a:t>
            </a:r>
            <a:r>
              <a:rPr lang="en-US" sz="1800" b="1" i="1" dirty="0">
                <a:solidFill>
                  <a:schemeClr val="tx1"/>
                </a:solidFill>
              </a:rPr>
              <a:t>open a URL page on a new browser window or tab </a:t>
            </a:r>
            <a:r>
              <a:rPr lang="en-US" sz="1800" dirty="0">
                <a:solidFill>
                  <a:schemeClr val="tx1"/>
                </a:solidFill>
              </a:rPr>
              <a:t>by using the value "</a:t>
            </a:r>
            <a:r>
              <a:rPr lang="en-US" sz="1800" b="1" dirty="0">
                <a:solidFill>
                  <a:schemeClr val="tx1"/>
                </a:solidFill>
              </a:rPr>
              <a:t>_blank</a:t>
            </a:r>
            <a:r>
              <a:rPr lang="en-US" sz="1800" dirty="0">
                <a:solidFill>
                  <a:schemeClr val="tx1"/>
                </a:solidFill>
              </a:rPr>
              <a:t>";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attribute is not part of a </a:t>
            </a:r>
            <a:r>
              <a:rPr lang="en-US" sz="1800" b="1" dirty="0">
                <a:solidFill>
                  <a:schemeClr val="tx1"/>
                </a:solidFill>
              </a:rPr>
              <a:t>Strict XHTML </a:t>
            </a:r>
            <a:r>
              <a:rPr lang="en-US" sz="1800" dirty="0">
                <a:solidFill>
                  <a:schemeClr val="tx1"/>
                </a:solidFill>
              </a:rPr>
              <a:t>doctype specifications.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reason it was eliminated or frowned upon is it has usability and accessibility issues.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people don’t realize a new tab or window was opened when they click on the link.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a screen reader they have to negotiate their way to the new window or tab and possibly back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 </a:t>
            </a:r>
            <a:r>
              <a:rPr lang="en-US" sz="1800" b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i="1" dirty="0">
                <a:solidFill>
                  <a:schemeClr val="tx1"/>
                </a:solidFill>
              </a:rPr>
              <a:t>will</a:t>
            </a:r>
            <a:r>
              <a:rPr lang="en-US" sz="1800" b="1" dirty="0">
                <a:solidFill>
                  <a:schemeClr val="tx1"/>
                </a:solidFill>
              </a:rPr>
              <a:t> validate</a:t>
            </a:r>
            <a:r>
              <a:rPr lang="en-US" sz="1800" dirty="0">
                <a:solidFill>
                  <a:schemeClr val="tx1"/>
                </a:solidFill>
              </a:rPr>
              <a:t> with the </a:t>
            </a:r>
            <a:r>
              <a:rPr lang="en-US" sz="1800" b="1" dirty="0">
                <a:solidFill>
                  <a:schemeClr val="tx1"/>
                </a:solidFill>
              </a:rPr>
              <a:t>target</a:t>
            </a:r>
            <a:r>
              <a:rPr lang="en-US" sz="1800" dirty="0">
                <a:solidFill>
                  <a:schemeClr val="tx1"/>
                </a:solidFill>
              </a:rPr>
              <a:t> attribute.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="http://www.amazon.com" </a:t>
            </a:r>
            <a:r>
              <a:rPr lang="en-US" sz="1800" b="1" dirty="0">
                <a:solidFill>
                  <a:schemeClr val="tx1"/>
                </a:solidFill>
              </a:rPr>
              <a:t>target="_blank"&gt;</a:t>
            </a:r>
            <a:r>
              <a:rPr lang="en-US" sz="1800" dirty="0">
                <a:solidFill>
                  <a:schemeClr val="tx1"/>
                </a:solidFill>
              </a:rPr>
              <a:t>Amazon&lt;/a&gt;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906</Words>
  <Application>Microsoft Office PowerPoint</Application>
  <PresentationFormat>On-screen Show (4:3)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0703 Absolute Link</vt:lpstr>
      <vt:lpstr>0703 Absolute Link</vt:lpstr>
      <vt:lpstr>0703.1 Absolute Link Video</vt:lpstr>
      <vt:lpstr>0703.1 Absolute Link Video</vt:lpstr>
      <vt:lpstr>0703.1 Absolute Link Video</vt:lpstr>
      <vt:lpstr>0703.1 Absolute Link Video</vt:lpstr>
      <vt:lpstr>0703.1 Absolute Link Video</vt:lpstr>
      <vt:lpstr>0703.2 Attribute &lt;a&gt; Tag</vt:lpstr>
      <vt:lpstr>0703.2 Attribute &lt;a&gt; Tag</vt:lpstr>
      <vt:lpstr>0703.3 Attribute &lt;a&gt; Tag Video</vt:lpstr>
      <vt:lpstr>0703.3 Attribute &lt;a&gt; Tag Video</vt:lpstr>
      <vt:lpstr>0703.3 Attribute &lt;a&gt; Tag Video</vt:lpstr>
      <vt:lpstr>0703.4 Title Attribute</vt:lpstr>
      <vt:lpstr>0703.4 Title Attribute</vt:lpstr>
      <vt:lpstr>0703.5 Title Attribute Video</vt:lpstr>
      <vt:lpstr>0703.5 Title Attribute Video</vt:lpstr>
      <vt:lpstr>0703.6 rel Attribute</vt:lpstr>
      <vt:lpstr>0703.6 rel Attribute</vt:lpstr>
      <vt:lpstr>0703.6 rel Attribute</vt:lpstr>
      <vt:lpstr>0703.6 rel Attribute</vt:lpstr>
      <vt:lpstr>0703.7 rel Attribute Video</vt:lpstr>
      <vt:lpstr>0703.7 rel Attribute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422</cp:revision>
  <dcterms:created xsi:type="dcterms:W3CDTF">2018-09-28T16:40:41Z</dcterms:created>
  <dcterms:modified xsi:type="dcterms:W3CDTF">2019-10-12T23:45:54Z</dcterms:modified>
</cp:coreProperties>
</file>