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3" r:id="rId3"/>
    <p:sldId id="276" r:id="rId4"/>
    <p:sldId id="275" r:id="rId5"/>
    <p:sldId id="269" r:id="rId6"/>
    <p:sldId id="274" r:id="rId7"/>
    <p:sldId id="259" r:id="rId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7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2019/10/13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2019/10/13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2019/10/13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2019/10/13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2019/10/13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2019/10/13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2019/10/13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2019/10/13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2019/10/13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2019/10/13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2019/10/13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2019/10/13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2019/10/13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0706 Link Color</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A7774BF0-197A-4F81-B53C-A020CE8BC390}"/>
              </a:ext>
            </a:extLst>
          </p:cNvPr>
          <p:cNvPicPr>
            <a:picLocks noChangeAspect="1"/>
          </p:cNvPicPr>
          <p:nvPr/>
        </p:nvPicPr>
        <p:blipFill>
          <a:blip r:embed="rId2"/>
          <a:stretch>
            <a:fillRect/>
          </a:stretch>
        </p:blipFill>
        <p:spPr>
          <a:xfrm>
            <a:off x="4032243" y="3678058"/>
            <a:ext cx="855578" cy="88922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0706 Link Color</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54835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0706 Best Practices for Links and Old code (Link Colors)</a:t>
            </a:r>
          </a:p>
          <a:p>
            <a:pPr marL="342900" indent="-342900" algn="l">
              <a:buClr>
                <a:srgbClr val="0070C0"/>
              </a:buClr>
              <a:buSzPct val="80000"/>
              <a:buFont typeface="Wingdings" pitchFamily="2" charset="2"/>
              <a:buChar char="u"/>
            </a:pPr>
            <a:r>
              <a:rPr lang="en-US" sz="1800" b="1" dirty="0">
                <a:solidFill>
                  <a:schemeClr val="tx1"/>
                </a:solidFill>
              </a:rPr>
              <a:t>User Design / User Friendly “Linking” Tips</a:t>
            </a:r>
            <a:r>
              <a:rPr lang="en-US" sz="1800" dirty="0">
                <a:solidFill>
                  <a:schemeClr val="tx1"/>
                </a:solidFill>
              </a:rPr>
              <a:t>:</a:t>
            </a:r>
          </a:p>
          <a:p>
            <a:pPr marL="800100" lvl="1" indent="-342900" algn="l">
              <a:buClr>
                <a:srgbClr val="0070C0"/>
              </a:buClr>
              <a:buSzPct val="80000"/>
              <a:buFont typeface="Wingdings" pitchFamily="2" charset="2"/>
              <a:buChar char="u"/>
            </a:pPr>
            <a:r>
              <a:rPr lang="en-US" sz="1800" b="1" dirty="0">
                <a:solidFill>
                  <a:schemeClr val="tx1"/>
                </a:solidFill>
              </a:rPr>
              <a:t>Keep the label concise!</a:t>
            </a:r>
            <a:r>
              <a:rPr lang="en-US" sz="1800" dirty="0">
                <a:solidFill>
                  <a:schemeClr val="tx1"/>
                </a:solidFill>
              </a:rPr>
              <a:t> Don’t link long sentences or paragraphs.</a:t>
            </a:r>
          </a:p>
          <a:p>
            <a:pPr marL="800100" lvl="1" indent="-342900" algn="l">
              <a:buClr>
                <a:srgbClr val="0070C0"/>
              </a:buClr>
              <a:buSzPct val="80000"/>
              <a:buFont typeface="Wingdings" pitchFamily="2" charset="2"/>
              <a:buChar char="u"/>
            </a:pPr>
            <a:r>
              <a:rPr lang="en-US" sz="1800" b="1" dirty="0">
                <a:solidFill>
                  <a:schemeClr val="tx1"/>
                </a:solidFill>
              </a:rPr>
              <a:t>Keep labels meaningful. </a:t>
            </a:r>
            <a:r>
              <a:rPr lang="en-US" sz="1800" dirty="0">
                <a:solidFill>
                  <a:schemeClr val="tx1"/>
                </a:solidFill>
              </a:rPr>
              <a:t>In other words, don’t use the cliché</a:t>
            </a:r>
            <a:r>
              <a:rPr lang="en-US" sz="1800" b="1" dirty="0">
                <a:solidFill>
                  <a:schemeClr val="tx1"/>
                </a:solidFill>
              </a:rPr>
              <a:t> “Click Here” </a:t>
            </a:r>
            <a:r>
              <a:rPr lang="en-US" sz="1800" dirty="0">
                <a:solidFill>
                  <a:schemeClr val="tx1"/>
                </a:solidFill>
              </a:rPr>
              <a:t>label</a:t>
            </a:r>
            <a:r>
              <a:rPr lang="en-US" sz="1800" b="1" dirty="0">
                <a:solidFill>
                  <a:schemeClr val="tx1"/>
                </a:solidFill>
              </a:rPr>
              <a:t>!</a:t>
            </a:r>
            <a:r>
              <a:rPr lang="en-US" sz="1800" dirty="0">
                <a:solidFill>
                  <a:schemeClr val="tx1"/>
                </a:solidFill>
              </a:rPr>
              <a:t> It’s bad for usability and accessibility.  “</a:t>
            </a:r>
            <a:r>
              <a:rPr lang="en-US" sz="1800" i="1" dirty="0">
                <a:solidFill>
                  <a:schemeClr val="tx1"/>
                </a:solidFill>
              </a:rPr>
              <a:t>Click here</a:t>
            </a:r>
            <a:r>
              <a:rPr lang="en-US" sz="1800" dirty="0">
                <a:solidFill>
                  <a:schemeClr val="tx1"/>
                </a:solidFill>
              </a:rPr>
              <a:t>” doesn’t give the user information—why should I click here?  “</a:t>
            </a:r>
            <a:r>
              <a:rPr lang="en-US" sz="1800" i="1" dirty="0">
                <a:solidFill>
                  <a:schemeClr val="tx1"/>
                </a:solidFill>
              </a:rPr>
              <a:t>Get more information</a:t>
            </a:r>
            <a:r>
              <a:rPr lang="en-US" sz="1800" dirty="0">
                <a:solidFill>
                  <a:schemeClr val="tx1"/>
                </a:solidFill>
              </a:rPr>
              <a:t>” is more informative and will also bide well with the search engines.</a:t>
            </a:r>
          </a:p>
          <a:p>
            <a:pPr marL="800100" lvl="1" indent="-342900" algn="l">
              <a:buClr>
                <a:srgbClr val="0070C0"/>
              </a:buClr>
              <a:buSzPct val="80000"/>
              <a:buFont typeface="Wingdings" pitchFamily="2" charset="2"/>
              <a:buChar char="u"/>
            </a:pPr>
            <a:r>
              <a:rPr lang="en-US" sz="1800" b="1" dirty="0">
                <a:solidFill>
                  <a:schemeClr val="tx1"/>
                </a:solidFill>
              </a:rPr>
              <a:t>Don’t put one link next to another link.</a:t>
            </a:r>
            <a:r>
              <a:rPr lang="en-US" sz="1800" dirty="0">
                <a:solidFill>
                  <a:schemeClr val="tx1"/>
                </a:solidFill>
              </a:rPr>
              <a:t> It can be hard for people to see that there are two links. Put either some space between words or, for now, put in the vertical bar to provide some visual separation. Again, in the CSS Fundamentals class we look at how to style navigation so here we simply need to set up the structure and functionality.</a:t>
            </a:r>
          </a:p>
          <a:p>
            <a:pPr marL="342900" indent="-342900" algn="l">
              <a:buClr>
                <a:srgbClr val="0070C0"/>
              </a:buClr>
              <a:buSzPct val="80000"/>
              <a:buFont typeface="Wingdings" pitchFamily="2" charset="2"/>
              <a:buChar char="u"/>
            </a:pP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0706 Link Color</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40433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0706 Best Practices for Links and Old code (Link Colors)</a:t>
            </a:r>
          </a:p>
          <a:p>
            <a:pPr marL="342900" indent="-342900" algn="l">
              <a:buClr>
                <a:srgbClr val="0070C0"/>
              </a:buClr>
              <a:buSzPct val="80000"/>
              <a:buFont typeface="Wingdings" pitchFamily="2" charset="2"/>
              <a:buChar char="u"/>
            </a:pPr>
            <a:r>
              <a:rPr lang="en-US" sz="1800" b="1" dirty="0">
                <a:solidFill>
                  <a:schemeClr val="tx1"/>
                </a:solidFill>
              </a:rPr>
              <a:t>A blast from the past: Link Color Attributes! (DO NOT USE!)</a:t>
            </a:r>
          </a:p>
          <a:p>
            <a:pPr marL="342900" indent="-342900" algn="l">
              <a:buClr>
                <a:srgbClr val="0070C0"/>
              </a:buClr>
              <a:buSzPct val="80000"/>
              <a:buFont typeface="Wingdings" pitchFamily="2" charset="2"/>
              <a:buChar char="u"/>
            </a:pPr>
            <a:r>
              <a:rPr lang="en-US" sz="1800" dirty="0">
                <a:solidFill>
                  <a:schemeClr val="tx1"/>
                </a:solidFill>
              </a:rPr>
              <a:t>You may have noticed that all your links are coming up on your page as </a:t>
            </a:r>
            <a:r>
              <a:rPr lang="en-US" sz="1800" u="sng" dirty="0">
                <a:solidFill>
                  <a:schemeClr val="tx1"/>
                </a:solidFill>
              </a:rPr>
              <a:t>underlined </a:t>
            </a:r>
            <a:r>
              <a:rPr lang="en-US" sz="1800" dirty="0">
                <a:solidFill>
                  <a:schemeClr val="tx1"/>
                </a:solidFill>
              </a:rPr>
              <a:t>and </a:t>
            </a:r>
            <a:r>
              <a:rPr lang="en-US" sz="1800" b="1" u="sng" dirty="0">
                <a:solidFill>
                  <a:schemeClr val="tx1"/>
                </a:solidFill>
              </a:rPr>
              <a:t>blue</a:t>
            </a:r>
            <a:r>
              <a:rPr lang="en-US" sz="1800" dirty="0">
                <a:solidFill>
                  <a:schemeClr val="tx1"/>
                </a:solidFill>
              </a:rPr>
              <a:t> in color. </a:t>
            </a:r>
          </a:p>
          <a:p>
            <a:pPr marL="342900" indent="-342900" algn="l">
              <a:buClr>
                <a:srgbClr val="0070C0"/>
              </a:buClr>
              <a:buSzPct val="80000"/>
              <a:buFont typeface="Wingdings" pitchFamily="2" charset="2"/>
              <a:buChar char="u"/>
            </a:pPr>
            <a:r>
              <a:rPr lang="en-US" sz="1800" dirty="0">
                <a:solidFill>
                  <a:schemeClr val="tx1"/>
                </a:solidFill>
              </a:rPr>
              <a:t>If you clicked on the link and returned to the page, it was </a:t>
            </a:r>
            <a:r>
              <a:rPr lang="en-US" sz="1800" b="1" u="sng" dirty="0">
                <a:solidFill>
                  <a:schemeClr val="tx1"/>
                </a:solidFill>
              </a:rPr>
              <a:t>purple</a:t>
            </a:r>
            <a:r>
              <a:rPr lang="en-US" sz="1800" dirty="0">
                <a:solidFill>
                  <a:schemeClr val="tx1"/>
                </a:solidFill>
              </a:rPr>
              <a:t> and if you hold down your mouse on the link, you will see that it will be </a:t>
            </a:r>
            <a:r>
              <a:rPr lang="en-US" sz="1800" b="1" u="sng" dirty="0">
                <a:solidFill>
                  <a:schemeClr val="tx1"/>
                </a:solidFill>
              </a:rPr>
              <a:t>red</a:t>
            </a:r>
            <a:r>
              <a:rPr lang="en-US" sz="1800" dirty="0">
                <a:solidFill>
                  <a:schemeClr val="tx1"/>
                </a:solidFill>
              </a:rPr>
              <a:t> (on most browsers).  </a:t>
            </a:r>
          </a:p>
          <a:p>
            <a:pPr marL="342900" indent="-342900" algn="l">
              <a:buClr>
                <a:srgbClr val="0070C0"/>
              </a:buClr>
              <a:buSzPct val="80000"/>
              <a:buFont typeface="Wingdings" pitchFamily="2" charset="2"/>
              <a:buChar char="u"/>
            </a:pPr>
            <a:r>
              <a:rPr lang="en-US" sz="1800" dirty="0">
                <a:solidFill>
                  <a:schemeClr val="tx1"/>
                </a:solidFill>
              </a:rPr>
              <a:t>These are the default link attributes defined by all browsers (color and underline).</a:t>
            </a:r>
          </a:p>
          <a:p>
            <a:pPr marL="342900" indent="-342900" algn="l">
              <a:buClr>
                <a:srgbClr val="0070C0"/>
              </a:buClr>
              <a:buSzPct val="80000"/>
              <a:buFont typeface="Wingdings" pitchFamily="2" charset="2"/>
              <a:buChar char="u"/>
            </a:pPr>
            <a:r>
              <a:rPr lang="en-US" sz="1800" dirty="0">
                <a:solidFill>
                  <a:schemeClr val="tx1"/>
                </a:solidFill>
              </a:rPr>
              <a:t>Back in the olden days, using HTML4.01 or XHTML 1.0, we use to adjust the color but would not be able to remove the underline (that is done using CSS). </a:t>
            </a:r>
          </a:p>
          <a:p>
            <a:pPr marL="342900" indent="-342900" algn="l">
              <a:buClr>
                <a:srgbClr val="0070C0"/>
              </a:buClr>
              <a:buSzPct val="80000"/>
              <a:buFont typeface="Wingdings" pitchFamily="2" charset="2"/>
              <a:buChar char="u"/>
            </a:pPr>
            <a:r>
              <a:rPr lang="en-US" sz="1800" dirty="0">
                <a:solidFill>
                  <a:schemeClr val="tx1"/>
                </a:solidFill>
              </a:rPr>
              <a:t>To adjust the color in the OLD HTML4.01 / XHTML1.0, you had to add these attributes to the </a:t>
            </a:r>
            <a:r>
              <a:rPr lang="en-US" sz="1800" b="1" dirty="0">
                <a:solidFill>
                  <a:schemeClr val="tx1"/>
                </a:solidFill>
              </a:rPr>
              <a:t>&lt;body&gt;</a:t>
            </a:r>
            <a:r>
              <a:rPr lang="en-US" sz="1800" dirty="0">
                <a:solidFill>
                  <a:schemeClr val="tx1"/>
                </a:solidFill>
              </a:rPr>
              <a:t> tag (</a:t>
            </a:r>
            <a:r>
              <a:rPr lang="en-US" sz="1800" b="1" i="1" dirty="0">
                <a:solidFill>
                  <a:schemeClr val="tx1"/>
                </a:solidFill>
              </a:rPr>
              <a:t>not</a:t>
            </a:r>
            <a:r>
              <a:rPr lang="en-US" sz="1800" dirty="0">
                <a:solidFill>
                  <a:schemeClr val="tx1"/>
                </a:solidFill>
              </a:rPr>
              <a:t> in the &lt;a&gt; tag like you might have thought!).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85226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0706 Link Color</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405241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0706 Best Practices for Links and Old code (Link Colors)</a:t>
            </a:r>
          </a:p>
          <a:p>
            <a:pPr marL="342900" indent="-342900" algn="l">
              <a:buClr>
                <a:srgbClr val="0070C0"/>
              </a:buClr>
              <a:buSzPct val="80000"/>
              <a:buFont typeface="Wingdings" pitchFamily="2" charset="2"/>
              <a:buChar char="u"/>
            </a:pPr>
            <a:r>
              <a:rPr lang="en-US" sz="1800" dirty="0">
                <a:solidFill>
                  <a:schemeClr val="tx1"/>
                </a:solidFill>
              </a:rPr>
              <a:t>AGAIN, please NOTE</a:t>
            </a:r>
            <a:r>
              <a:rPr lang="en-US" sz="1800" b="1" dirty="0">
                <a:solidFill>
                  <a:schemeClr val="tx1"/>
                </a:solidFill>
              </a:rPr>
              <a:t>: </a:t>
            </a:r>
            <a:r>
              <a:rPr lang="en-US" sz="1800" b="1" u="sng" dirty="0">
                <a:solidFill>
                  <a:schemeClr val="tx1"/>
                </a:solidFill>
              </a:rPr>
              <a:t>YOU WILL NOT DO THIS</a:t>
            </a:r>
            <a:r>
              <a:rPr lang="en-US" sz="1800" b="1" dirty="0">
                <a:solidFill>
                  <a:schemeClr val="tx1"/>
                </a:solidFill>
              </a:rPr>
              <a:t>!!!</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I show this only to educate you on what was done in the old days and is considered old school. </a:t>
            </a:r>
          </a:p>
          <a:p>
            <a:pPr marL="342900" indent="-342900" algn="l">
              <a:buClr>
                <a:srgbClr val="0070C0"/>
              </a:buClr>
              <a:buSzPct val="80000"/>
              <a:buFont typeface="Wingdings" pitchFamily="2" charset="2"/>
              <a:buChar char="u"/>
            </a:pPr>
            <a:r>
              <a:rPr lang="en-US" sz="1800" dirty="0">
                <a:solidFill>
                  <a:schemeClr val="tx1"/>
                </a:solidFill>
              </a:rPr>
              <a:t>We will use CSS to control these issues at a later time. </a:t>
            </a:r>
          </a:p>
          <a:p>
            <a:pPr marL="342900" indent="-342900" algn="l">
              <a:buClr>
                <a:srgbClr val="0070C0"/>
              </a:buClr>
              <a:buSzPct val="80000"/>
              <a:buFont typeface="Wingdings" pitchFamily="2" charset="2"/>
              <a:buChar char="u"/>
            </a:pPr>
            <a:r>
              <a:rPr lang="en-US" sz="1800" dirty="0">
                <a:solidFill>
                  <a:schemeClr val="tx1"/>
                </a:solidFill>
              </a:rPr>
              <a:t>I still come across old websites with this code in it so I just want you to be aware and educated and know that this is not new code, but old!!</a:t>
            </a:r>
            <a:r>
              <a:rPr lang="en-US" sz="1800" b="1" dirty="0">
                <a:solidFill>
                  <a:schemeClr val="tx1"/>
                </a:solidFill>
              </a:rPr>
              <a:t> </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b="1" dirty="0">
                <a:solidFill>
                  <a:schemeClr val="tx1"/>
                </a:solidFill>
              </a:rPr>
              <a:t>&lt;body link="#</a:t>
            </a:r>
            <a:r>
              <a:rPr lang="en-US" sz="1800" b="1" dirty="0" err="1">
                <a:solidFill>
                  <a:schemeClr val="tx1"/>
                </a:solidFill>
              </a:rPr>
              <a:t>somecolor</a:t>
            </a:r>
            <a:r>
              <a:rPr lang="en-US" sz="1800" b="1" dirty="0">
                <a:solidFill>
                  <a:schemeClr val="tx1"/>
                </a:solidFill>
              </a:rPr>
              <a:t>" </a:t>
            </a:r>
            <a:r>
              <a:rPr lang="en-US" sz="1800" b="1" dirty="0" err="1">
                <a:solidFill>
                  <a:schemeClr val="tx1"/>
                </a:solidFill>
              </a:rPr>
              <a:t>vlink</a:t>
            </a:r>
            <a:r>
              <a:rPr lang="en-US" sz="1800" b="1" dirty="0">
                <a:solidFill>
                  <a:schemeClr val="tx1"/>
                </a:solidFill>
              </a:rPr>
              <a:t>="#</a:t>
            </a:r>
            <a:r>
              <a:rPr lang="en-US" sz="1800" b="1" dirty="0" err="1">
                <a:solidFill>
                  <a:schemeClr val="tx1"/>
                </a:solidFill>
              </a:rPr>
              <a:t>somecolor</a:t>
            </a:r>
            <a:r>
              <a:rPr lang="en-US" sz="1800" b="1" dirty="0">
                <a:solidFill>
                  <a:schemeClr val="tx1"/>
                </a:solidFill>
              </a:rPr>
              <a:t>" </a:t>
            </a:r>
            <a:r>
              <a:rPr lang="en-US" sz="1800" b="1" dirty="0" err="1">
                <a:solidFill>
                  <a:schemeClr val="tx1"/>
                </a:solidFill>
              </a:rPr>
              <a:t>alink</a:t>
            </a:r>
            <a:r>
              <a:rPr lang="en-US" sz="1800" b="1" dirty="0">
                <a:solidFill>
                  <a:schemeClr val="tx1"/>
                </a:solidFill>
              </a:rPr>
              <a:t>="</a:t>
            </a:r>
            <a:r>
              <a:rPr lang="en-US" sz="1800" b="1" dirty="0" err="1">
                <a:solidFill>
                  <a:schemeClr val="tx1"/>
                </a:solidFill>
              </a:rPr>
              <a:t>somecolor</a:t>
            </a:r>
            <a:r>
              <a:rPr lang="en-US" sz="1800" b="1" dirty="0">
                <a:solidFill>
                  <a:schemeClr val="tx1"/>
                </a:solidFill>
              </a:rPr>
              <a:t>"&gt;</a:t>
            </a:r>
            <a:endParaRPr lang="en-US" sz="1800" dirty="0">
              <a:solidFill>
                <a:schemeClr val="tx1"/>
              </a:solidFill>
            </a:endParaRPr>
          </a:p>
          <a:p>
            <a:pPr marL="1257300" lvl="2" indent="-342900" algn="l">
              <a:buClr>
                <a:srgbClr val="0070C0"/>
              </a:buClr>
              <a:buSzPct val="80000"/>
              <a:buFont typeface="Wingdings" pitchFamily="2" charset="2"/>
              <a:buChar char="u"/>
            </a:pPr>
            <a:r>
              <a:rPr lang="en-US" sz="1800" b="1" dirty="0">
                <a:solidFill>
                  <a:schemeClr val="tx1"/>
                </a:solidFill>
              </a:rPr>
              <a:t>link</a:t>
            </a:r>
            <a:r>
              <a:rPr lang="en-US" sz="1800" dirty="0">
                <a:solidFill>
                  <a:schemeClr val="tx1"/>
                </a:solidFill>
              </a:rPr>
              <a:t> = original link color</a:t>
            </a:r>
          </a:p>
          <a:p>
            <a:pPr marL="1257300" lvl="2" indent="-342900" algn="l">
              <a:buClr>
                <a:srgbClr val="0070C0"/>
              </a:buClr>
              <a:buSzPct val="80000"/>
              <a:buFont typeface="Wingdings" pitchFamily="2" charset="2"/>
              <a:buChar char="u"/>
            </a:pPr>
            <a:r>
              <a:rPr lang="en-US" sz="1800" b="1" dirty="0" err="1">
                <a:solidFill>
                  <a:schemeClr val="tx1"/>
                </a:solidFill>
              </a:rPr>
              <a:t>vlink</a:t>
            </a:r>
            <a:r>
              <a:rPr lang="en-US" sz="1800" dirty="0">
                <a:solidFill>
                  <a:schemeClr val="tx1"/>
                </a:solidFill>
              </a:rPr>
              <a:t> = visited link color</a:t>
            </a:r>
          </a:p>
          <a:p>
            <a:pPr marL="1257300" lvl="2" indent="-342900" algn="l">
              <a:buClr>
                <a:srgbClr val="0070C0"/>
              </a:buClr>
              <a:buSzPct val="80000"/>
              <a:buFont typeface="Wingdings" pitchFamily="2" charset="2"/>
              <a:buChar char="u"/>
            </a:pPr>
            <a:r>
              <a:rPr lang="en-US" sz="1800" b="1" dirty="0" err="1">
                <a:solidFill>
                  <a:schemeClr val="tx1"/>
                </a:solidFill>
              </a:rPr>
              <a:t>alink</a:t>
            </a:r>
            <a:r>
              <a:rPr lang="en-US" sz="1800" dirty="0">
                <a:solidFill>
                  <a:schemeClr val="tx1"/>
                </a:solidFill>
              </a:rPr>
              <a:t> = active link color                   </a:t>
            </a:r>
          </a:p>
          <a:p>
            <a:pPr marL="342900" indent="-342900" algn="l">
              <a:buClr>
                <a:srgbClr val="0070C0"/>
              </a:buClr>
              <a:buSzPct val="80000"/>
              <a:buFont typeface="Wingdings" pitchFamily="2" charset="2"/>
              <a:buChar char="u"/>
            </a:pPr>
            <a:r>
              <a:rPr lang="en-US" sz="1800" dirty="0">
                <a:solidFill>
                  <a:schemeClr val="tx1"/>
                </a:solidFill>
              </a:rPr>
              <a:t>Note: Again, these are </a:t>
            </a:r>
            <a:r>
              <a:rPr lang="en-US" sz="1800" b="1" i="1" u="sng" dirty="0">
                <a:solidFill>
                  <a:schemeClr val="tx1"/>
                </a:solidFill>
              </a:rPr>
              <a:t>deprecated</a:t>
            </a:r>
            <a:r>
              <a:rPr lang="en-US" sz="1800" dirty="0">
                <a:solidFill>
                  <a:schemeClr val="tx1"/>
                </a:solidFill>
              </a:rPr>
              <a:t> and will be replaced with CSS (we do this in the CSS Fundamentals class)!</a:t>
            </a:r>
          </a:p>
          <a:p>
            <a:pPr marL="342900" indent="-342900" algn="l">
              <a:buClr>
                <a:srgbClr val="0070C0"/>
              </a:buClr>
              <a:buSzPct val="80000"/>
              <a:buFont typeface="Wingdings" pitchFamily="2" charset="2"/>
              <a:buChar char="u"/>
            </a:pP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31739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0706.1 Link Color Video</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4" name="Picture 3">
            <a:extLst>
              <a:ext uri="{FF2B5EF4-FFF2-40B4-BE49-F238E27FC236}">
                <a16:creationId xmlns:a16="http://schemas.microsoft.com/office/drawing/2014/main" id="{A7774BF0-197A-4F81-B53C-A020CE8BC390}"/>
              </a:ext>
            </a:extLst>
          </p:cNvPr>
          <p:cNvPicPr>
            <a:picLocks noChangeAspect="1"/>
          </p:cNvPicPr>
          <p:nvPr/>
        </p:nvPicPr>
        <p:blipFill>
          <a:blip r:embed="rId2"/>
          <a:stretch>
            <a:fillRect/>
          </a:stretch>
        </p:blipFill>
        <p:spPr>
          <a:xfrm>
            <a:off x="4032243" y="3678058"/>
            <a:ext cx="855578" cy="889224"/>
          </a:xfrm>
          <a:prstGeom prst="rect">
            <a:avLst/>
          </a:prstGeom>
        </p:spPr>
      </p:pic>
    </p:spTree>
    <p:extLst>
      <p:ext uri="{BB962C8B-B14F-4D97-AF65-F5344CB8AC3E}">
        <p14:creationId xmlns:p14="http://schemas.microsoft.com/office/powerpoint/2010/main" val="1334321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0706.1 Link Color Video</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0706.1 </a:t>
            </a:r>
            <a:r>
              <a:rPr lang="en-US" altLang="en-US" sz="1800" b="1">
                <a:solidFill>
                  <a:schemeClr val="tx1"/>
                </a:solidFill>
              </a:rPr>
              <a:t>Link Color Video</a:t>
            </a:r>
            <a:r>
              <a:rPr lang="en-US" altLang="en-US" sz="1800" b="1" dirty="0">
                <a:solidFill>
                  <a:schemeClr val="tx1"/>
                </a:solidFill>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2019/10/13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B63E897C-B864-4459-8971-45DC87D6F6AF}"/>
              </a:ext>
            </a:extLst>
          </p:cNvPr>
          <p:cNvPicPr>
            <a:picLocks noChangeAspect="1"/>
          </p:cNvPicPr>
          <p:nvPr/>
        </p:nvPicPr>
        <p:blipFill>
          <a:blip r:embed="rId3"/>
          <a:stretch>
            <a:fillRect/>
          </a:stretch>
        </p:blipFill>
        <p:spPr>
          <a:xfrm>
            <a:off x="1524000" y="2277594"/>
            <a:ext cx="5838825" cy="2762250"/>
          </a:xfrm>
          <a:prstGeom prst="rect">
            <a:avLst/>
          </a:prstGeom>
          <a:ln>
            <a:solidFill>
              <a:srgbClr val="C00000"/>
            </a:solidFill>
          </a:ln>
        </p:spPr>
      </p:pic>
    </p:spTree>
    <p:extLst>
      <p:ext uri="{BB962C8B-B14F-4D97-AF65-F5344CB8AC3E}">
        <p14:creationId xmlns:p14="http://schemas.microsoft.com/office/powerpoint/2010/main" val="2417686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2019/10/13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1049</TotalTime>
  <Words>204</Words>
  <Application>Microsoft Office PowerPoint</Application>
  <PresentationFormat>On-screen Show (4:3)</PresentationFormat>
  <Paragraphs>49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Wingdings</vt:lpstr>
      <vt:lpstr>Office 佈景主題</vt:lpstr>
      <vt:lpstr>0706 Link Color</vt:lpstr>
      <vt:lpstr>0706 Link Color</vt:lpstr>
      <vt:lpstr>0706 Link Color</vt:lpstr>
      <vt:lpstr>0706 Link Color</vt:lpstr>
      <vt:lpstr>0706.1 Link Color Video</vt:lpstr>
      <vt:lpstr>0706.1 Link Color Video</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478</cp:revision>
  <dcterms:created xsi:type="dcterms:W3CDTF">2018-09-28T16:40:41Z</dcterms:created>
  <dcterms:modified xsi:type="dcterms:W3CDTF">2019-10-14T02:36:07Z</dcterms:modified>
</cp:coreProperties>
</file>