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3" r:id="rId3"/>
    <p:sldId id="275" r:id="rId4"/>
    <p:sldId id="276" r:id="rId5"/>
    <p:sldId id="277" r:id="rId6"/>
    <p:sldId id="278" r:id="rId7"/>
    <p:sldId id="279" r:id="rId8"/>
    <p:sldId id="280" r:id="rId9"/>
    <p:sldId id="281" r:id="rId10"/>
    <p:sldId id="282" r:id="rId11"/>
    <p:sldId id="283" r:id="rId12"/>
    <p:sldId id="284" r:id="rId13"/>
    <p:sldId id="269" r:id="rId14"/>
    <p:sldId id="27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259"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30" y="-7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hyperlink" Target="https://ucsc-extension.instructure.com/courses/3825/pages/1-dot-1-welcome?module_item_id=42202" TargetMode="Externa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www.google.com/map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0711 Iframe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8921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b="1" dirty="0">
                <a:solidFill>
                  <a:schemeClr val="tx1"/>
                </a:solidFill>
              </a:rPr>
              <a:t>How it Displays on the Browser Window:</a:t>
            </a:r>
          </a:p>
          <a:p>
            <a:pPr marL="342900" indent="-342900" algn="l">
              <a:buClr>
                <a:srgbClr val="0070C0"/>
              </a:buClr>
              <a:buSzPct val="80000"/>
              <a:buFont typeface="Wingdings" pitchFamily="2" charset="2"/>
              <a:buChar char="u"/>
            </a:pPr>
            <a:r>
              <a:rPr lang="en-US" sz="1800" dirty="0">
                <a:solidFill>
                  <a:schemeClr val="tx1"/>
                </a:solidFill>
              </a:rPr>
              <a:t>Google Map displays as shown in the screen shot below, on your web page using </a:t>
            </a:r>
            <a:r>
              <a:rPr lang="en-US" sz="1800" b="1" dirty="0">
                <a:solidFill>
                  <a:schemeClr val="tx1"/>
                </a:solidFill>
              </a:rPr>
              <a:t>iframes. </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Technically, all the iframe is doing is pointing to a Google Map web page and loading it into your webpage.  </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027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7400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dirty="0">
                <a:solidFill>
                  <a:schemeClr val="tx1"/>
                </a:solidFill>
              </a:rPr>
              <a:t>The screen-shot below is using a “small” map. </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EBB7D4E-16CB-4EF2-A929-719592431B2A}"/>
              </a:ext>
            </a:extLst>
          </p:cNvPr>
          <p:cNvPicPr>
            <a:picLocks noChangeAspect="1"/>
          </p:cNvPicPr>
          <p:nvPr/>
        </p:nvPicPr>
        <p:blipFill>
          <a:blip r:embed="rId3"/>
          <a:stretch>
            <a:fillRect/>
          </a:stretch>
        </p:blipFill>
        <p:spPr>
          <a:xfrm>
            <a:off x="2713844" y="2194957"/>
            <a:ext cx="3839356" cy="4198174"/>
          </a:xfrm>
          <a:prstGeom prst="rect">
            <a:avLst/>
          </a:prstGeom>
          <a:ln>
            <a:solidFill>
              <a:srgbClr val="C00000"/>
            </a:solidFill>
          </a:ln>
        </p:spPr>
      </p:pic>
    </p:spTree>
    <p:extLst>
      <p:ext uri="{BB962C8B-B14F-4D97-AF65-F5344CB8AC3E}">
        <p14:creationId xmlns:p14="http://schemas.microsoft.com/office/powerpoint/2010/main" val="361631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10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dirty="0">
                <a:solidFill>
                  <a:schemeClr val="tx1"/>
                </a:solidFill>
              </a:rPr>
              <a:t>That's it! </a:t>
            </a:r>
          </a:p>
          <a:p>
            <a:pPr marL="342900" indent="-342900" algn="l">
              <a:buClr>
                <a:srgbClr val="0070C0"/>
              </a:buClr>
              <a:buSzPct val="80000"/>
              <a:buFont typeface="Wingdings" pitchFamily="2" charset="2"/>
              <a:buChar char="u"/>
            </a:pPr>
            <a:r>
              <a:rPr lang="en-US" sz="1800" dirty="0">
                <a:solidFill>
                  <a:schemeClr val="tx1"/>
                </a:solidFill>
              </a:rPr>
              <a:t>It's super easy to incorporate a Google Map to your business on your web page!  </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590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0711.1 Iframe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133432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0B9CC8B5-DE51-4DAE-9A1F-00678400D96E}"/>
              </a:ext>
            </a:extLst>
          </p:cNvPr>
          <p:cNvPicPr>
            <a:picLocks noChangeAspect="1"/>
          </p:cNvPicPr>
          <p:nvPr/>
        </p:nvPicPr>
        <p:blipFill>
          <a:blip r:embed="rId3"/>
          <a:stretch>
            <a:fillRect/>
          </a:stretch>
        </p:blipFill>
        <p:spPr>
          <a:xfrm>
            <a:off x="1539077" y="1991121"/>
            <a:ext cx="6038850" cy="2981325"/>
          </a:xfrm>
          <a:prstGeom prst="rect">
            <a:avLst/>
          </a:prstGeom>
          <a:ln>
            <a:solidFill>
              <a:srgbClr val="C00000"/>
            </a:solidFill>
          </a:ln>
        </p:spPr>
      </p:pic>
    </p:spTree>
    <p:extLst>
      <p:ext uri="{BB962C8B-B14F-4D97-AF65-F5344CB8AC3E}">
        <p14:creationId xmlns:p14="http://schemas.microsoft.com/office/powerpoint/2010/main" val="241768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https://www.google.com/maps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4E4370A-A7E0-4895-949E-254AF8BD95D5}"/>
              </a:ext>
            </a:extLst>
          </p:cNvPr>
          <p:cNvPicPr>
            <a:picLocks noChangeAspect="1"/>
          </p:cNvPicPr>
          <p:nvPr/>
        </p:nvPicPr>
        <p:blipFill>
          <a:blip r:embed="rId3"/>
          <a:stretch>
            <a:fillRect/>
          </a:stretch>
        </p:blipFill>
        <p:spPr>
          <a:xfrm>
            <a:off x="510965" y="1919287"/>
            <a:ext cx="8064156" cy="4038448"/>
          </a:xfrm>
          <a:prstGeom prst="rect">
            <a:avLst/>
          </a:prstGeom>
          <a:ln>
            <a:solidFill>
              <a:srgbClr val="C00000"/>
            </a:solidFill>
          </a:ln>
        </p:spPr>
      </p:pic>
    </p:spTree>
    <p:extLst>
      <p:ext uri="{BB962C8B-B14F-4D97-AF65-F5344CB8AC3E}">
        <p14:creationId xmlns:p14="http://schemas.microsoft.com/office/powerpoint/2010/main" val="184174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Click “Share” button.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9DE5B3AD-FF6A-4DF9-8A78-CB4CEC181F84}"/>
              </a:ext>
            </a:extLst>
          </p:cNvPr>
          <p:cNvPicPr>
            <a:picLocks noChangeAspect="1"/>
          </p:cNvPicPr>
          <p:nvPr/>
        </p:nvPicPr>
        <p:blipFill>
          <a:blip r:embed="rId3"/>
          <a:stretch>
            <a:fillRect/>
          </a:stretch>
        </p:blipFill>
        <p:spPr>
          <a:xfrm>
            <a:off x="1691680" y="2043508"/>
            <a:ext cx="6476977" cy="4049787"/>
          </a:xfrm>
          <a:prstGeom prst="rect">
            <a:avLst/>
          </a:prstGeom>
          <a:ln>
            <a:solidFill>
              <a:srgbClr val="C00000"/>
            </a:solidFill>
          </a:ln>
        </p:spPr>
      </p:pic>
      <p:sp>
        <p:nvSpPr>
          <p:cNvPr id="12" name="Rectangle 11">
            <a:extLst>
              <a:ext uri="{FF2B5EF4-FFF2-40B4-BE49-F238E27FC236}">
                <a16:creationId xmlns:a16="http://schemas.microsoft.com/office/drawing/2014/main" id="{9FA5A211-BA8E-4460-810F-82410A646C0C}"/>
              </a:ext>
            </a:extLst>
          </p:cNvPr>
          <p:cNvSpPr/>
          <p:nvPr/>
        </p:nvSpPr>
        <p:spPr>
          <a:xfrm>
            <a:off x="5508104" y="4437112"/>
            <a:ext cx="43204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71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88C68C-D262-444A-BFE6-072C3B37A3D2}"/>
              </a:ext>
            </a:extLst>
          </p:cNvPr>
          <p:cNvPicPr>
            <a:picLocks noChangeAspect="1"/>
          </p:cNvPicPr>
          <p:nvPr/>
        </p:nvPicPr>
        <p:blipFill>
          <a:blip r:embed="rId2"/>
          <a:stretch>
            <a:fillRect/>
          </a:stretch>
        </p:blipFill>
        <p:spPr>
          <a:xfrm>
            <a:off x="1529817" y="1957783"/>
            <a:ext cx="6699918" cy="399995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Click “Embed a map”.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9FA5A211-BA8E-4460-810F-82410A646C0C}"/>
              </a:ext>
            </a:extLst>
          </p:cNvPr>
          <p:cNvSpPr/>
          <p:nvPr/>
        </p:nvSpPr>
        <p:spPr>
          <a:xfrm>
            <a:off x="4211960" y="2852936"/>
            <a:ext cx="8640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92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3F571F-27AD-46F8-90CE-70D8F5F663FB}"/>
              </a:ext>
            </a:extLst>
          </p:cNvPr>
          <p:cNvPicPr>
            <a:picLocks noChangeAspect="1"/>
          </p:cNvPicPr>
          <p:nvPr/>
        </p:nvPicPr>
        <p:blipFill>
          <a:blip r:embed="rId2"/>
          <a:stretch>
            <a:fillRect/>
          </a:stretch>
        </p:blipFill>
        <p:spPr>
          <a:xfrm>
            <a:off x="1403648" y="1876908"/>
            <a:ext cx="6028447" cy="373857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This map is built for you.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529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This map is built for you.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2EDBDFB-FC18-457A-AA71-786C2B8FE901}"/>
              </a:ext>
            </a:extLst>
          </p:cNvPr>
          <p:cNvPicPr>
            <a:picLocks noChangeAspect="1"/>
          </p:cNvPicPr>
          <p:nvPr/>
        </p:nvPicPr>
        <p:blipFill>
          <a:blip r:embed="rId3"/>
          <a:stretch>
            <a:fillRect/>
          </a:stretch>
        </p:blipFill>
        <p:spPr>
          <a:xfrm>
            <a:off x="1475656" y="1923143"/>
            <a:ext cx="5894048" cy="3832939"/>
          </a:xfrm>
          <a:prstGeom prst="rect">
            <a:avLst/>
          </a:prstGeom>
          <a:ln>
            <a:solidFill>
              <a:srgbClr val="C00000"/>
            </a:solidFill>
          </a:ln>
        </p:spPr>
      </p:pic>
    </p:spTree>
    <p:extLst>
      <p:ext uri="{BB962C8B-B14F-4D97-AF65-F5344CB8AC3E}">
        <p14:creationId xmlns:p14="http://schemas.microsoft.com/office/powerpoint/2010/main" val="325329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50355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b="1" dirty="0">
                <a:solidFill>
                  <a:schemeClr val="tx1"/>
                </a:solidFill>
              </a:rPr>
              <a:t>Iframes</a:t>
            </a:r>
          </a:p>
          <a:p>
            <a:pPr marL="342900" indent="-342900" algn="l">
              <a:buClr>
                <a:srgbClr val="0070C0"/>
              </a:buClr>
              <a:buSzPct val="80000"/>
              <a:buFont typeface="Wingdings" pitchFamily="2" charset="2"/>
              <a:buChar char="u"/>
            </a:pPr>
            <a:r>
              <a:rPr lang="en-US" sz="1800" b="1" dirty="0">
                <a:solidFill>
                  <a:schemeClr val="tx1"/>
                </a:solidFill>
              </a:rPr>
              <a:t>What are iframes?</a:t>
            </a:r>
          </a:p>
          <a:p>
            <a:pPr marL="342900" indent="-342900" algn="l">
              <a:buClr>
                <a:srgbClr val="0070C0"/>
              </a:buClr>
              <a:buSzPct val="80000"/>
              <a:buFont typeface="Wingdings" pitchFamily="2" charset="2"/>
              <a:buChar char="u"/>
            </a:pPr>
            <a:r>
              <a:rPr lang="en-US" sz="1800" dirty="0">
                <a:solidFill>
                  <a:schemeClr val="tx1"/>
                </a:solidFill>
              </a:rPr>
              <a:t>An iframe is a small “window” that has been “cut” into your web page through which you can see another web page.  </a:t>
            </a:r>
          </a:p>
          <a:p>
            <a:pPr marL="342900" indent="-342900" algn="l">
              <a:buClr>
                <a:srgbClr val="0070C0"/>
              </a:buClr>
              <a:buSzPct val="80000"/>
              <a:buFont typeface="Wingdings" pitchFamily="2" charset="2"/>
              <a:buChar char="u"/>
            </a:pPr>
            <a:r>
              <a:rPr lang="en-US" sz="1800" b="1" dirty="0">
                <a:solidFill>
                  <a:schemeClr val="tx1"/>
                </a:solidFill>
              </a:rPr>
              <a:t>Iframe is an abbreviation of “inline frame”.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It is commonly used these days for </a:t>
            </a:r>
            <a:r>
              <a:rPr lang="en-US" sz="1800" b="1" dirty="0">
                <a:solidFill>
                  <a:schemeClr val="tx1"/>
                </a:solidFill>
              </a:rPr>
              <a:t>embedding a Google map into your page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content of an iframe is typically another html document.  </a:t>
            </a:r>
          </a:p>
          <a:p>
            <a:pPr marL="342900" indent="-342900" algn="l">
              <a:buClr>
                <a:srgbClr val="0070C0"/>
              </a:buClr>
              <a:buSzPct val="80000"/>
              <a:buFont typeface="Wingdings" pitchFamily="2" charset="2"/>
              <a:buChar char="u"/>
            </a:pPr>
            <a:r>
              <a:rPr lang="en-US" sz="1800" dirty="0">
                <a:solidFill>
                  <a:schemeClr val="tx1"/>
                </a:solidFill>
              </a:rPr>
              <a:t>You can create links to several html documents to be displayed within this </a:t>
            </a:r>
            <a:r>
              <a:rPr lang="en-US" sz="1800" b="1" dirty="0">
                <a:solidFill>
                  <a:schemeClr val="tx1"/>
                </a:solidFill>
              </a:rPr>
              <a:t>&lt;iframe&gt;</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&lt;iframe&gt; </a:t>
            </a:r>
            <a:r>
              <a:rPr lang="en-US" sz="1800" dirty="0">
                <a:solidFill>
                  <a:schemeClr val="tx1"/>
                </a:solidFill>
              </a:rPr>
              <a:t>element (which was introduced by Internet Explorer 3.0 and later added to the HTML 4.0 specifications) creates an inline frame (also referred to as a floating frame or internal frame) that contains another document.</a:t>
            </a:r>
          </a:p>
          <a:p>
            <a:pPr marL="342900" indent="-342900" algn="l">
              <a:buClr>
                <a:srgbClr val="0070C0"/>
              </a:buClr>
              <a:buSzPct val="80000"/>
              <a:buFont typeface="Wingdings" pitchFamily="2" charset="2"/>
              <a:buChar char="u"/>
            </a:pPr>
            <a:r>
              <a:rPr lang="en-US" sz="1800" dirty="0">
                <a:solidFill>
                  <a:schemeClr val="tx1"/>
                </a:solidFill>
              </a:rPr>
              <a:t>The iframe has been given a continued life in HTML5.</a:t>
            </a:r>
          </a:p>
          <a:p>
            <a:pPr marL="342900" indent="-342900" algn="l">
              <a:buClr>
                <a:srgbClr val="0070C0"/>
              </a:buClr>
              <a:buSzPct val="80000"/>
              <a:buFont typeface="Wingdings" pitchFamily="2" charset="2"/>
              <a:buChar char="u"/>
            </a:pPr>
            <a:r>
              <a:rPr lang="en-US" sz="1800" dirty="0">
                <a:solidFill>
                  <a:schemeClr val="tx1"/>
                </a:solidFill>
              </a:rPr>
              <a:t>This is important to note because </a:t>
            </a:r>
            <a:r>
              <a:rPr lang="en-US" sz="1800" b="1" i="1" dirty="0">
                <a:solidFill>
                  <a:schemeClr val="tx1"/>
                </a:solidFill>
              </a:rPr>
              <a:t>Strict</a:t>
            </a:r>
            <a:r>
              <a:rPr lang="en-US" sz="1800" dirty="0">
                <a:solidFill>
                  <a:schemeClr val="tx1"/>
                </a:solidFill>
              </a:rPr>
              <a:t> HTML and XHTML will not validate the </a:t>
            </a:r>
            <a:r>
              <a:rPr lang="en-US" sz="1800" b="1" dirty="0">
                <a:solidFill>
                  <a:schemeClr val="tx1"/>
                </a:solidFill>
              </a:rPr>
              <a:t>&lt;iframe&gt;</a:t>
            </a:r>
            <a:r>
              <a:rPr lang="en-US" sz="1800" dirty="0">
                <a:solidFill>
                  <a:schemeClr val="tx1"/>
                </a:solidFill>
              </a:rPr>
              <a:t> tag! </a:t>
            </a: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Click “Custom size”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9416CD05-D11C-4208-8E46-519A62877FD0}"/>
              </a:ext>
            </a:extLst>
          </p:cNvPr>
          <p:cNvPicPr>
            <a:picLocks noChangeAspect="1"/>
          </p:cNvPicPr>
          <p:nvPr/>
        </p:nvPicPr>
        <p:blipFill>
          <a:blip r:embed="rId3"/>
          <a:stretch>
            <a:fillRect/>
          </a:stretch>
        </p:blipFill>
        <p:spPr>
          <a:xfrm>
            <a:off x="1403648" y="1852696"/>
            <a:ext cx="5588252" cy="3947551"/>
          </a:xfrm>
          <a:prstGeom prst="rect">
            <a:avLst/>
          </a:prstGeom>
          <a:ln>
            <a:solidFill>
              <a:srgbClr val="C00000"/>
            </a:solidFill>
          </a:ln>
        </p:spPr>
      </p:pic>
    </p:spTree>
    <p:extLst>
      <p:ext uri="{BB962C8B-B14F-4D97-AF65-F5344CB8AC3E}">
        <p14:creationId xmlns:p14="http://schemas.microsoft.com/office/powerpoint/2010/main" val="300538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EE353A-63D1-49BF-B145-63A2CE9F361A}"/>
              </a:ext>
            </a:extLst>
          </p:cNvPr>
          <p:cNvPicPr>
            <a:picLocks noChangeAspect="1"/>
          </p:cNvPicPr>
          <p:nvPr/>
        </p:nvPicPr>
        <p:blipFill>
          <a:blip r:embed="rId2"/>
          <a:stretch>
            <a:fillRect/>
          </a:stretch>
        </p:blipFill>
        <p:spPr>
          <a:xfrm>
            <a:off x="1391816" y="1783712"/>
            <a:ext cx="5928320" cy="453810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Create the iframe code.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D45738F8-BE2D-4B4E-8261-FF4898469212}"/>
              </a:ext>
            </a:extLst>
          </p:cNvPr>
          <p:cNvSpPr/>
          <p:nvPr/>
        </p:nvSpPr>
        <p:spPr>
          <a:xfrm>
            <a:off x="2339752" y="1832427"/>
            <a:ext cx="3960440" cy="297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48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03CF4B-DACC-4211-B133-B9EB169A9EEC}"/>
              </a:ext>
            </a:extLst>
          </p:cNvPr>
          <p:cNvPicPr>
            <a:picLocks noChangeAspect="1"/>
          </p:cNvPicPr>
          <p:nvPr/>
        </p:nvPicPr>
        <p:blipFill>
          <a:blip r:embed="rId2"/>
          <a:stretch>
            <a:fillRect/>
          </a:stretch>
        </p:blipFill>
        <p:spPr>
          <a:xfrm>
            <a:off x="1331640" y="1817846"/>
            <a:ext cx="6480720" cy="379454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Copy and Paste the </a:t>
            </a:r>
            <a:r>
              <a:rPr lang="en-US" altLang="en-US" sz="1800" b="1" dirty="0" err="1">
                <a:solidFill>
                  <a:schemeClr val="tx1"/>
                </a:solidFill>
              </a:rPr>
              <a:t>iFrame</a:t>
            </a:r>
            <a:r>
              <a:rPr lang="en-US" altLang="en-US" sz="1800" b="1" dirty="0">
                <a:solidFill>
                  <a:schemeClr val="tx1"/>
                </a:solidFill>
              </a:rPr>
              <a:t> code.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D45738F8-BE2D-4B4E-8261-FF4898469212}"/>
              </a:ext>
            </a:extLst>
          </p:cNvPr>
          <p:cNvSpPr/>
          <p:nvPr/>
        </p:nvSpPr>
        <p:spPr>
          <a:xfrm>
            <a:off x="1619672" y="3131640"/>
            <a:ext cx="6048672" cy="24807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78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Go back to browser and refresh it.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972D4B38-80D4-4175-92CE-156D6AB698B8}"/>
              </a:ext>
            </a:extLst>
          </p:cNvPr>
          <p:cNvPicPr>
            <a:picLocks noChangeAspect="1"/>
          </p:cNvPicPr>
          <p:nvPr/>
        </p:nvPicPr>
        <p:blipFill>
          <a:blip r:embed="rId3"/>
          <a:stretch>
            <a:fillRect/>
          </a:stretch>
        </p:blipFill>
        <p:spPr>
          <a:xfrm>
            <a:off x="730250" y="1882201"/>
            <a:ext cx="7686835" cy="3912386"/>
          </a:xfrm>
          <a:prstGeom prst="rect">
            <a:avLst/>
          </a:prstGeom>
          <a:ln>
            <a:solidFill>
              <a:srgbClr val="C00000"/>
            </a:solidFill>
          </a:ln>
        </p:spPr>
      </p:pic>
    </p:spTree>
    <p:extLst>
      <p:ext uri="{BB962C8B-B14F-4D97-AF65-F5344CB8AC3E}">
        <p14:creationId xmlns:p14="http://schemas.microsoft.com/office/powerpoint/2010/main" val="300070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Validate the HTML Code.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375A927-0339-4613-ADF2-E8FAAB3E3C2F}"/>
              </a:ext>
            </a:extLst>
          </p:cNvPr>
          <p:cNvPicPr>
            <a:picLocks noChangeAspect="1"/>
          </p:cNvPicPr>
          <p:nvPr/>
        </p:nvPicPr>
        <p:blipFill>
          <a:blip r:embed="rId3"/>
          <a:stretch>
            <a:fillRect/>
          </a:stretch>
        </p:blipFill>
        <p:spPr>
          <a:xfrm>
            <a:off x="1524441" y="1976437"/>
            <a:ext cx="6118098" cy="3823811"/>
          </a:xfrm>
          <a:prstGeom prst="rect">
            <a:avLst/>
          </a:prstGeom>
          <a:ln>
            <a:solidFill>
              <a:srgbClr val="C00000"/>
            </a:solidFill>
          </a:ln>
        </p:spPr>
      </p:pic>
    </p:spTree>
    <p:extLst>
      <p:ext uri="{BB962C8B-B14F-4D97-AF65-F5344CB8AC3E}">
        <p14:creationId xmlns:p14="http://schemas.microsoft.com/office/powerpoint/2010/main" val="423133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Choose File.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2170BDDF-0063-4014-8486-524EC04E1426}"/>
              </a:ext>
            </a:extLst>
          </p:cNvPr>
          <p:cNvPicPr>
            <a:picLocks noChangeAspect="1"/>
          </p:cNvPicPr>
          <p:nvPr/>
        </p:nvPicPr>
        <p:blipFill>
          <a:blip r:embed="rId3"/>
          <a:stretch>
            <a:fillRect/>
          </a:stretch>
        </p:blipFill>
        <p:spPr>
          <a:xfrm>
            <a:off x="1507430" y="1927648"/>
            <a:ext cx="5496354" cy="3609546"/>
          </a:xfrm>
          <a:prstGeom prst="rect">
            <a:avLst/>
          </a:prstGeom>
          <a:ln>
            <a:solidFill>
              <a:srgbClr val="C00000"/>
            </a:solidFill>
          </a:ln>
        </p:spPr>
      </p:pic>
    </p:spTree>
    <p:extLst>
      <p:ext uri="{BB962C8B-B14F-4D97-AF65-F5344CB8AC3E}">
        <p14:creationId xmlns:p14="http://schemas.microsoft.com/office/powerpoint/2010/main" val="3735970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Check.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353C7FF-3ACA-43B6-BCAA-6D006627835D}"/>
              </a:ext>
            </a:extLst>
          </p:cNvPr>
          <p:cNvPicPr>
            <a:picLocks noChangeAspect="1"/>
          </p:cNvPicPr>
          <p:nvPr/>
        </p:nvPicPr>
        <p:blipFill>
          <a:blip r:embed="rId3"/>
          <a:stretch>
            <a:fillRect/>
          </a:stretch>
        </p:blipFill>
        <p:spPr>
          <a:xfrm>
            <a:off x="1763688" y="1903185"/>
            <a:ext cx="5400600" cy="3973299"/>
          </a:xfrm>
          <a:prstGeom prst="rect">
            <a:avLst/>
          </a:prstGeom>
          <a:ln>
            <a:solidFill>
              <a:srgbClr val="C00000"/>
            </a:solidFill>
          </a:ln>
        </p:spPr>
      </p:pic>
    </p:spTree>
    <p:extLst>
      <p:ext uri="{BB962C8B-B14F-4D97-AF65-F5344CB8AC3E}">
        <p14:creationId xmlns:p14="http://schemas.microsoft.com/office/powerpoint/2010/main" val="4256700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Frameborder of </a:t>
            </a:r>
            <a:r>
              <a:rPr lang="en-US" altLang="en-US" sz="1800" b="1" dirty="0" err="1">
                <a:solidFill>
                  <a:schemeClr val="tx1"/>
                </a:solidFill>
              </a:rPr>
              <a:t>iFrame</a:t>
            </a:r>
            <a:r>
              <a:rPr lang="en-US" altLang="en-US" sz="1800" b="1" dirty="0">
                <a:solidFill>
                  <a:schemeClr val="tx1"/>
                </a:solidFill>
              </a:rPr>
              <a:t> element is obsolete.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9A04C03-78E1-4A24-A282-C5623D861CC4}"/>
              </a:ext>
            </a:extLst>
          </p:cNvPr>
          <p:cNvPicPr>
            <a:picLocks noChangeAspect="1"/>
          </p:cNvPicPr>
          <p:nvPr/>
        </p:nvPicPr>
        <p:blipFill>
          <a:blip r:embed="rId3"/>
          <a:stretch>
            <a:fillRect/>
          </a:stretch>
        </p:blipFill>
        <p:spPr>
          <a:xfrm>
            <a:off x="1766134" y="1892728"/>
            <a:ext cx="5472608" cy="4078145"/>
          </a:xfrm>
          <a:prstGeom prst="rect">
            <a:avLst/>
          </a:prstGeom>
          <a:ln>
            <a:solidFill>
              <a:srgbClr val="C00000"/>
            </a:solidFill>
          </a:ln>
        </p:spPr>
      </p:pic>
      <p:sp>
        <p:nvSpPr>
          <p:cNvPr id="12" name="Rectangle 11">
            <a:extLst>
              <a:ext uri="{FF2B5EF4-FFF2-40B4-BE49-F238E27FC236}">
                <a16:creationId xmlns:a16="http://schemas.microsoft.com/office/drawing/2014/main" id="{ABAE4256-A76C-4441-AAF2-FB87CD47BFD8}"/>
              </a:ext>
            </a:extLst>
          </p:cNvPr>
          <p:cNvSpPr/>
          <p:nvPr/>
        </p:nvSpPr>
        <p:spPr>
          <a:xfrm>
            <a:off x="2339752" y="4509120"/>
            <a:ext cx="4752528"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87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F56222-3C83-4098-8E89-2F66D921FF1F}"/>
              </a:ext>
            </a:extLst>
          </p:cNvPr>
          <p:cNvPicPr>
            <a:picLocks noChangeAspect="1"/>
          </p:cNvPicPr>
          <p:nvPr/>
        </p:nvPicPr>
        <p:blipFill>
          <a:blip r:embed="rId2"/>
          <a:stretch>
            <a:fillRect/>
          </a:stretch>
        </p:blipFill>
        <p:spPr>
          <a:xfrm>
            <a:off x="1736550" y="2030350"/>
            <a:ext cx="5334709" cy="266173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a:t>
            </a:r>
            <a:r>
              <a:rPr lang="en-US" altLang="en-US" sz="1800" b="1" dirty="0" err="1">
                <a:solidFill>
                  <a:schemeClr val="tx1"/>
                </a:solidFill>
              </a:rPr>
              <a:t>frameorder</a:t>
            </a:r>
            <a:r>
              <a:rPr lang="en-US" altLang="en-US" sz="1800" b="1" dirty="0">
                <a:solidFill>
                  <a:schemeClr val="tx1"/>
                </a:solidFill>
              </a:rPr>
              <a:t>=“0”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ABAE4256-A76C-4441-AAF2-FB87CD47BFD8}"/>
              </a:ext>
            </a:extLst>
          </p:cNvPr>
          <p:cNvSpPr/>
          <p:nvPr/>
        </p:nvSpPr>
        <p:spPr>
          <a:xfrm>
            <a:off x="1800672" y="4365104"/>
            <a:ext cx="1691208" cy="3269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80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29C146-DCE4-4E97-B69D-B0F43E7978A7}"/>
              </a:ext>
            </a:extLst>
          </p:cNvPr>
          <p:cNvPicPr>
            <a:picLocks noChangeAspect="1"/>
          </p:cNvPicPr>
          <p:nvPr/>
        </p:nvPicPr>
        <p:blipFill>
          <a:blip r:embed="rId2"/>
          <a:stretch>
            <a:fillRect/>
          </a:stretch>
        </p:blipFill>
        <p:spPr>
          <a:xfrm>
            <a:off x="1403648" y="2007321"/>
            <a:ext cx="5716196" cy="352987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&lt;iframe width=“300” height=“300” &gt;&lt;/iframe&gt;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ABAE4256-A76C-4441-AAF2-FB87CD47BFD8}"/>
              </a:ext>
            </a:extLst>
          </p:cNvPr>
          <p:cNvSpPr/>
          <p:nvPr/>
        </p:nvSpPr>
        <p:spPr>
          <a:xfrm>
            <a:off x="1403648" y="2996952"/>
            <a:ext cx="5040560" cy="2160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42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0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b="1" dirty="0">
                <a:solidFill>
                  <a:schemeClr val="tx1"/>
                </a:solidFill>
              </a:rPr>
              <a:t>The iframe code:</a:t>
            </a:r>
          </a:p>
          <a:p>
            <a:pPr marL="342900" indent="-342900" algn="l">
              <a:buClr>
                <a:srgbClr val="0070C0"/>
              </a:buClr>
              <a:buSzPct val="80000"/>
              <a:buFont typeface="Wingdings" pitchFamily="2" charset="2"/>
              <a:buChar char="u"/>
            </a:pPr>
            <a:r>
              <a:rPr lang="en-US" sz="1800" dirty="0">
                <a:solidFill>
                  <a:schemeClr val="tx1"/>
                </a:solidFill>
              </a:rPr>
              <a:t>If you have multiple pages you wish to display in this </a:t>
            </a:r>
            <a:r>
              <a:rPr lang="en-US" sz="1800" b="1" dirty="0">
                <a:solidFill>
                  <a:schemeClr val="tx1"/>
                </a:solidFill>
              </a:rPr>
              <a:t>iframe</a:t>
            </a:r>
            <a:r>
              <a:rPr lang="en-US" sz="1800" dirty="0">
                <a:solidFill>
                  <a:schemeClr val="tx1"/>
                </a:solidFill>
              </a:rPr>
              <a:t> you can use the target attribute to open the page into that specific </a:t>
            </a:r>
            <a:r>
              <a:rPr lang="en-US" sz="1800" b="1" dirty="0">
                <a:solidFill>
                  <a:schemeClr val="tx1"/>
                </a:solidFill>
              </a:rPr>
              <a:t>iframe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You will designate the name of the </a:t>
            </a:r>
            <a:r>
              <a:rPr lang="en-US" sz="1800" b="1" dirty="0">
                <a:solidFill>
                  <a:schemeClr val="tx1"/>
                </a:solidFill>
              </a:rPr>
              <a:t>iframe</a:t>
            </a:r>
            <a:r>
              <a:rPr lang="en-US" sz="1800" dirty="0">
                <a:solidFill>
                  <a:schemeClr val="tx1"/>
                </a:solidFill>
              </a:rPr>
              <a:t> using the </a:t>
            </a:r>
            <a:r>
              <a:rPr lang="en-US" sz="1800" b="1" dirty="0">
                <a:solidFill>
                  <a:schemeClr val="tx1"/>
                </a:solidFill>
              </a:rPr>
              <a:t>name attribute</a:t>
            </a:r>
            <a:r>
              <a:rPr lang="en-US" sz="1800" dirty="0">
                <a:solidFill>
                  <a:schemeClr val="tx1"/>
                </a:solidFill>
              </a:rPr>
              <a:t>—in this example I called it: “</a:t>
            </a:r>
            <a:r>
              <a:rPr lang="en-US" sz="1800" b="1" dirty="0" err="1">
                <a:solidFill>
                  <a:schemeClr val="tx1"/>
                </a:solidFill>
              </a:rPr>
              <a:t>myIframe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Then create the links and using the </a:t>
            </a:r>
            <a:r>
              <a:rPr lang="en-US" sz="1800" b="1" dirty="0">
                <a:solidFill>
                  <a:schemeClr val="tx1"/>
                </a:solidFill>
              </a:rPr>
              <a:t>target attribute</a:t>
            </a:r>
            <a:r>
              <a:rPr lang="en-US" sz="1800" dirty="0">
                <a:solidFill>
                  <a:schemeClr val="tx1"/>
                </a:solidFill>
              </a:rPr>
              <a:t>, target the name of that </a:t>
            </a:r>
            <a:r>
              <a:rPr lang="en-US" sz="1800" b="1" dirty="0">
                <a:solidFill>
                  <a:schemeClr val="tx1"/>
                </a:solidFill>
              </a:rPr>
              <a:t>iframe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will validate in HTML5, however, please be aware that some browsers do not allow for external web pages to be loaded into an iframe.</a:t>
            </a:r>
          </a:p>
          <a:p>
            <a:pPr marL="342900" indent="-342900" algn="l">
              <a:buClr>
                <a:srgbClr val="0070C0"/>
              </a:buClr>
              <a:buSzPct val="80000"/>
              <a:buFont typeface="Wingdings" pitchFamily="2" charset="2"/>
              <a:buChar char="u"/>
            </a:pPr>
            <a:r>
              <a:rPr lang="en-US" sz="1800" dirty="0">
                <a:solidFill>
                  <a:schemeClr val="tx1"/>
                </a:solidFill>
              </a:rPr>
              <a:t>Generally, setting up iframes, like the one shown below, is not good for accessibility either. That being said, it's good to see how this works because the next example (after the one below) is ubiquitous to most company websites.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6589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0C4C25-91D4-4572-B521-A0E47DBDDA0E}"/>
              </a:ext>
            </a:extLst>
          </p:cNvPr>
          <p:cNvPicPr>
            <a:picLocks noChangeAspect="1"/>
          </p:cNvPicPr>
          <p:nvPr/>
        </p:nvPicPr>
        <p:blipFill>
          <a:blip r:embed="rId2"/>
          <a:stretch>
            <a:fillRect/>
          </a:stretch>
        </p:blipFill>
        <p:spPr>
          <a:xfrm>
            <a:off x="1686645" y="1878654"/>
            <a:ext cx="4474566" cy="407975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solidFill>
            <a:schemeClr val="bg1"/>
          </a:solidFill>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&lt;iframe width=“300” height=“300” &gt;&lt;/iframe&gt;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ABAE4256-A76C-4441-AAF2-FB87CD47BFD8}"/>
              </a:ext>
            </a:extLst>
          </p:cNvPr>
          <p:cNvSpPr/>
          <p:nvPr/>
        </p:nvSpPr>
        <p:spPr>
          <a:xfrm>
            <a:off x="1686645" y="4797152"/>
            <a:ext cx="4109492" cy="11605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710DCA-64AB-4354-876E-0C6B56E8AD3C}"/>
              </a:ext>
            </a:extLst>
          </p:cNvPr>
          <p:cNvSpPr/>
          <p:nvPr/>
        </p:nvSpPr>
        <p:spPr>
          <a:xfrm>
            <a:off x="1763688" y="2780929"/>
            <a:ext cx="2160240" cy="18569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FE1236-4527-445F-8EB2-F7AF08E066F9}"/>
              </a:ext>
            </a:extLst>
          </p:cNvPr>
          <p:cNvSpPr/>
          <p:nvPr/>
        </p:nvSpPr>
        <p:spPr>
          <a:xfrm>
            <a:off x="2915816" y="1320135"/>
            <a:ext cx="4824536" cy="3986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4ADBE85-DED3-4256-B73A-591ED79D617A}"/>
              </a:ext>
            </a:extLst>
          </p:cNvPr>
          <p:cNvCxnSpPr>
            <a:stCxn id="14" idx="2"/>
            <a:endCxn id="13" idx="3"/>
          </p:cNvCxnSpPr>
          <p:nvPr/>
        </p:nvCxnSpPr>
        <p:spPr>
          <a:xfrm flipH="1">
            <a:off x="3923928" y="1718751"/>
            <a:ext cx="1404156" cy="19906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81DD612-05DC-42D4-86E9-E84F4FD48341}"/>
              </a:ext>
            </a:extLst>
          </p:cNvPr>
          <p:cNvSpPr txBox="1"/>
          <p:nvPr/>
        </p:nvSpPr>
        <p:spPr>
          <a:xfrm>
            <a:off x="4539676" y="2807222"/>
            <a:ext cx="2284580" cy="369332"/>
          </a:xfrm>
          <a:prstGeom prst="rect">
            <a:avLst/>
          </a:prstGeom>
          <a:solidFill>
            <a:schemeClr val="bg1"/>
          </a:solidFill>
          <a:ln>
            <a:solidFill>
              <a:srgbClr val="C00000"/>
            </a:solidFill>
          </a:ln>
        </p:spPr>
        <p:txBody>
          <a:bodyPr wrap="square" rtlCol="0">
            <a:spAutoFit/>
          </a:bodyPr>
          <a:lstStyle/>
          <a:p>
            <a:r>
              <a:rPr lang="en-US" dirty="0"/>
              <a:t>300 x300 pixel iframe</a:t>
            </a:r>
          </a:p>
        </p:txBody>
      </p:sp>
    </p:spTree>
    <p:extLst>
      <p:ext uri="{BB962C8B-B14F-4D97-AF65-F5344CB8AC3E}">
        <p14:creationId xmlns:p14="http://schemas.microsoft.com/office/powerpoint/2010/main" val="553762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D4F9FDD-785C-43B5-B1B7-AF62515A4805}"/>
              </a:ext>
            </a:extLst>
          </p:cNvPr>
          <p:cNvPicPr>
            <a:picLocks noChangeAspect="1"/>
          </p:cNvPicPr>
          <p:nvPr/>
        </p:nvPicPr>
        <p:blipFill>
          <a:blip r:embed="rId2"/>
          <a:stretch>
            <a:fillRect/>
          </a:stretch>
        </p:blipFill>
        <p:spPr>
          <a:xfrm>
            <a:off x="5372100" y="2441634"/>
            <a:ext cx="3314700" cy="2924175"/>
          </a:xfrm>
          <a:prstGeom prst="rect">
            <a:avLst/>
          </a:prstGeom>
          <a:ln>
            <a:solidFill>
              <a:srgbClr val="C00000"/>
            </a:solidFill>
          </a:ln>
        </p:spPr>
      </p:pic>
      <p:pic>
        <p:nvPicPr>
          <p:cNvPr id="11" name="Picture 10">
            <a:extLst>
              <a:ext uri="{FF2B5EF4-FFF2-40B4-BE49-F238E27FC236}">
                <a16:creationId xmlns:a16="http://schemas.microsoft.com/office/drawing/2014/main" id="{6D2420D4-544A-47ED-9535-6655AF80978A}"/>
              </a:ext>
            </a:extLst>
          </p:cNvPr>
          <p:cNvPicPr>
            <a:picLocks noChangeAspect="1"/>
          </p:cNvPicPr>
          <p:nvPr/>
        </p:nvPicPr>
        <p:blipFill>
          <a:blip r:embed="rId3"/>
          <a:stretch>
            <a:fillRect/>
          </a:stretch>
        </p:blipFill>
        <p:spPr>
          <a:xfrm>
            <a:off x="730250" y="1970570"/>
            <a:ext cx="4591050" cy="27813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solidFill>
            <a:schemeClr val="bg1"/>
          </a:solidFill>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target=“</a:t>
            </a:r>
            <a:r>
              <a:rPr lang="en-US" altLang="en-US" sz="1800" b="1" dirty="0" err="1">
                <a:solidFill>
                  <a:schemeClr val="tx1"/>
                </a:solidFill>
              </a:rPr>
              <a:t>myiframe</a:t>
            </a:r>
            <a:r>
              <a:rPr lang="en-US" altLang="en-US"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75710DCA-64AB-4354-876E-0C6B56E8AD3C}"/>
              </a:ext>
            </a:extLst>
          </p:cNvPr>
          <p:cNvSpPr/>
          <p:nvPr/>
        </p:nvSpPr>
        <p:spPr>
          <a:xfrm>
            <a:off x="730250" y="4039458"/>
            <a:ext cx="3240360" cy="4320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4ADBE85-DED3-4256-B73A-591ED79D617A}"/>
              </a:ext>
            </a:extLst>
          </p:cNvPr>
          <p:cNvCxnSpPr>
            <a:cxnSpLocks/>
            <a:endCxn id="13" idx="0"/>
          </p:cNvCxnSpPr>
          <p:nvPr/>
        </p:nvCxnSpPr>
        <p:spPr>
          <a:xfrm flipH="1">
            <a:off x="2350430" y="1725749"/>
            <a:ext cx="1458788" cy="23137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59E50D2-5178-4295-B4D4-44FBF9CB2711}"/>
              </a:ext>
            </a:extLst>
          </p:cNvPr>
          <p:cNvSpPr/>
          <p:nvPr/>
        </p:nvSpPr>
        <p:spPr>
          <a:xfrm>
            <a:off x="2915816" y="1320135"/>
            <a:ext cx="1944216" cy="3986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2368D72-2871-4590-9D1C-5A57AB9570F4}"/>
              </a:ext>
            </a:extLst>
          </p:cNvPr>
          <p:cNvCxnSpPr>
            <a:cxnSpLocks/>
            <a:stCxn id="13" idx="3"/>
            <a:endCxn id="30" idx="1"/>
          </p:cNvCxnSpPr>
          <p:nvPr/>
        </p:nvCxnSpPr>
        <p:spPr>
          <a:xfrm flipV="1">
            <a:off x="3970610" y="3212977"/>
            <a:ext cx="2113557" cy="10425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76EF6D4-E855-4F21-BA7A-B4FEB5C54DB7}"/>
              </a:ext>
            </a:extLst>
          </p:cNvPr>
          <p:cNvSpPr/>
          <p:nvPr/>
        </p:nvSpPr>
        <p:spPr>
          <a:xfrm>
            <a:off x="6084167" y="3068961"/>
            <a:ext cx="360041"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36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3504D84-6E1F-4002-87B9-7525F80DDB1B}"/>
              </a:ext>
            </a:extLst>
          </p:cNvPr>
          <p:cNvPicPr>
            <a:picLocks noChangeAspect="1"/>
          </p:cNvPicPr>
          <p:nvPr/>
        </p:nvPicPr>
        <p:blipFill>
          <a:blip r:embed="rId2"/>
          <a:stretch>
            <a:fillRect/>
          </a:stretch>
        </p:blipFill>
        <p:spPr>
          <a:xfrm>
            <a:off x="5598455" y="3735925"/>
            <a:ext cx="2686050" cy="2876550"/>
          </a:xfrm>
          <a:prstGeom prst="rect">
            <a:avLst/>
          </a:prstGeom>
          <a:ln>
            <a:solidFill>
              <a:srgbClr val="C00000"/>
            </a:solidFill>
          </a:ln>
        </p:spPr>
      </p:pic>
      <p:pic>
        <p:nvPicPr>
          <p:cNvPr id="17" name="Picture 16">
            <a:extLst>
              <a:ext uri="{FF2B5EF4-FFF2-40B4-BE49-F238E27FC236}">
                <a16:creationId xmlns:a16="http://schemas.microsoft.com/office/drawing/2014/main" id="{B05F4F41-A1F3-4ECB-B791-84C51427E46B}"/>
              </a:ext>
            </a:extLst>
          </p:cNvPr>
          <p:cNvPicPr>
            <a:picLocks noChangeAspect="1"/>
          </p:cNvPicPr>
          <p:nvPr/>
        </p:nvPicPr>
        <p:blipFill>
          <a:blip r:embed="rId3"/>
          <a:stretch>
            <a:fillRect/>
          </a:stretch>
        </p:blipFill>
        <p:spPr>
          <a:xfrm>
            <a:off x="5608502" y="1300333"/>
            <a:ext cx="2686050" cy="2369590"/>
          </a:xfrm>
          <a:prstGeom prst="rect">
            <a:avLst/>
          </a:prstGeom>
          <a:ln>
            <a:solidFill>
              <a:srgbClr val="C00000"/>
            </a:solidFill>
          </a:ln>
        </p:spPr>
      </p:pic>
      <p:pic>
        <p:nvPicPr>
          <p:cNvPr id="11" name="Picture 10">
            <a:extLst>
              <a:ext uri="{FF2B5EF4-FFF2-40B4-BE49-F238E27FC236}">
                <a16:creationId xmlns:a16="http://schemas.microsoft.com/office/drawing/2014/main" id="{6D2420D4-544A-47ED-9535-6655AF80978A}"/>
              </a:ext>
            </a:extLst>
          </p:cNvPr>
          <p:cNvPicPr>
            <a:picLocks noChangeAspect="1"/>
          </p:cNvPicPr>
          <p:nvPr/>
        </p:nvPicPr>
        <p:blipFill>
          <a:blip r:embed="rId4"/>
          <a:stretch>
            <a:fillRect/>
          </a:stretch>
        </p:blipFill>
        <p:spPr>
          <a:xfrm>
            <a:off x="730250" y="1970570"/>
            <a:ext cx="4591050" cy="27813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0711.1 Iframe Video</a:t>
            </a:r>
            <a:endParaRPr lang="zh-TW" altLang="en-US" b="1" dirty="0">
              <a:solidFill>
                <a:srgbClr val="FFFF00"/>
              </a:solidFill>
            </a:endParaRPr>
          </a:p>
        </p:txBody>
      </p:sp>
      <p:sp>
        <p:nvSpPr>
          <p:cNvPr id="3" name="副標題 2"/>
          <p:cNvSpPr>
            <a:spLocks noGrp="1"/>
          </p:cNvSpPr>
          <p:nvPr>
            <p:ph type="subTitle" idx="1"/>
          </p:nvPr>
        </p:nvSpPr>
        <p:spPr>
          <a:xfrm>
            <a:off x="501534" y="1320806"/>
            <a:ext cx="4934562" cy="398616"/>
          </a:xfrm>
          <a:solidFill>
            <a:schemeClr val="bg1"/>
          </a:solidFill>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0711.1 Iframe Video: target=“</a:t>
            </a:r>
            <a:r>
              <a:rPr lang="en-US" altLang="en-US" sz="1800" b="1" dirty="0" err="1">
                <a:solidFill>
                  <a:schemeClr val="tx1"/>
                </a:solidFill>
              </a:rPr>
              <a:t>myiframe</a:t>
            </a:r>
            <a:r>
              <a:rPr lang="en-US" altLang="en-US"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5"/>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75710DCA-64AB-4354-876E-0C6B56E8AD3C}"/>
              </a:ext>
            </a:extLst>
          </p:cNvPr>
          <p:cNvSpPr/>
          <p:nvPr/>
        </p:nvSpPr>
        <p:spPr>
          <a:xfrm>
            <a:off x="772952" y="4032460"/>
            <a:ext cx="3240360" cy="4320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4ADBE85-DED3-4256-B73A-591ED79D617A}"/>
              </a:ext>
            </a:extLst>
          </p:cNvPr>
          <p:cNvCxnSpPr>
            <a:cxnSpLocks/>
            <a:endCxn id="13" idx="0"/>
          </p:cNvCxnSpPr>
          <p:nvPr/>
        </p:nvCxnSpPr>
        <p:spPr>
          <a:xfrm flipH="1">
            <a:off x="2393132" y="1718751"/>
            <a:ext cx="1458788" cy="23137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59E50D2-5178-4295-B4D4-44FBF9CB2711}"/>
              </a:ext>
            </a:extLst>
          </p:cNvPr>
          <p:cNvSpPr/>
          <p:nvPr/>
        </p:nvSpPr>
        <p:spPr>
          <a:xfrm>
            <a:off x="2915816" y="1320135"/>
            <a:ext cx="1944216" cy="3986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2368D72-2871-4590-9D1C-5A57AB9570F4}"/>
              </a:ext>
            </a:extLst>
          </p:cNvPr>
          <p:cNvCxnSpPr>
            <a:cxnSpLocks/>
            <a:stCxn id="13" idx="3"/>
            <a:endCxn id="30" idx="1"/>
          </p:cNvCxnSpPr>
          <p:nvPr/>
        </p:nvCxnSpPr>
        <p:spPr>
          <a:xfrm flipV="1">
            <a:off x="4013312" y="1942005"/>
            <a:ext cx="2056458" cy="23064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76EF6D4-E855-4F21-BA7A-B4FEB5C54DB7}"/>
              </a:ext>
            </a:extLst>
          </p:cNvPr>
          <p:cNvSpPr/>
          <p:nvPr/>
        </p:nvSpPr>
        <p:spPr>
          <a:xfrm>
            <a:off x="6069770" y="1823161"/>
            <a:ext cx="374438" cy="2376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E03776-94AF-4E34-BD8C-407011A2A367}"/>
              </a:ext>
            </a:extLst>
          </p:cNvPr>
          <p:cNvSpPr/>
          <p:nvPr/>
        </p:nvSpPr>
        <p:spPr>
          <a:xfrm>
            <a:off x="5615124" y="4248485"/>
            <a:ext cx="1549164" cy="14847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07E25B2-3A49-44E0-956B-1CECF7F80FA1}"/>
              </a:ext>
            </a:extLst>
          </p:cNvPr>
          <p:cNvCxnSpPr>
            <a:cxnSpLocks/>
            <a:stCxn id="30" idx="2"/>
            <a:endCxn id="20" idx="0"/>
          </p:cNvCxnSpPr>
          <p:nvPr/>
        </p:nvCxnSpPr>
        <p:spPr>
          <a:xfrm>
            <a:off x="6256989" y="2060848"/>
            <a:ext cx="132717" cy="21876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388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1883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dirty="0">
                <a:solidFill>
                  <a:schemeClr val="tx1"/>
                </a:solidFill>
              </a:rPr>
              <a:t>Give this a try:</a:t>
            </a:r>
          </a:p>
          <a:p>
            <a:pPr marL="800100" lvl="1" indent="-342900" algn="l">
              <a:buClr>
                <a:srgbClr val="0070C0"/>
              </a:buClr>
              <a:buSzPct val="80000"/>
              <a:buFont typeface="Wingdings" pitchFamily="2" charset="2"/>
              <a:buChar char="u"/>
            </a:pPr>
            <a:r>
              <a:rPr lang="en-US" sz="1800" b="1" dirty="0">
                <a:solidFill>
                  <a:schemeClr val="tx1"/>
                </a:solidFill>
              </a:rPr>
              <a:t>&lt;a </a:t>
            </a:r>
            <a:r>
              <a:rPr lang="en-US" sz="1800" b="1" dirty="0" err="1">
                <a:solidFill>
                  <a:schemeClr val="tx1"/>
                </a:solidFill>
              </a:rPr>
              <a:t>href</a:t>
            </a:r>
            <a:r>
              <a:rPr lang="en-US" sz="1800" b="1" dirty="0">
                <a:solidFill>
                  <a:schemeClr val="tx1"/>
                </a:solidFill>
              </a:rPr>
              <a:t>="http://www.ucsc-extension.edu" target="</a:t>
            </a:r>
            <a:r>
              <a:rPr lang="en-US" sz="1800" b="1" dirty="0" err="1">
                <a:solidFill>
                  <a:schemeClr val="tx1"/>
                </a:solidFill>
              </a:rPr>
              <a:t>myIframe</a:t>
            </a:r>
            <a:r>
              <a:rPr lang="en-US" sz="1800" b="1" dirty="0">
                <a:solidFill>
                  <a:schemeClr val="tx1"/>
                </a:solidFill>
              </a:rPr>
              <a:t>"&gt;</a:t>
            </a:r>
            <a:r>
              <a:rPr lang="en-US" sz="1800" dirty="0">
                <a:solidFill>
                  <a:schemeClr val="tx1"/>
                </a:solidFill>
              </a:rPr>
              <a:t>UCSC Ext.</a:t>
            </a:r>
            <a:r>
              <a:rPr lang="en-US" sz="1800" b="1" dirty="0">
                <a:solidFill>
                  <a:schemeClr val="tx1"/>
                </a:solidFill>
              </a:rPr>
              <a:t>&lt;/a&gt; | &lt;a </a:t>
            </a:r>
            <a:r>
              <a:rPr lang="en-US" sz="1800" b="1" dirty="0" err="1">
                <a:solidFill>
                  <a:schemeClr val="tx1"/>
                </a:solidFill>
              </a:rPr>
              <a:t>href</a:t>
            </a:r>
            <a:r>
              <a:rPr lang="en-US" sz="1800" b="1" dirty="0">
                <a:solidFill>
                  <a:schemeClr val="tx1"/>
                </a:solidFill>
              </a:rPr>
              <a:t>="about.html" target="</a:t>
            </a:r>
            <a:r>
              <a:rPr lang="en-US" sz="1800" b="1" dirty="0" err="1">
                <a:solidFill>
                  <a:schemeClr val="tx1"/>
                </a:solidFill>
              </a:rPr>
              <a:t>myIframe</a:t>
            </a:r>
            <a:r>
              <a:rPr lang="en-US" sz="1800" b="1" dirty="0">
                <a:solidFill>
                  <a:schemeClr val="tx1"/>
                </a:solidFill>
              </a:rPr>
              <a:t>"&gt;</a:t>
            </a:r>
            <a:r>
              <a:rPr lang="en-US" sz="1800" dirty="0">
                <a:solidFill>
                  <a:schemeClr val="tx1"/>
                </a:solidFill>
              </a:rPr>
              <a:t>Images</a:t>
            </a:r>
            <a:r>
              <a:rPr lang="en-US" sz="1800" b="1" dirty="0">
                <a:solidFill>
                  <a:schemeClr val="tx1"/>
                </a:solidFill>
              </a:rPr>
              <a:t>&lt;/a&gt; </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br</a:t>
            </a:r>
            <a:r>
              <a:rPr lang="en-US" sz="1800" b="1" dirty="0">
                <a:solidFill>
                  <a:schemeClr val="tx1"/>
                </a:solidFill>
              </a:rPr>
              <a:t>&gt;</a:t>
            </a:r>
          </a:p>
          <a:p>
            <a:pPr marL="800100" lvl="1" indent="-342900" algn="l">
              <a:buClr>
                <a:srgbClr val="0070C0"/>
              </a:buClr>
              <a:buSzPct val="80000"/>
              <a:buFont typeface="Wingdings" pitchFamily="2" charset="2"/>
              <a:buChar char="u"/>
            </a:pPr>
            <a:r>
              <a:rPr lang="en-US" sz="1800" b="1" dirty="0">
                <a:solidFill>
                  <a:schemeClr val="tx1"/>
                </a:solidFill>
              </a:rPr>
              <a:t>&lt;iframe </a:t>
            </a:r>
            <a:r>
              <a:rPr lang="en-US" sz="1800" b="1" dirty="0" err="1">
                <a:solidFill>
                  <a:schemeClr val="tx1"/>
                </a:solidFill>
              </a:rPr>
              <a:t>src</a:t>
            </a:r>
            <a:r>
              <a:rPr lang="en-US" sz="1800" b="1" dirty="0">
                <a:solidFill>
                  <a:schemeClr val="tx1"/>
                </a:solidFill>
              </a:rPr>
              <a:t>="about.html" name="</a:t>
            </a:r>
            <a:r>
              <a:rPr lang="en-US" sz="1800" b="1" dirty="0" err="1">
                <a:solidFill>
                  <a:schemeClr val="tx1"/>
                </a:solidFill>
              </a:rPr>
              <a:t>myIframe</a:t>
            </a:r>
            <a:r>
              <a:rPr lang="en-US" sz="1800" b="1" dirty="0">
                <a:solidFill>
                  <a:schemeClr val="tx1"/>
                </a:solidFill>
              </a:rPr>
              <a:t>" width="300" height="300"&gt;&lt;/iframe&gt;</a:t>
            </a:r>
            <a:r>
              <a:rPr lang="en-US" sz="1400" b="1"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Here is what it looks like (note that I scrolled down on the About Us page but Safari hides the scroll bar as soon as your cursor leaves! Also, the link to UCSC Ext. did not work when using Safari in this example). </a:t>
            </a: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65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D56B41E-88C5-4A64-BC87-9308D0D2C8C3}"/>
              </a:ext>
            </a:extLst>
          </p:cNvPr>
          <p:cNvPicPr>
            <a:picLocks noChangeAspect="1"/>
          </p:cNvPicPr>
          <p:nvPr/>
        </p:nvPicPr>
        <p:blipFill>
          <a:blip r:embed="rId3"/>
          <a:stretch>
            <a:fillRect/>
          </a:stretch>
        </p:blipFill>
        <p:spPr>
          <a:xfrm>
            <a:off x="1763688" y="1862494"/>
            <a:ext cx="4519612" cy="4375459"/>
          </a:xfrm>
          <a:prstGeom prst="rect">
            <a:avLst/>
          </a:prstGeom>
          <a:ln>
            <a:solidFill>
              <a:srgbClr val="C00000"/>
            </a:solidFill>
          </a:ln>
        </p:spPr>
      </p:pic>
    </p:spTree>
    <p:extLst>
      <p:ext uri="{BB962C8B-B14F-4D97-AF65-F5344CB8AC3E}">
        <p14:creationId xmlns:p14="http://schemas.microsoft.com/office/powerpoint/2010/main" val="268779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46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b="1" dirty="0">
                <a:solidFill>
                  <a:schemeClr val="tx1"/>
                </a:solidFill>
              </a:rPr>
              <a:t>Embedding a Google Map using iframes:</a:t>
            </a:r>
          </a:p>
          <a:p>
            <a:pPr marL="342900" indent="-342900" algn="l">
              <a:buClr>
                <a:srgbClr val="0070C0"/>
              </a:buClr>
              <a:buSzPct val="80000"/>
              <a:buFont typeface="Wingdings" pitchFamily="2" charset="2"/>
              <a:buChar char="u"/>
            </a:pPr>
            <a:r>
              <a:rPr lang="en-US" sz="1800" dirty="0">
                <a:solidFill>
                  <a:schemeClr val="tx1"/>
                </a:solidFill>
              </a:rPr>
              <a:t>This is particularly important if you have a physical business address and you want/need your users to be able to find you! Google Maps recently updated their Maps API so it’s really quite a nice addition to a business or organizations’ website.</a:t>
            </a:r>
          </a:p>
          <a:p>
            <a:pPr marL="342900" indent="-342900" algn="l">
              <a:buClr>
                <a:srgbClr val="0070C0"/>
              </a:buClr>
              <a:buSzPct val="80000"/>
              <a:buFont typeface="Wingdings" pitchFamily="2" charset="2"/>
              <a:buChar char="u"/>
            </a:pPr>
            <a:r>
              <a:rPr lang="en-US" sz="1800" dirty="0">
                <a:solidFill>
                  <a:schemeClr val="tx1"/>
                </a:solidFill>
              </a:rPr>
              <a:t>If one goes to </a:t>
            </a:r>
            <a:r>
              <a:rPr lang="en-US" sz="1800" u="sng" dirty="0">
                <a:solidFill>
                  <a:schemeClr val="tx1"/>
                </a:solidFill>
                <a:hlinkClick r:id="rId2" tooltip="Goes to Google Maps website in a new browser window">
                  <a:extLst>
                    <a:ext uri="{A12FA001-AC4F-418D-AE19-62706E023703}">
                      <ahyp:hlinkClr xmlns:ahyp="http://schemas.microsoft.com/office/drawing/2018/hyperlinkcolor" val="tx"/>
                    </a:ext>
                  </a:extLst>
                </a:hlinkClick>
              </a:rPr>
              <a:t>Google maps (</a:t>
            </a:r>
            <a:r>
              <a:rPr lang="en-US" sz="1800" dirty="0">
                <a:hlinkClick r:id="rId2"/>
              </a:rPr>
              <a:t>https://www.google.com/maps</a:t>
            </a:r>
            <a:r>
              <a:rPr lang="en-US" sz="1800" u="sng" dirty="0">
                <a:solidFill>
                  <a:schemeClr val="tx1"/>
                </a:solidFill>
                <a:hlinkClick r:id="rId2" tooltip="Goes to Google Maps website in a new browser window">
                  <a:extLst>
                    <a:ext uri="{A12FA001-AC4F-418D-AE19-62706E023703}">
                      <ahyp:hlinkClr xmlns:ahyp="http://schemas.microsoft.com/office/drawing/2018/hyperlinkcolor" val="tx"/>
                    </a:ext>
                  </a:extLst>
                </a:hlinkClick>
              </a:rPr>
              <a:t>)</a:t>
            </a:r>
            <a:r>
              <a:rPr lang="en-US" sz="1800" dirty="0">
                <a:solidFill>
                  <a:schemeClr val="tx1"/>
                </a:solidFill>
              </a:rPr>
              <a:t> you can get the code directly. </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5889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0201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dirty="0">
                <a:solidFill>
                  <a:schemeClr val="tx1"/>
                </a:solidFill>
              </a:rPr>
              <a:t>Type in a location, say of your business or organization, and then click on the “</a:t>
            </a:r>
            <a:r>
              <a:rPr lang="en-US" sz="1800" b="1" dirty="0">
                <a:solidFill>
                  <a:schemeClr val="tx1"/>
                </a:solidFill>
              </a:rPr>
              <a:t>Share</a:t>
            </a:r>
            <a:r>
              <a:rPr lang="en-US" sz="1800" dirty="0">
                <a:solidFill>
                  <a:schemeClr val="tx1"/>
                </a:solidFill>
              </a:rPr>
              <a:t>” icon located in the middle of the info panel. </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CDE879C-7E9C-4339-9EF6-CA6FF991E438}"/>
              </a:ext>
            </a:extLst>
          </p:cNvPr>
          <p:cNvPicPr>
            <a:picLocks noChangeAspect="1"/>
          </p:cNvPicPr>
          <p:nvPr/>
        </p:nvPicPr>
        <p:blipFill>
          <a:blip r:embed="rId3"/>
          <a:stretch>
            <a:fillRect/>
          </a:stretch>
        </p:blipFill>
        <p:spPr>
          <a:xfrm>
            <a:off x="1996733" y="2415413"/>
            <a:ext cx="5207735" cy="3994031"/>
          </a:xfrm>
          <a:prstGeom prst="rect">
            <a:avLst/>
          </a:prstGeom>
          <a:ln>
            <a:solidFill>
              <a:srgbClr val="C00000"/>
            </a:solidFill>
          </a:ln>
        </p:spPr>
      </p:pic>
    </p:spTree>
    <p:extLst>
      <p:ext uri="{BB962C8B-B14F-4D97-AF65-F5344CB8AC3E}">
        <p14:creationId xmlns:p14="http://schemas.microsoft.com/office/powerpoint/2010/main" val="173308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532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dirty="0">
                <a:solidFill>
                  <a:schemeClr val="tx1"/>
                </a:solidFill>
              </a:rPr>
              <a:t>This opens a window from which you will choose the “</a:t>
            </a:r>
            <a:r>
              <a:rPr lang="en-US" sz="1800" b="1" dirty="0">
                <a:solidFill>
                  <a:schemeClr val="tx1"/>
                </a:solidFill>
              </a:rPr>
              <a:t>Embed</a:t>
            </a:r>
            <a:r>
              <a:rPr lang="en-US" sz="1800" dirty="0">
                <a:solidFill>
                  <a:schemeClr val="tx1"/>
                </a:solidFill>
              </a:rPr>
              <a:t>” tab, which will give you the HTML code to copy and use for your web page.</a:t>
            </a:r>
          </a:p>
          <a:p>
            <a:pPr marL="342900" indent="-342900" algn="l">
              <a:buClr>
                <a:srgbClr val="0070C0"/>
              </a:buClr>
              <a:buSzPct val="80000"/>
              <a:buFont typeface="Wingdings" pitchFamily="2" charset="2"/>
              <a:buChar char="u"/>
            </a:pPr>
            <a:r>
              <a:rPr lang="en-US" sz="1800" dirty="0">
                <a:solidFill>
                  <a:schemeClr val="tx1"/>
                </a:solidFill>
              </a:rPr>
              <a:t>You can also choose the “</a:t>
            </a:r>
            <a:r>
              <a:rPr lang="en-US" sz="1800" b="1" dirty="0">
                <a:solidFill>
                  <a:schemeClr val="tx1"/>
                </a:solidFill>
              </a:rPr>
              <a:t>size</a:t>
            </a:r>
            <a:r>
              <a:rPr lang="en-US" sz="1800" dirty="0">
                <a:solidFill>
                  <a:schemeClr val="tx1"/>
                </a:solidFill>
              </a:rPr>
              <a:t>” of the iframe/map by selecting from the dropdown menu, which is show below as “</a:t>
            </a:r>
            <a:r>
              <a:rPr lang="en-US" sz="1800" b="1" dirty="0">
                <a:solidFill>
                  <a:schemeClr val="tx1"/>
                </a:solidFill>
              </a:rPr>
              <a:t>Small</a:t>
            </a:r>
            <a:r>
              <a:rPr lang="en-US" sz="1800" dirty="0">
                <a:solidFill>
                  <a:schemeClr val="tx1"/>
                </a:solidFill>
              </a:rPr>
              <a:t>” (the default is “Medium”).</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E12E102-D487-493A-A111-66989F82F136}"/>
              </a:ext>
            </a:extLst>
          </p:cNvPr>
          <p:cNvPicPr>
            <a:picLocks noChangeAspect="1"/>
          </p:cNvPicPr>
          <p:nvPr/>
        </p:nvPicPr>
        <p:blipFill>
          <a:blip r:embed="rId3"/>
          <a:stretch>
            <a:fillRect/>
          </a:stretch>
        </p:blipFill>
        <p:spPr>
          <a:xfrm>
            <a:off x="2353876" y="2874297"/>
            <a:ext cx="4436247" cy="3886299"/>
          </a:xfrm>
          <a:prstGeom prst="rect">
            <a:avLst/>
          </a:prstGeom>
          <a:ln>
            <a:solidFill>
              <a:srgbClr val="C00000"/>
            </a:solidFill>
          </a:ln>
        </p:spPr>
      </p:pic>
    </p:spTree>
    <p:extLst>
      <p:ext uri="{BB962C8B-B14F-4D97-AF65-F5344CB8AC3E}">
        <p14:creationId xmlns:p14="http://schemas.microsoft.com/office/powerpoint/2010/main" val="398008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0711 Iframe</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692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0711 Iframe:</a:t>
            </a:r>
          </a:p>
          <a:p>
            <a:pPr marL="342900" indent="-342900" algn="l">
              <a:buClr>
                <a:srgbClr val="0070C0"/>
              </a:buClr>
              <a:buSzPct val="80000"/>
              <a:buFont typeface="Wingdings" pitchFamily="2" charset="2"/>
              <a:buChar char="u"/>
            </a:pPr>
            <a:r>
              <a:rPr lang="en-US" sz="1800" b="1" dirty="0">
                <a:solidFill>
                  <a:schemeClr val="tx1"/>
                </a:solidFill>
              </a:rPr>
              <a:t>Notes:</a:t>
            </a:r>
          </a:p>
          <a:p>
            <a:pPr marL="342900" indent="-342900" algn="l">
              <a:buClr>
                <a:srgbClr val="0070C0"/>
              </a:buClr>
              <a:buSzPct val="80000"/>
              <a:buFont typeface="Wingdings" pitchFamily="2" charset="2"/>
              <a:buChar char="u"/>
            </a:pPr>
            <a:r>
              <a:rPr lang="en-US" sz="1800" dirty="0">
                <a:solidFill>
                  <a:schemeClr val="tx1"/>
                </a:solidFill>
              </a:rPr>
              <a:t>Please note that if you are using the HTML5 doctype you will find that the attribute </a:t>
            </a:r>
            <a:r>
              <a:rPr lang="en-US" sz="1800" b="1" dirty="0">
                <a:solidFill>
                  <a:schemeClr val="tx1"/>
                </a:solidFill>
              </a:rPr>
              <a:t>frameborder</a:t>
            </a:r>
            <a:r>
              <a:rPr lang="en-US" sz="1800" dirty="0">
                <a:solidFill>
                  <a:schemeClr val="tx1"/>
                </a:solidFill>
              </a:rPr>
              <a:t> is not supported by HTML5 and therefore will generate a validation error! The </a:t>
            </a:r>
            <a:r>
              <a:rPr lang="en-US" sz="1800" b="1" dirty="0">
                <a:solidFill>
                  <a:schemeClr val="tx1"/>
                </a:solidFill>
              </a:rPr>
              <a:t>frameborder</a:t>
            </a:r>
            <a:r>
              <a:rPr lang="en-US" sz="1800" dirty="0">
                <a:solidFill>
                  <a:schemeClr val="tx1"/>
                </a:solidFill>
              </a:rPr>
              <a:t> value can only be “1” or ” 0” which means that the browsers will display a border if “1” or no border if “0”. </a:t>
            </a:r>
          </a:p>
          <a:p>
            <a:pPr marL="342900" indent="-342900" algn="l">
              <a:buClr>
                <a:srgbClr val="0070C0"/>
              </a:buClr>
              <a:buSzPct val="80000"/>
              <a:buFont typeface="Wingdings" pitchFamily="2" charset="2"/>
              <a:buChar char="u"/>
            </a:pPr>
            <a:r>
              <a:rPr lang="en-US" sz="1800" dirty="0">
                <a:solidFill>
                  <a:schemeClr val="tx1"/>
                </a:solidFill>
              </a:rPr>
              <a:t>What is interesting about their code is that if you change the current “0” to “1” you still won’t get a border to display because they also added in an inline style which states that the border should be “0”. </a:t>
            </a:r>
          </a:p>
          <a:p>
            <a:pPr marL="342900" indent="-342900" algn="l">
              <a:buClr>
                <a:srgbClr val="0070C0"/>
              </a:buClr>
              <a:buSzPct val="80000"/>
              <a:buFont typeface="Wingdings" pitchFamily="2" charset="2"/>
              <a:buChar char="u"/>
            </a:pPr>
            <a:r>
              <a:rPr lang="en-US" sz="1800" dirty="0">
                <a:solidFill>
                  <a:schemeClr val="tx1"/>
                </a:solidFill>
              </a:rPr>
              <a:t>This inline style will override any change you make to the frame border. I am not sure why </a:t>
            </a:r>
            <a:r>
              <a:rPr lang="en-US" sz="1800" i="1" dirty="0">
                <a:solidFill>
                  <a:schemeClr val="tx1"/>
                </a:solidFill>
              </a:rPr>
              <a:t>frameborder</a:t>
            </a:r>
            <a:r>
              <a:rPr lang="en-US" sz="1800" dirty="0">
                <a:solidFill>
                  <a:schemeClr val="tx1"/>
                </a:solidFill>
              </a:rPr>
              <a:t> has been left in this code but since it is Google’s code we can/will simply ignore that validation error!</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593105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TotalTime>
  <Words>1342</Words>
  <Application>Microsoft Office PowerPoint</Application>
  <PresentationFormat>On-screen Show (4:3)</PresentationFormat>
  <Paragraphs>200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佈景主題</vt:lpstr>
      <vt:lpstr>0711 Iframe</vt:lpstr>
      <vt:lpstr>0711 Iframe</vt:lpstr>
      <vt:lpstr>0711 Iframe</vt:lpstr>
      <vt:lpstr>0711 Iframe</vt:lpstr>
      <vt:lpstr>0711 Iframe</vt:lpstr>
      <vt:lpstr>0711 Iframe</vt:lpstr>
      <vt:lpstr>0711 Iframe</vt:lpstr>
      <vt:lpstr>0711 Iframe</vt:lpstr>
      <vt:lpstr>0711 Iframe</vt:lpstr>
      <vt:lpstr>0711 Iframe</vt:lpstr>
      <vt:lpstr>0711 Iframe</vt:lpstr>
      <vt:lpstr>0711 Iframe</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0711.1 Iframe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672</cp:revision>
  <dcterms:created xsi:type="dcterms:W3CDTF">2018-09-28T16:40:41Z</dcterms:created>
  <dcterms:modified xsi:type="dcterms:W3CDTF">2019-10-18T04:29:38Z</dcterms:modified>
</cp:coreProperties>
</file>