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65" r:id="rId5"/>
    <p:sldId id="266" r:id="rId6"/>
    <p:sldId id="267" r:id="rId7"/>
    <p:sldId id="268" r:id="rId8"/>
    <p:sldId id="269" r:id="rId9"/>
    <p:sldId id="271" r:id="rId10"/>
    <p:sldId id="270"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validator.w3.org/nu/"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0712 Link Assignment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r>
              <a:rPr lang="en-US" sz="1800" dirty="0">
                <a:solidFill>
                  <a:schemeClr val="tx1"/>
                </a:solidFill>
              </a:rPr>
              <a:t> </a:t>
            </a:r>
            <a:r>
              <a:rPr lang="en-US" sz="1800" b="1" dirty="0">
                <a:solidFill>
                  <a:schemeClr val="tx1"/>
                </a:solidFill>
              </a:rPr>
              <a:t> </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BCC963D-81C9-4A6C-95AD-7C17EBD01B35}"/>
              </a:ext>
            </a:extLst>
          </p:cNvPr>
          <p:cNvPicPr>
            <a:picLocks noChangeAspect="1"/>
          </p:cNvPicPr>
          <p:nvPr/>
        </p:nvPicPr>
        <p:blipFill>
          <a:blip r:embed="rId3"/>
          <a:stretch>
            <a:fillRect/>
          </a:stretch>
        </p:blipFill>
        <p:spPr>
          <a:xfrm>
            <a:off x="1259632" y="1833683"/>
            <a:ext cx="6930427" cy="4691968"/>
          </a:xfrm>
          <a:prstGeom prst="rect">
            <a:avLst/>
          </a:prstGeom>
          <a:ln>
            <a:solidFill>
              <a:srgbClr val="C00000"/>
            </a:solidFill>
          </a:ln>
        </p:spPr>
      </p:pic>
    </p:spTree>
    <p:extLst>
      <p:ext uri="{BB962C8B-B14F-4D97-AF65-F5344CB8AC3E}">
        <p14:creationId xmlns:p14="http://schemas.microsoft.com/office/powerpoint/2010/main" val="14422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1748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p>
          <a:p>
            <a:pPr marL="342900" indent="-342900" algn="l">
              <a:buClr>
                <a:srgbClr val="0070C0"/>
              </a:buClr>
              <a:buSzPct val="80000"/>
              <a:buFont typeface="Wingdings" pitchFamily="2" charset="2"/>
              <a:buChar char="u"/>
            </a:pPr>
            <a:r>
              <a:rPr lang="en-US" sz="1800" b="1" dirty="0">
                <a:solidFill>
                  <a:schemeClr val="tx1"/>
                </a:solidFill>
              </a:rPr>
              <a:t>Module 07 - Links Assignment</a:t>
            </a:r>
          </a:p>
          <a:p>
            <a:pPr marL="342900" indent="-342900" algn="l">
              <a:buClr>
                <a:srgbClr val="0070C0"/>
              </a:buClr>
              <a:buSzPct val="80000"/>
              <a:buFont typeface="Wingdings" pitchFamily="2" charset="2"/>
              <a:buChar char="u"/>
            </a:pPr>
            <a:r>
              <a:rPr lang="en-US" sz="1800" b="1" dirty="0">
                <a:solidFill>
                  <a:schemeClr val="tx1"/>
                </a:solidFill>
              </a:rPr>
              <a:t>Due</a:t>
            </a:r>
            <a:r>
              <a:rPr lang="en-US" sz="1800" dirty="0">
                <a:solidFill>
                  <a:schemeClr val="tx1"/>
                </a:solidFill>
              </a:rPr>
              <a:t> Dec 17 by 11:59pm	</a:t>
            </a:r>
            <a:r>
              <a:rPr lang="en-US" sz="1800" b="1" dirty="0">
                <a:solidFill>
                  <a:schemeClr val="tx1"/>
                </a:solidFill>
              </a:rPr>
              <a:t>Points</a:t>
            </a:r>
            <a:r>
              <a:rPr lang="en-US" sz="1800" dirty="0">
                <a:solidFill>
                  <a:schemeClr val="tx1"/>
                </a:solidFill>
              </a:rPr>
              <a:t> 10		</a:t>
            </a:r>
            <a:r>
              <a:rPr lang="en-US" sz="1800" b="1" dirty="0">
                <a:solidFill>
                  <a:schemeClr val="tx1"/>
                </a:solidFill>
              </a:rPr>
              <a:t>Submitting</a:t>
            </a:r>
            <a:r>
              <a:rPr lang="en-US" sz="1800" dirty="0">
                <a:solidFill>
                  <a:schemeClr val="tx1"/>
                </a:solidFill>
              </a:rPr>
              <a:t> a file upload</a:t>
            </a:r>
          </a:p>
          <a:p>
            <a:pPr marL="342900" indent="-342900" algn="l">
              <a:buClr>
                <a:srgbClr val="0070C0"/>
              </a:buClr>
              <a:buSzPct val="80000"/>
              <a:buFont typeface="Wingdings" pitchFamily="2" charset="2"/>
              <a:buChar char="u"/>
            </a:pPr>
            <a:r>
              <a:rPr lang="en-US" sz="1800" b="1" dirty="0">
                <a:solidFill>
                  <a:schemeClr val="tx1"/>
                </a:solidFill>
              </a:rPr>
              <a:t>Available</a:t>
            </a:r>
            <a:r>
              <a:rPr lang="en-US" sz="1800" dirty="0">
                <a:solidFill>
                  <a:schemeClr val="tx1"/>
                </a:solidFill>
              </a:rPr>
              <a:t> Sep 17 at 12am - Dec 17 at 11:59pm 3 months</a:t>
            </a:r>
          </a:p>
          <a:p>
            <a:pPr marL="342900" indent="-342900" algn="l">
              <a:buClr>
                <a:srgbClr val="0070C0"/>
              </a:buClr>
              <a:buSzPct val="80000"/>
              <a:buFont typeface="Wingdings" pitchFamily="2" charset="2"/>
              <a:buChar char="u"/>
            </a:pPr>
            <a:r>
              <a:rPr lang="en-US" sz="1800" b="1" dirty="0">
                <a:solidFill>
                  <a:schemeClr val="tx1"/>
                </a:solidFill>
              </a:rPr>
              <a:t>Assignment - Links!  </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268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p>
          <a:p>
            <a:pPr marL="342900" indent="-342900" algn="l">
              <a:buClr>
                <a:srgbClr val="0070C0"/>
              </a:buClr>
              <a:buSzPct val="80000"/>
              <a:buFont typeface="Wingdings" pitchFamily="2" charset="2"/>
              <a:buChar char="u"/>
            </a:pPr>
            <a:r>
              <a:rPr lang="en-US" sz="1800" b="1" dirty="0">
                <a:solidFill>
                  <a:schemeClr val="tx1"/>
                </a:solidFill>
              </a:rPr>
              <a:t>Objective:</a:t>
            </a:r>
          </a:p>
          <a:p>
            <a:pPr marL="342900" indent="-342900" algn="l">
              <a:buClr>
                <a:srgbClr val="0070C0"/>
              </a:buClr>
              <a:buSzPct val="80000"/>
              <a:buFont typeface="Wingdings" pitchFamily="2" charset="2"/>
              <a:buChar char="u"/>
            </a:pPr>
            <a:r>
              <a:rPr lang="en-US" sz="1800" dirty="0">
                <a:solidFill>
                  <a:schemeClr val="tx1"/>
                </a:solidFill>
              </a:rPr>
              <a:t>By the end of this module you will be able to identify and hand-code a web page that contains</a:t>
            </a:r>
          </a:p>
          <a:p>
            <a:pPr marL="800100" lvl="1" indent="-342900" algn="l">
              <a:buClr>
                <a:srgbClr val="0070C0"/>
              </a:buClr>
              <a:buSzPct val="80000"/>
              <a:buFont typeface="Wingdings" pitchFamily="2" charset="2"/>
              <a:buChar char="u"/>
            </a:pPr>
            <a:r>
              <a:rPr lang="en-US" sz="1800" dirty="0">
                <a:solidFill>
                  <a:schemeClr val="tx1"/>
                </a:solidFill>
              </a:rPr>
              <a:t>Relative Links</a:t>
            </a:r>
          </a:p>
          <a:p>
            <a:pPr marL="800100" lvl="1" indent="-342900" algn="l">
              <a:buClr>
                <a:srgbClr val="0070C0"/>
              </a:buClr>
              <a:buSzPct val="80000"/>
              <a:buFont typeface="Wingdings" pitchFamily="2" charset="2"/>
              <a:buChar char="u"/>
            </a:pPr>
            <a:r>
              <a:rPr lang="en-US" sz="1800" dirty="0">
                <a:solidFill>
                  <a:schemeClr val="tx1"/>
                </a:solidFill>
              </a:rPr>
              <a:t>Absolute Links</a:t>
            </a:r>
          </a:p>
          <a:p>
            <a:pPr marL="800100" lvl="1" indent="-342900" algn="l">
              <a:buClr>
                <a:srgbClr val="0070C0"/>
              </a:buClr>
              <a:buSzPct val="80000"/>
              <a:buFont typeface="Wingdings" pitchFamily="2" charset="2"/>
              <a:buChar char="u"/>
            </a:pPr>
            <a:r>
              <a:rPr lang="en-US" sz="1800" dirty="0">
                <a:solidFill>
                  <a:schemeClr val="tx1"/>
                </a:solidFill>
              </a:rPr>
              <a:t>Email Links</a:t>
            </a:r>
          </a:p>
          <a:p>
            <a:pPr marL="800100" lvl="1" indent="-342900" algn="l">
              <a:buClr>
                <a:srgbClr val="0070C0"/>
              </a:buClr>
              <a:buSzPct val="80000"/>
              <a:buFont typeface="Wingdings" pitchFamily="2" charset="2"/>
              <a:buChar char="u"/>
            </a:pPr>
            <a:r>
              <a:rPr lang="en-US" sz="1800" dirty="0">
                <a:solidFill>
                  <a:schemeClr val="tx1"/>
                </a:solidFill>
              </a:rPr>
              <a:t>Telephone Links</a:t>
            </a:r>
          </a:p>
          <a:p>
            <a:pPr marL="800100" lvl="1" indent="-342900" algn="l">
              <a:buClr>
                <a:srgbClr val="0070C0"/>
              </a:buClr>
              <a:buSzPct val="80000"/>
              <a:buFont typeface="Wingdings" pitchFamily="2" charset="2"/>
              <a:buChar char="u"/>
            </a:pPr>
            <a:r>
              <a:rPr lang="en-US" sz="1800" dirty="0">
                <a:solidFill>
                  <a:schemeClr val="tx1"/>
                </a:solidFill>
              </a:rPr>
              <a:t>Named Anchor Links, </a:t>
            </a:r>
          </a:p>
          <a:p>
            <a:pPr marL="800100" lvl="1" indent="-342900" algn="l">
              <a:buClr>
                <a:srgbClr val="0070C0"/>
              </a:buClr>
              <a:buSzPct val="80000"/>
              <a:buFont typeface="Wingdings" pitchFamily="2" charset="2"/>
              <a:buChar char="u"/>
            </a:pPr>
            <a:r>
              <a:rPr lang="en-US" sz="1800" dirty="0">
                <a:solidFill>
                  <a:schemeClr val="tx1"/>
                </a:solidFill>
              </a:rPr>
              <a:t>Image Maps</a:t>
            </a:r>
          </a:p>
          <a:p>
            <a:pPr marL="800100" lvl="1" indent="-342900" algn="l">
              <a:buClr>
                <a:srgbClr val="0070C0"/>
              </a:buClr>
              <a:buSzPct val="80000"/>
              <a:buFont typeface="Wingdings" pitchFamily="2" charset="2"/>
              <a:buChar char="u"/>
            </a:pPr>
            <a:r>
              <a:rPr lang="en-US" sz="1800" dirty="0">
                <a:solidFill>
                  <a:schemeClr val="tx1"/>
                </a:solidFill>
              </a:rPr>
              <a:t>Iframes</a:t>
            </a:r>
          </a:p>
          <a:p>
            <a:pPr marL="342900" indent="-342900" algn="l">
              <a:buClr>
                <a:srgbClr val="0070C0"/>
              </a:buClr>
              <a:buSzPct val="80000"/>
              <a:buFont typeface="Wingdings" pitchFamily="2" charset="2"/>
              <a:buChar char="u"/>
            </a:pPr>
            <a:r>
              <a:rPr lang="en-US" sz="1800" dirty="0">
                <a:solidFill>
                  <a:schemeClr val="tx1"/>
                </a:solidFill>
              </a:rPr>
              <a:t>You will be able to identify and incorporate proper HTML attributes to ensure usability, accessibility and functionality.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741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789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p>
          <a:p>
            <a:pPr marL="342900" indent="-342900" algn="l">
              <a:buClr>
                <a:srgbClr val="0070C0"/>
              </a:buClr>
              <a:buSzPct val="80000"/>
              <a:buFont typeface="Wingdings" pitchFamily="2" charset="2"/>
              <a:buChar char="u"/>
            </a:pPr>
            <a:r>
              <a:rPr lang="en-US" sz="1800" b="1" dirty="0">
                <a:solidFill>
                  <a:schemeClr val="tx1"/>
                </a:solidFill>
              </a:rPr>
              <a:t>How you will do this:</a:t>
            </a:r>
          </a:p>
          <a:p>
            <a:pPr marL="342900" indent="-342900" algn="l">
              <a:buClr>
                <a:srgbClr val="0070C0"/>
              </a:buClr>
              <a:buSzPct val="80000"/>
              <a:buFont typeface="+mj-lt"/>
              <a:buAutoNum type="arabicPeriod"/>
            </a:pPr>
            <a:r>
              <a:rPr lang="en-US" sz="1800" dirty="0">
                <a:solidFill>
                  <a:schemeClr val="tx1"/>
                </a:solidFill>
              </a:rPr>
              <a:t>Create a new </a:t>
            </a:r>
            <a:r>
              <a:rPr lang="en-US" sz="1800" b="1" dirty="0">
                <a:solidFill>
                  <a:schemeClr val="tx1"/>
                </a:solidFill>
              </a:rPr>
              <a:t>folder</a:t>
            </a:r>
            <a:r>
              <a:rPr lang="en-US" sz="1800" dirty="0">
                <a:solidFill>
                  <a:schemeClr val="tx1"/>
                </a:solidFill>
              </a:rPr>
              <a:t> called YourLastName-module07. </a:t>
            </a:r>
          </a:p>
          <a:p>
            <a:pPr marL="342900" indent="-342900" algn="l">
              <a:buClr>
                <a:srgbClr val="0070C0"/>
              </a:buClr>
              <a:buSzPct val="80000"/>
              <a:buFont typeface="+mj-lt"/>
              <a:buAutoNum type="arabicPeriod"/>
            </a:pPr>
            <a:r>
              <a:rPr lang="en-US" sz="1800" b="1" dirty="0">
                <a:solidFill>
                  <a:schemeClr val="tx1"/>
                </a:solidFill>
              </a:rPr>
              <a:t>Create a new HTML file and save</a:t>
            </a:r>
            <a:r>
              <a:rPr lang="en-US" sz="1800" dirty="0">
                <a:solidFill>
                  <a:schemeClr val="tx1"/>
                </a:solidFill>
              </a:rPr>
              <a:t> this file as: "</a:t>
            </a:r>
            <a:r>
              <a:rPr lang="en-US" sz="1800" b="1" dirty="0">
                <a:solidFill>
                  <a:schemeClr val="tx1"/>
                </a:solidFill>
              </a:rPr>
              <a:t>YourLastName-07-links.html</a:t>
            </a:r>
            <a:r>
              <a:rPr lang="en-US" sz="1800" dirty="0">
                <a:solidFill>
                  <a:schemeClr val="tx1"/>
                </a:solidFill>
              </a:rPr>
              <a:t>".</a:t>
            </a:r>
            <a:br>
              <a:rPr lang="en-US" sz="1800" dirty="0">
                <a:solidFill>
                  <a:schemeClr val="tx1"/>
                </a:solidFill>
              </a:rPr>
            </a:br>
            <a:r>
              <a:rPr lang="en-US" sz="1800" dirty="0">
                <a:solidFill>
                  <a:schemeClr val="tx1"/>
                </a:solidFill>
              </a:rPr>
              <a:t>Remember: No spaces! </a:t>
            </a:r>
            <a:br>
              <a:rPr lang="en-US" sz="1800" dirty="0">
                <a:solidFill>
                  <a:schemeClr val="tx1"/>
                </a:solidFill>
              </a:rPr>
            </a:br>
            <a:r>
              <a:rPr lang="en-US" sz="1800" dirty="0">
                <a:solidFill>
                  <a:schemeClr val="tx1"/>
                </a:solidFill>
              </a:rPr>
              <a:t>(Your last name, homework assignment: i.e. blumeneau-module07.html).</a:t>
            </a:r>
            <a:br>
              <a:rPr lang="en-US" sz="1800" dirty="0">
                <a:solidFill>
                  <a:schemeClr val="tx1"/>
                </a:solidFill>
              </a:rPr>
            </a:br>
            <a:r>
              <a:rPr lang="en-US" sz="1800" dirty="0">
                <a:solidFill>
                  <a:schemeClr val="tx1"/>
                </a:solidFill>
              </a:rPr>
              <a:t>Save to your new folder from step 1.</a:t>
            </a:r>
          </a:p>
          <a:p>
            <a:pPr marL="342900" indent="-342900" algn="l">
              <a:buClr>
                <a:srgbClr val="0070C0"/>
              </a:buClr>
              <a:buSzPct val="80000"/>
              <a:buFont typeface="+mj-lt"/>
              <a:buAutoNum type="arabicPeriod"/>
            </a:pPr>
            <a:r>
              <a:rPr lang="en-US" sz="1800" dirty="0">
                <a:solidFill>
                  <a:schemeClr val="tx1"/>
                </a:solidFill>
              </a:rPr>
              <a:t>Put any files (copy and paste previous assignment files into this folder, including the images folder).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2127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52165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r>
              <a:rPr lang="en-US" sz="1800" dirty="0">
                <a:solidFill>
                  <a:schemeClr val="tx1"/>
                </a:solidFill>
              </a:rPr>
              <a:t> </a:t>
            </a:r>
          </a:p>
          <a:p>
            <a:pPr marL="342900" indent="-342900" algn="l">
              <a:buClr>
                <a:srgbClr val="0070C0"/>
              </a:buClr>
              <a:buSzPct val="80000"/>
              <a:buFont typeface="+mj-lt"/>
              <a:buAutoNum type="arabicPeriod" startAt="4"/>
            </a:pPr>
            <a:r>
              <a:rPr lang="en-US" sz="1800" b="1" dirty="0">
                <a:solidFill>
                  <a:schemeClr val="tx1"/>
                </a:solidFill>
              </a:rPr>
              <a:t>Include in your HTML files these different types of links</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Relative Link (this is your global navigation and should be on </a:t>
            </a:r>
            <a:r>
              <a:rPr lang="en-US" sz="1800" b="1" i="1" dirty="0">
                <a:solidFill>
                  <a:schemeClr val="tx1"/>
                </a:solidFill>
              </a:rPr>
              <a:t>all</a:t>
            </a:r>
            <a:r>
              <a:rPr lang="en-US" sz="1800" dirty="0">
                <a:solidFill>
                  <a:schemeClr val="tx1"/>
                </a:solidFill>
              </a:rPr>
              <a:t> your files).</a:t>
            </a:r>
          </a:p>
          <a:p>
            <a:pPr marL="800100" lvl="1" indent="-342900" algn="l">
              <a:buClr>
                <a:srgbClr val="0070C0"/>
              </a:buClr>
              <a:buSzPct val="80000"/>
              <a:buFont typeface="Wingdings" pitchFamily="2" charset="2"/>
              <a:buChar char="u"/>
            </a:pPr>
            <a:r>
              <a:rPr lang="en-US" sz="1800" dirty="0">
                <a:solidFill>
                  <a:schemeClr val="tx1"/>
                </a:solidFill>
              </a:rPr>
              <a:t>Absolute Link.</a:t>
            </a:r>
          </a:p>
          <a:p>
            <a:pPr marL="800100" lvl="1" indent="-342900" algn="l">
              <a:buClr>
                <a:srgbClr val="0070C0"/>
              </a:buClr>
              <a:buSzPct val="80000"/>
              <a:buFont typeface="Wingdings" pitchFamily="2" charset="2"/>
              <a:buChar char="u"/>
            </a:pPr>
            <a:r>
              <a:rPr lang="en-US" sz="1800" dirty="0">
                <a:solidFill>
                  <a:schemeClr val="tx1"/>
                </a:solidFill>
              </a:rPr>
              <a:t>Email Link.</a:t>
            </a:r>
          </a:p>
          <a:p>
            <a:pPr marL="800100" lvl="1" indent="-342900" algn="l">
              <a:buClr>
                <a:srgbClr val="0070C0"/>
              </a:buClr>
              <a:buSzPct val="80000"/>
              <a:buFont typeface="Wingdings" pitchFamily="2" charset="2"/>
              <a:buChar char="u"/>
            </a:pPr>
            <a:r>
              <a:rPr lang="en-US" sz="1800" dirty="0">
                <a:solidFill>
                  <a:schemeClr val="tx1"/>
                </a:solidFill>
              </a:rPr>
              <a:t>Telephone Link.</a:t>
            </a:r>
          </a:p>
          <a:p>
            <a:pPr marL="800100" lvl="1" indent="-342900" algn="l">
              <a:buClr>
                <a:srgbClr val="0070C0"/>
              </a:buClr>
              <a:buSzPct val="80000"/>
              <a:buFont typeface="Wingdings" pitchFamily="2" charset="2"/>
              <a:buChar char="u"/>
            </a:pPr>
            <a:r>
              <a:rPr lang="en-US" sz="1800" dirty="0">
                <a:solidFill>
                  <a:schemeClr val="tx1"/>
                </a:solidFill>
              </a:rPr>
              <a:t>Named Anchor Links (use id attributes in nearest element).</a:t>
            </a:r>
          </a:p>
          <a:p>
            <a:pPr marL="800100" lvl="1" indent="-342900" algn="l">
              <a:buClr>
                <a:srgbClr val="0070C0"/>
              </a:buClr>
              <a:buSzPct val="80000"/>
              <a:buFont typeface="Wingdings" pitchFamily="2" charset="2"/>
              <a:buChar char="u"/>
            </a:pPr>
            <a:r>
              <a:rPr lang="en-US" sz="1800" dirty="0">
                <a:solidFill>
                  <a:schemeClr val="tx1"/>
                </a:solidFill>
              </a:rPr>
              <a:t>Image Map with one at least on hotspot.</a:t>
            </a:r>
          </a:p>
          <a:p>
            <a:pPr marL="800100" lvl="1" indent="-342900" algn="l">
              <a:buClr>
                <a:srgbClr val="0070C0"/>
              </a:buClr>
              <a:buSzPct val="80000"/>
              <a:buFont typeface="Wingdings" pitchFamily="2" charset="2"/>
              <a:buChar char="u"/>
            </a:pPr>
            <a:r>
              <a:rPr lang="en-US" sz="1800" dirty="0">
                <a:solidFill>
                  <a:schemeClr val="tx1"/>
                </a:solidFill>
              </a:rPr>
              <a:t>Iframe from Google Maps.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132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6041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r>
              <a:rPr lang="en-US" sz="1800" dirty="0">
                <a:solidFill>
                  <a:schemeClr val="tx1"/>
                </a:solidFill>
              </a:rPr>
              <a:t> </a:t>
            </a:r>
          </a:p>
          <a:p>
            <a:pPr marL="342900" indent="-342900" algn="l">
              <a:buClr>
                <a:srgbClr val="0070C0"/>
              </a:buClr>
              <a:buSzPct val="80000"/>
              <a:buFont typeface="+mj-lt"/>
              <a:buAutoNum type="arabicPeriod" startAt="5"/>
            </a:pPr>
            <a:r>
              <a:rPr lang="en-US" sz="1800" b="1" dirty="0">
                <a:solidFill>
                  <a:schemeClr val="tx1"/>
                </a:solidFill>
              </a:rPr>
              <a:t>Validate</a:t>
            </a:r>
            <a:r>
              <a:rPr lang="en-US" sz="1800" dirty="0">
                <a:solidFill>
                  <a:schemeClr val="tx1"/>
                </a:solidFill>
              </a:rPr>
              <a:t> your code per the W3C standards:</a:t>
            </a:r>
          </a:p>
          <a:p>
            <a:pPr marL="342900" indent="-342900" algn="l">
              <a:buClr>
                <a:srgbClr val="0070C0"/>
              </a:buClr>
              <a:buSzPct val="80000"/>
              <a:buFont typeface="Wingdings" pitchFamily="2" charset="2"/>
              <a:buChar char="u"/>
            </a:pPr>
            <a:r>
              <a:rPr lang="en-US" sz="1800" dirty="0">
                <a:solidFill>
                  <a:schemeClr val="tx1"/>
                </a:solidFill>
              </a:rPr>
              <a:t>Use this validator for the HTML5 doctype:  </a:t>
            </a:r>
          </a:p>
          <a:p>
            <a:pPr marL="342900" indent="-342900" algn="l">
              <a:buClr>
                <a:srgbClr val="0070C0"/>
              </a:buClr>
              <a:buSzPct val="80000"/>
              <a:buFont typeface="Wingdings" pitchFamily="2" charset="2"/>
              <a:buChar char="u"/>
            </a:pPr>
            <a:r>
              <a:rPr lang="en-US" sz="1800" u="sng" dirty="0">
                <a:solidFill>
                  <a:schemeClr val="tx1"/>
                </a:solidFill>
                <a:hlinkClick r:id="rId2">
                  <a:extLst>
                    <a:ext uri="{A12FA001-AC4F-418D-AE19-62706E023703}">
                      <ahyp:hlinkClr xmlns:ahyp="http://schemas.microsoft.com/office/drawing/2018/hyperlinkcolor" val="tx"/>
                    </a:ext>
                  </a:extLst>
                </a:hlinkClick>
              </a:rPr>
              <a:t>https://validator.w3.org/nu/ (Links to an external site.)</a:t>
            </a:r>
            <a:r>
              <a:rPr lang="en-US" sz="1800" dirty="0">
                <a:solidFill>
                  <a:schemeClr val="tx1"/>
                </a:solidFill>
              </a:rPr>
              <a:t> (check all the boxes for source, outline and image report). </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369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9750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r>
              <a:rPr lang="en-US" sz="1800" dirty="0">
                <a:solidFill>
                  <a:schemeClr val="tx1"/>
                </a:solidFill>
              </a:rPr>
              <a:t> </a:t>
            </a:r>
          </a:p>
          <a:p>
            <a:pPr marL="342900" indent="-342900" algn="l">
              <a:buClr>
                <a:srgbClr val="0070C0"/>
              </a:buClr>
              <a:buSzPct val="80000"/>
              <a:buFont typeface="+mj-lt"/>
              <a:buAutoNum type="arabicPeriod" startAt="5"/>
            </a:pPr>
            <a:r>
              <a:rPr lang="en-US" sz="1800" b="1" dirty="0">
                <a:solidFill>
                  <a:schemeClr val="tx1"/>
                </a:solidFill>
              </a:rPr>
              <a:t>zip</a:t>
            </a:r>
            <a:r>
              <a:rPr lang="en-US" sz="1800" dirty="0">
                <a:solidFill>
                  <a:schemeClr val="tx1"/>
                </a:solidFill>
              </a:rPr>
              <a:t> your folder so you an submit all files as a "package"!  </a:t>
            </a:r>
          </a:p>
          <a:p>
            <a:pPr marL="800100" lvl="1" indent="-342900" algn="l">
              <a:buClr>
                <a:srgbClr val="0070C0"/>
              </a:buClr>
              <a:buSzPct val="80000"/>
              <a:buFont typeface="Wingdings" pitchFamily="2" charset="2"/>
              <a:buChar char="u"/>
            </a:pPr>
            <a:r>
              <a:rPr lang="en-US" sz="1800" b="1" dirty="0">
                <a:solidFill>
                  <a:schemeClr val="tx1"/>
                </a:solidFill>
              </a:rPr>
              <a:t>Windows:</a:t>
            </a:r>
            <a:r>
              <a:rPr lang="en-US" sz="1800" dirty="0">
                <a:solidFill>
                  <a:schemeClr val="tx1"/>
                </a:solidFill>
              </a:rPr>
              <a:t> Right-click the folder, go to </a:t>
            </a:r>
            <a:r>
              <a:rPr lang="en-US" sz="1800" b="1" dirty="0">
                <a:solidFill>
                  <a:schemeClr val="tx1"/>
                </a:solidFill>
              </a:rPr>
              <a:t>Send To &gt; Compressed (zipped) folder"</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Mac</a:t>
            </a:r>
            <a:r>
              <a:rPr lang="en-US" sz="1800" dirty="0">
                <a:solidFill>
                  <a:schemeClr val="tx1"/>
                </a:solidFill>
              </a:rPr>
              <a:t>: Right-click on the folder and choose "&gt;</a:t>
            </a:r>
            <a:r>
              <a:rPr lang="en-US" sz="1800" b="1" dirty="0">
                <a:solidFill>
                  <a:schemeClr val="tx1"/>
                </a:solidFill>
              </a:rPr>
              <a:t>Compress</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This will create a .zip file and this is the file you will submit to me</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F4D0C40-0D04-4DE8-9486-6455B3F52326}"/>
              </a:ext>
            </a:extLst>
          </p:cNvPr>
          <p:cNvPicPr>
            <a:picLocks noChangeAspect="1"/>
          </p:cNvPicPr>
          <p:nvPr/>
        </p:nvPicPr>
        <p:blipFill>
          <a:blip r:embed="rId3"/>
          <a:stretch>
            <a:fillRect/>
          </a:stretch>
        </p:blipFill>
        <p:spPr>
          <a:xfrm>
            <a:off x="1835696" y="3469387"/>
            <a:ext cx="4500966" cy="3127965"/>
          </a:xfrm>
          <a:prstGeom prst="rect">
            <a:avLst/>
          </a:prstGeom>
          <a:ln>
            <a:solidFill>
              <a:srgbClr val="C00000"/>
            </a:solidFill>
          </a:ln>
        </p:spPr>
      </p:pic>
    </p:spTree>
    <p:extLst>
      <p:ext uri="{BB962C8B-B14F-4D97-AF65-F5344CB8AC3E}">
        <p14:creationId xmlns:p14="http://schemas.microsoft.com/office/powerpoint/2010/main" val="368801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9722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r>
              <a:rPr lang="en-US" sz="1800"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NOTE</a:t>
            </a:r>
          </a:p>
          <a:p>
            <a:pPr marL="342900" indent="-342900" algn="l">
              <a:buClr>
                <a:srgbClr val="0070C0"/>
              </a:buClr>
              <a:buSzPct val="80000"/>
              <a:buFont typeface="Wingdings" pitchFamily="2" charset="2"/>
              <a:buChar char="u"/>
            </a:pPr>
            <a:r>
              <a:rPr lang="en-US" sz="1800" dirty="0">
                <a:solidFill>
                  <a:schemeClr val="tx1"/>
                </a:solidFill>
              </a:rPr>
              <a:t>Use the </a:t>
            </a:r>
            <a:r>
              <a:rPr lang="en-US" sz="1800" b="1" dirty="0">
                <a:solidFill>
                  <a:schemeClr val="tx1"/>
                </a:solidFill>
              </a:rPr>
              <a:t>HTML5 doctype and meta tag</a:t>
            </a:r>
            <a:r>
              <a:rPr lang="en-US" sz="1800" dirty="0">
                <a:solidFill>
                  <a:schemeClr val="tx1"/>
                </a:solidFill>
              </a:rPr>
              <a:t> for this exercise. Do not use any </a:t>
            </a:r>
            <a:r>
              <a:rPr lang="en-US" sz="1800" i="1" dirty="0">
                <a:solidFill>
                  <a:schemeClr val="tx1"/>
                </a:solidFill>
              </a:rPr>
              <a:t>deprecated </a:t>
            </a:r>
            <a:r>
              <a:rPr lang="en-US" sz="1800" dirty="0">
                <a:solidFill>
                  <a:schemeClr val="tx1"/>
                </a:solidFill>
              </a:rPr>
              <a:t>attributes (there is only one deprecated attribute in this module). I only showcase these so you are aware of what they are and what they did, so you can recognize old code from what is currently acceptable. In other words, you shouldn't use these attributes!</a:t>
            </a:r>
          </a:p>
          <a:p>
            <a:pPr marL="342900" indent="-342900" algn="l">
              <a:buClr>
                <a:srgbClr val="0070C0"/>
              </a:buClr>
              <a:buSzPct val="80000"/>
              <a:buFont typeface="Wingdings" pitchFamily="2" charset="2"/>
              <a:buChar char="u"/>
            </a:pPr>
            <a:r>
              <a:rPr lang="en-US" sz="1800" dirty="0">
                <a:solidFill>
                  <a:schemeClr val="tx1"/>
                </a:solidFill>
              </a:rPr>
              <a:t>The HTML code here is exactly the same whether we use HTML 4.01 Transitional/Strict, XHTML 1.0 Transitional/Strict or HTML5 minus those deprecated attributes!</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412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0712 Link Assignment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3881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0712 Link Assignment</a:t>
            </a:r>
            <a:r>
              <a:rPr lang="en-US" sz="1800"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What to Submit:</a:t>
            </a:r>
          </a:p>
          <a:p>
            <a:pPr marL="342900" indent="-342900" algn="l">
              <a:buClr>
                <a:srgbClr val="0070C0"/>
              </a:buClr>
              <a:buSzPct val="80000"/>
              <a:buFont typeface="Wingdings" pitchFamily="2" charset="2"/>
              <a:buChar char="u"/>
            </a:pPr>
            <a:r>
              <a:rPr lang="en-US" sz="1800" dirty="0">
                <a:solidFill>
                  <a:schemeClr val="tx1"/>
                </a:solidFill>
              </a:rPr>
              <a:t>Check Rubric (below) to ensure that all criteria have been met.</a:t>
            </a:r>
          </a:p>
          <a:p>
            <a:pPr marL="342900" indent="-342900" algn="l">
              <a:buClr>
                <a:srgbClr val="0070C0"/>
              </a:buClr>
              <a:buSzPct val="80000"/>
              <a:buFont typeface="Wingdings" pitchFamily="2" charset="2"/>
              <a:buChar char="u"/>
            </a:pPr>
            <a:r>
              <a:rPr lang="en-US" sz="1800" dirty="0">
                <a:solidFill>
                  <a:schemeClr val="tx1"/>
                </a:solidFill>
              </a:rPr>
              <a:t>Submit your</a:t>
            </a:r>
            <a:r>
              <a:rPr lang="en-US" sz="1800" b="1" dirty="0">
                <a:solidFill>
                  <a:schemeClr val="tx1"/>
                </a:solidFill>
              </a:rPr>
              <a:t> .zip file here! </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73229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324</Words>
  <Application>Microsoft Office PowerPoint</Application>
  <PresentationFormat>On-screen Show (4:3)</PresentationFormat>
  <Paragraphs>91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0712 Link Assignment</vt:lpstr>
      <vt:lpstr>0712 Link Assignment</vt:lpstr>
      <vt:lpstr>0712 Link Assignment</vt:lpstr>
      <vt:lpstr>0712 Link Assignment</vt:lpstr>
      <vt:lpstr>0712 Link Assignment</vt:lpstr>
      <vt:lpstr>0712 Link Assignment</vt:lpstr>
      <vt:lpstr>0712 Link Assignment</vt:lpstr>
      <vt:lpstr>0712 Link Assignment</vt:lpstr>
      <vt:lpstr>0712 Link Assignment</vt:lpstr>
      <vt:lpstr>0712 Link Assignment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689</cp:revision>
  <dcterms:created xsi:type="dcterms:W3CDTF">2018-09-28T16:40:41Z</dcterms:created>
  <dcterms:modified xsi:type="dcterms:W3CDTF">2019-10-18T04:49:56Z</dcterms:modified>
</cp:coreProperties>
</file>