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75" r:id="rId6"/>
    <p:sldId id="269" r:id="rId7"/>
    <p:sldId id="271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0903 Fieldset, Legend, and Label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19C025-732F-4F11-BDAC-74F6B7D1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2077"/>
            <a:ext cx="5172075" cy="3219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0746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3A57A-C45A-4C56-BA85-7606D712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22970"/>
            <a:ext cx="5712296" cy="36762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596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364FE6-768B-4691-91CA-601AB194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103" y="2060848"/>
            <a:ext cx="5223794" cy="20101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413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65DDE-A7E2-431D-8DD1-FB2D45C0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51582"/>
            <a:ext cx="5040560" cy="24189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543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CE6029-FEB0-430F-9D33-59BB57AE2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99963"/>
            <a:ext cx="5387413" cy="33175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619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B04A6-1349-49F2-BA5F-659B04DE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44931"/>
            <a:ext cx="5112568" cy="31012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208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BCBAF-63B9-4E27-9F8F-D3B1DCA0C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26" y="2176540"/>
            <a:ext cx="5767798" cy="26926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681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31ED7-789C-4275-96EA-540F6840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47422"/>
            <a:ext cx="5633768" cy="31967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180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190EE6-C38C-4D29-9079-A4D4B04E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35444"/>
            <a:ext cx="5399012" cy="2489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137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 Fieldset, Legend, and 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772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 Fieldset, Legend, and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Accessibility and Forms – </a:t>
            </a:r>
            <a:r>
              <a:rPr lang="en-US" sz="1800" b="1" dirty="0" err="1">
                <a:solidFill>
                  <a:schemeClr val="tx1"/>
                </a:solidFill>
              </a:rPr>
              <a:t>Fieldsets</a:t>
            </a:r>
            <a:r>
              <a:rPr lang="en-US" sz="1800" b="1" dirty="0">
                <a:solidFill>
                  <a:schemeClr val="tx1"/>
                </a:solidFill>
              </a:rPr>
              <a:t>, Legends and Labels: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Okay, before we actually create the form fields to have people fill out, let's talk about </a:t>
            </a:r>
            <a:r>
              <a:rPr lang="en-US" sz="1800" dirty="0" err="1">
                <a:solidFill>
                  <a:schemeClr val="tx1"/>
                </a:solidFill>
              </a:rPr>
              <a:t>fieldsets</a:t>
            </a:r>
            <a:r>
              <a:rPr lang="en-US" sz="1800" dirty="0">
                <a:solidFill>
                  <a:schemeClr val="tx1"/>
                </a:solidFill>
              </a:rPr>
              <a:t>, legends and labels as these are essential for providing a user who uses assistive technology a user-friendly environment in which to fill out your form!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 form input field (when you input your name, address, phone number, email address – these are all “</a:t>
            </a:r>
            <a:r>
              <a:rPr lang="en-US" sz="1800" b="1" dirty="0">
                <a:solidFill>
                  <a:schemeClr val="tx1"/>
                </a:solidFill>
              </a:rPr>
              <a:t>input fields”</a:t>
            </a:r>
            <a:r>
              <a:rPr lang="en-US" sz="1800" dirty="0">
                <a:solidFill>
                  <a:schemeClr val="tx1"/>
                </a:solidFill>
              </a:rPr>
              <a:t>) will have a corresponding “</a:t>
            </a:r>
            <a:r>
              <a:rPr lang="en-US" sz="1800" b="1" dirty="0">
                <a:solidFill>
                  <a:schemeClr val="tx1"/>
                </a:solidFill>
              </a:rPr>
              <a:t>label</a:t>
            </a:r>
            <a:r>
              <a:rPr lang="en-US" sz="1800" dirty="0">
                <a:solidFill>
                  <a:schemeClr val="tx1"/>
                </a:solidFill>
              </a:rPr>
              <a:t>” and “</a:t>
            </a:r>
            <a:r>
              <a:rPr lang="en-US" sz="1800" b="1" dirty="0">
                <a:solidFill>
                  <a:schemeClr val="tx1"/>
                </a:solidFill>
              </a:rPr>
              <a:t>legend</a:t>
            </a:r>
            <a:r>
              <a:rPr lang="en-US" sz="1800" dirty="0">
                <a:solidFill>
                  <a:schemeClr val="tx1"/>
                </a:solidFill>
              </a:rPr>
              <a:t>” for screen readers and other assistive technology.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person with no vision problems can “see” that a form field that is next to or underneath some text that reads Name or Email Address connected to a particular input field.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this is not the case for someone who can’t see the form and depends on a screen reader to read the form out loud.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no way for a sight disabled person to see the connection between a form element and its text label without the visual cues.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 Fieldset, Legend, and 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4196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 Fieldset, Legend, and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Throughout this module we will be using the “</a:t>
            </a:r>
            <a:r>
              <a:rPr lang="en-US" sz="1800" b="1" dirty="0">
                <a:solidFill>
                  <a:schemeClr val="tx1"/>
                </a:solidFill>
              </a:rPr>
              <a:t>label</a:t>
            </a:r>
            <a:r>
              <a:rPr lang="en-US" sz="1800" dirty="0">
                <a:solidFill>
                  <a:schemeClr val="tx1"/>
                </a:solidFill>
              </a:rPr>
              <a:t>” element. When using an “</a:t>
            </a:r>
            <a:r>
              <a:rPr lang="en-US" sz="1800" i="1" dirty="0">
                <a:solidFill>
                  <a:schemeClr val="tx1"/>
                </a:solidFill>
              </a:rPr>
              <a:t>explicit association</a:t>
            </a:r>
            <a:r>
              <a:rPr lang="en-US" sz="1800" dirty="0">
                <a:solidFill>
                  <a:schemeClr val="tx1"/>
                </a:solidFill>
              </a:rPr>
              <a:t>” we will use the “</a:t>
            </a:r>
            <a:r>
              <a:rPr lang="en-US" sz="1800" b="1" dirty="0">
                <a:solidFill>
                  <a:schemeClr val="tx1"/>
                </a:solidFill>
              </a:rPr>
              <a:t>for</a:t>
            </a:r>
            <a:r>
              <a:rPr lang="en-US" sz="1800" dirty="0">
                <a:solidFill>
                  <a:schemeClr val="tx1"/>
                </a:solidFill>
              </a:rPr>
              <a:t>” attribute.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The “</a:t>
            </a:r>
            <a:r>
              <a:rPr lang="en-US" sz="1800" b="1" dirty="0">
                <a:solidFill>
                  <a:srgbClr val="C00000"/>
                </a:solidFill>
              </a:rPr>
              <a:t>for</a:t>
            </a:r>
            <a:r>
              <a:rPr lang="en-US" sz="1800" dirty="0">
                <a:solidFill>
                  <a:srgbClr val="C00000"/>
                </a:solidFill>
              </a:rPr>
              <a:t>” attribute simply connects the label to the input field (that way the label and the form element don’t even have to sit right next to each other.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There are other times where we simply wrap the &lt;label&gt; &lt;/label&gt; around the form control which is a method called “</a:t>
            </a:r>
            <a:r>
              <a:rPr lang="en-US" sz="1800" i="1" dirty="0">
                <a:solidFill>
                  <a:srgbClr val="C00000"/>
                </a:solidFill>
              </a:rPr>
              <a:t>implicit association</a:t>
            </a:r>
            <a:r>
              <a:rPr lang="en-US" sz="1800" dirty="0">
                <a:solidFill>
                  <a:srgbClr val="C00000"/>
                </a:solidFill>
              </a:rPr>
              <a:t>”.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 err="1">
                <a:solidFill>
                  <a:schemeClr val="tx1"/>
                </a:solidFill>
              </a:rPr>
              <a:t>fieldset</a:t>
            </a:r>
            <a:r>
              <a:rPr lang="en-US" sz="1800" dirty="0">
                <a:solidFill>
                  <a:schemeClr val="tx1"/>
                </a:solidFill>
              </a:rPr>
              <a:t> element goes hand in hand with the </a:t>
            </a:r>
            <a:r>
              <a:rPr lang="en-US" sz="1800" b="1" dirty="0">
                <a:solidFill>
                  <a:schemeClr val="tx1"/>
                </a:solidFill>
              </a:rPr>
              <a:t>legend</a:t>
            </a:r>
            <a:r>
              <a:rPr lang="en-US" sz="1800" dirty="0">
                <a:solidFill>
                  <a:schemeClr val="tx1"/>
                </a:solidFill>
              </a:rPr>
              <a:t> element.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Suppose you were creating a form in which you had both a Postal address and also a Shipping address.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creating a </a:t>
            </a:r>
            <a:r>
              <a:rPr lang="en-US" sz="1800" b="1" dirty="0">
                <a:solidFill>
                  <a:schemeClr val="tx1"/>
                </a:solidFill>
              </a:rPr>
              <a:t>legend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b="1" dirty="0" err="1">
                <a:solidFill>
                  <a:schemeClr val="tx1"/>
                </a:solidFill>
              </a:rPr>
              <a:t>fieldset</a:t>
            </a:r>
            <a:r>
              <a:rPr lang="en-US" sz="1800" dirty="0">
                <a:solidFill>
                  <a:schemeClr val="tx1"/>
                </a:solidFill>
              </a:rPr>
              <a:t>, you can indicate which is which for a screen reader so that it makes sense why it asks for an address twice.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Eventually we will want to use CSS to create a visually appealing form.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 Fieldset, Legend, and 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4535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 Fieldset, Legend, and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Eventually we will want to use CSS to create a visually appealing form.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 to start our form we will begin immediately after the opening </a:t>
            </a:r>
            <a:r>
              <a:rPr lang="en-US" sz="1800" b="1" dirty="0">
                <a:solidFill>
                  <a:schemeClr val="tx1"/>
                </a:solidFill>
              </a:rPr>
              <a:t>&lt;form&gt;</a:t>
            </a:r>
            <a:r>
              <a:rPr lang="en-US" sz="1800" dirty="0">
                <a:solidFill>
                  <a:schemeClr val="tx1"/>
                </a:solidFill>
              </a:rPr>
              <a:t> element and add in a  &lt;</a:t>
            </a:r>
            <a:r>
              <a:rPr lang="en-US" sz="1800" b="1" dirty="0" err="1">
                <a:solidFill>
                  <a:schemeClr val="tx1"/>
                </a:solidFill>
              </a:rPr>
              <a:t>fieldset</a:t>
            </a:r>
            <a:r>
              <a:rPr lang="en-US" sz="1800" b="1" dirty="0">
                <a:solidFill>
                  <a:schemeClr val="tx1"/>
                </a:solidFill>
              </a:rPr>
              <a:t>&gt; </a:t>
            </a:r>
            <a:r>
              <a:rPr lang="en-US" sz="1800" dirty="0">
                <a:solidFill>
                  <a:schemeClr val="tx1"/>
                </a:solidFill>
              </a:rPr>
              <a:t>and &lt;</a:t>
            </a:r>
            <a:r>
              <a:rPr lang="en-US" sz="1800" b="1" dirty="0">
                <a:solidFill>
                  <a:schemeClr val="tx1"/>
                </a:solidFill>
              </a:rPr>
              <a:t>legend&gt;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&lt;form id="form1" name="Address Information" method="post" action=""&gt;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&lt;</a:t>
            </a:r>
            <a:r>
              <a:rPr lang="en-US" sz="1800" b="1" dirty="0" err="1">
                <a:solidFill>
                  <a:srgbClr val="C00000"/>
                </a:solidFill>
              </a:rPr>
              <a:t>fieldset</a:t>
            </a:r>
            <a:r>
              <a:rPr lang="en-US" sz="1800" b="1" dirty="0">
                <a:solidFill>
                  <a:srgbClr val="C00000"/>
                </a:solidFill>
              </a:rPr>
              <a:t>&gt;</a:t>
            </a:r>
            <a:endParaRPr lang="en-US" sz="1800" dirty="0">
              <a:solidFill>
                <a:srgbClr val="C00000"/>
              </a:solidFill>
            </a:endParaRP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&lt;legend&gt;</a:t>
            </a:r>
            <a:r>
              <a:rPr lang="en-US" sz="1800" dirty="0">
                <a:solidFill>
                  <a:srgbClr val="C00000"/>
                </a:solidFill>
              </a:rPr>
              <a:t>Personal Information</a:t>
            </a:r>
            <a:r>
              <a:rPr lang="en-US" sz="1800" b="1" dirty="0">
                <a:solidFill>
                  <a:srgbClr val="C00000"/>
                </a:solidFill>
              </a:rPr>
              <a:t>&lt;/legend&gt;</a:t>
            </a:r>
            <a:endParaRPr lang="en-US" sz="1800" dirty="0">
              <a:solidFill>
                <a:srgbClr val="C00000"/>
              </a:solidFill>
            </a:endParaRP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 </a:t>
            </a:r>
            <a:r>
              <a:rPr lang="en-US" sz="1800" i="1" dirty="0">
                <a:solidFill>
                  <a:srgbClr val="C00000"/>
                </a:solidFill>
              </a:rPr>
              <a:t>…various questions…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</a:t>
            </a:r>
            <a:r>
              <a:rPr lang="en-US" sz="1800" b="1" dirty="0" err="1">
                <a:solidFill>
                  <a:schemeClr val="tx1"/>
                </a:solidFill>
              </a:rPr>
              <a:t>fieldset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&lt;</a:t>
            </a:r>
            <a:r>
              <a:rPr lang="en-US" sz="1800" b="1" dirty="0" err="1">
                <a:solidFill>
                  <a:schemeClr val="tx1"/>
                </a:solidFill>
              </a:rPr>
              <a:t>fieldset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&lt;legend&gt;</a:t>
            </a:r>
            <a:r>
              <a:rPr lang="en-US" sz="1800" dirty="0">
                <a:solidFill>
                  <a:schemeClr val="tx1"/>
                </a:solidFill>
              </a:rPr>
              <a:t>Choices</a:t>
            </a:r>
            <a:r>
              <a:rPr lang="en-US" sz="1800" b="1" dirty="0">
                <a:solidFill>
                  <a:schemeClr val="tx1"/>
                </a:solidFill>
              </a:rPr>
              <a:t>&lt;/legend&gt;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…various questions…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</a:t>
            </a:r>
            <a:r>
              <a:rPr lang="en-US" sz="1800" b="1" dirty="0" err="1">
                <a:solidFill>
                  <a:schemeClr val="tx1"/>
                </a:solidFill>
              </a:rPr>
              <a:t>fieldset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&lt;/form&gt;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 Fieldset, Legend, and 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68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 Fieldset, Legend, and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form has two sets of questions, one set of questions deals with personal information and the second set of questions will deal with questions about choices.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have as many field sets as you require.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It's a good idea to fully plan out any form questionnaire to ensure that the questions are easy to follow for both the visual and the visually impaired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Okay</a:t>
            </a:r>
            <a:r>
              <a:rPr lang="en-US" sz="1800" i="1" dirty="0">
                <a:solidFill>
                  <a:schemeClr val="tx1"/>
                </a:solidFill>
              </a:rPr>
              <a:t>, now</a:t>
            </a:r>
            <a:r>
              <a:rPr lang="en-US" sz="1800" dirty="0">
                <a:solidFill>
                  <a:schemeClr val="tx1"/>
                </a:solidFill>
              </a:rPr>
              <a:t> we can begin to add our form elements for our user to fill out!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0903.1 </a:t>
            </a:r>
            <a:r>
              <a:rPr lang="en-US" altLang="zh-TW" b="1" dirty="0">
                <a:solidFill>
                  <a:srgbClr val="FFFF00"/>
                </a:solidFill>
              </a:rPr>
              <a:t>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5437D-DC20-489E-BA29-65A535402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13" y="1977947"/>
            <a:ext cx="2200275" cy="819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9F89-D6EF-4E97-9580-11C2EBD23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893143"/>
            <a:ext cx="3505200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198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4785D4-5F50-4176-AE6E-76EA69DD7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828" y="2274958"/>
            <a:ext cx="4670344" cy="21725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171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0903.1 Fieldset, Legend, and Label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0903.1 Fieldset, Legend, and Label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1A8AE-62A5-4C7C-BBFF-A5540100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79" y="2060848"/>
            <a:ext cx="5581041" cy="2507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616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824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0903 Fieldset, Legend, and Label</vt:lpstr>
      <vt:lpstr>0903 Fieldset, Legend, and Label</vt:lpstr>
      <vt:lpstr>0903 Fieldset, Legend, and Label</vt:lpstr>
      <vt:lpstr>0903 Fieldset, Legend, and Label</vt:lpstr>
      <vt:lpstr>0903 Fieldset, Legend, and Label</vt:lpstr>
      <vt:lpstr>0903.1 Fieldset, Legend, and Label Video</vt:lpstr>
      <vt:lpstr>0903.1 Fieldset, Legend, and Label Video</vt:lpstr>
      <vt:lpstr>0903.1 Fieldset, Legend, and Label Video</vt:lpstr>
      <vt:lpstr>0903.1 Fieldset, Legend, and Label Video</vt:lpstr>
      <vt:lpstr>0903.1 Fieldset, Legend, and Label Video</vt:lpstr>
      <vt:lpstr>0903.1 Fieldset, Legend, and Label Video</vt:lpstr>
      <vt:lpstr>0903.1 Fieldset, Legend, and Label Video</vt:lpstr>
      <vt:lpstr>0903.1 Fieldset, Legend, and Label Video</vt:lpstr>
      <vt:lpstr>0903.1 Fieldset, Legend, and Label Video</vt:lpstr>
      <vt:lpstr>0903.1 Fieldset, Legend, and Label Video</vt:lpstr>
      <vt:lpstr>0903.1 Fieldset, Legend, and Label Video</vt:lpstr>
      <vt:lpstr>0903.1 Fieldset, Legend, and Label Video</vt:lpstr>
      <vt:lpstr>0903.1 Fieldset, Legend, and Label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387</cp:revision>
  <dcterms:created xsi:type="dcterms:W3CDTF">2018-09-28T16:40:41Z</dcterms:created>
  <dcterms:modified xsi:type="dcterms:W3CDTF">2019-10-21T04:59:27Z</dcterms:modified>
</cp:coreProperties>
</file>