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36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0401 Introduction to HTML/XHTML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231E8BA-7A38-4119-87A9-6376F785A6F1}"/>
              </a:ext>
            </a:extLst>
          </p:cNvPr>
          <p:cNvPicPr>
            <a:picLocks noChangeAspect="1"/>
          </p:cNvPicPr>
          <p:nvPr/>
        </p:nvPicPr>
        <p:blipFill>
          <a:blip r:embed="rId3"/>
          <a:stretch>
            <a:fillRect/>
          </a:stretch>
        </p:blipFill>
        <p:spPr>
          <a:xfrm>
            <a:off x="601579" y="1868709"/>
            <a:ext cx="7940842" cy="3522416"/>
          </a:xfrm>
          <a:prstGeom prst="rect">
            <a:avLst/>
          </a:prstGeom>
          <a:ln>
            <a:solidFill>
              <a:srgbClr val="C00000"/>
            </a:solidFill>
          </a:ln>
        </p:spPr>
      </p:pic>
    </p:spTree>
    <p:extLst>
      <p:ext uri="{BB962C8B-B14F-4D97-AF65-F5344CB8AC3E}">
        <p14:creationId xmlns:p14="http://schemas.microsoft.com/office/powerpoint/2010/main" val="159606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7327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p>
          <a:p>
            <a:pPr marL="342900" indent="-342900" algn="l">
              <a:buClr>
                <a:srgbClr val="0070C0"/>
              </a:buClr>
              <a:buSzPct val="80000"/>
              <a:buFont typeface="Wingdings" pitchFamily="2" charset="2"/>
              <a:buChar char="u"/>
            </a:pPr>
            <a:r>
              <a:rPr lang="en-US" sz="1800" dirty="0">
                <a:solidFill>
                  <a:schemeClr val="tx1"/>
                </a:solidFill>
              </a:rPr>
              <a:t>&lt;</a:t>
            </a:r>
            <a:r>
              <a:rPr lang="en-US" sz="1800" dirty="0" err="1">
                <a:solidFill>
                  <a:schemeClr val="tx1"/>
                </a:solidFill>
              </a:rPr>
              <a:t>img</a:t>
            </a:r>
            <a:r>
              <a:rPr lang="en-US" sz="1800" dirty="0">
                <a:solidFill>
                  <a:schemeClr val="tx1"/>
                </a:solidFill>
              </a:rPr>
              <a:t> </a:t>
            </a:r>
            <a:r>
              <a:rPr lang="en-US" sz="1800" dirty="0" err="1">
                <a:solidFill>
                  <a:schemeClr val="tx1"/>
                </a:solidFill>
              </a:rPr>
              <a:t>src</a:t>
            </a:r>
            <a:r>
              <a:rPr lang="en-US" sz="1800" dirty="0">
                <a:solidFill>
                  <a:schemeClr val="tx1"/>
                </a:solidFill>
              </a:rPr>
              <a:t>="smiley.gif" alt="Smiley face" height="42" width="42"&gt;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069F1A8-64C0-4AC8-AFE3-5CF6CC942E75}"/>
              </a:ext>
            </a:extLst>
          </p:cNvPr>
          <p:cNvPicPr>
            <a:picLocks noChangeAspect="1"/>
          </p:cNvPicPr>
          <p:nvPr/>
        </p:nvPicPr>
        <p:blipFill>
          <a:blip r:embed="rId3"/>
          <a:stretch>
            <a:fillRect/>
          </a:stretch>
        </p:blipFill>
        <p:spPr>
          <a:xfrm>
            <a:off x="1111249" y="2197451"/>
            <a:ext cx="7181825" cy="3969700"/>
          </a:xfrm>
          <a:prstGeom prst="rect">
            <a:avLst/>
          </a:prstGeom>
          <a:ln>
            <a:solidFill>
              <a:srgbClr val="C00000"/>
            </a:solidFill>
          </a:ln>
        </p:spPr>
      </p:pic>
    </p:spTree>
    <p:extLst>
      <p:ext uri="{BB962C8B-B14F-4D97-AF65-F5344CB8AC3E}">
        <p14:creationId xmlns:p14="http://schemas.microsoft.com/office/powerpoint/2010/main" val="190623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97F74B5-B023-40BE-874D-01105A981996}"/>
              </a:ext>
            </a:extLst>
          </p:cNvPr>
          <p:cNvPicPr>
            <a:picLocks noChangeAspect="1"/>
          </p:cNvPicPr>
          <p:nvPr/>
        </p:nvPicPr>
        <p:blipFill>
          <a:blip r:embed="rId3"/>
          <a:stretch>
            <a:fillRect/>
          </a:stretch>
        </p:blipFill>
        <p:spPr>
          <a:xfrm>
            <a:off x="930275" y="1883696"/>
            <a:ext cx="7559824" cy="4020227"/>
          </a:xfrm>
          <a:prstGeom prst="rect">
            <a:avLst/>
          </a:prstGeom>
          <a:ln>
            <a:solidFill>
              <a:srgbClr val="C00000"/>
            </a:solidFill>
          </a:ln>
        </p:spPr>
      </p:pic>
    </p:spTree>
    <p:extLst>
      <p:ext uri="{BB962C8B-B14F-4D97-AF65-F5344CB8AC3E}">
        <p14:creationId xmlns:p14="http://schemas.microsoft.com/office/powerpoint/2010/main" val="33214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19791CD-55D4-4AE0-AF48-A2EFD76D7D99}"/>
              </a:ext>
            </a:extLst>
          </p:cNvPr>
          <p:cNvPicPr>
            <a:picLocks noChangeAspect="1"/>
          </p:cNvPicPr>
          <p:nvPr/>
        </p:nvPicPr>
        <p:blipFill>
          <a:blip r:embed="rId3"/>
          <a:stretch>
            <a:fillRect/>
          </a:stretch>
        </p:blipFill>
        <p:spPr>
          <a:xfrm>
            <a:off x="1048027" y="1833537"/>
            <a:ext cx="7092280" cy="3663421"/>
          </a:xfrm>
          <a:prstGeom prst="rect">
            <a:avLst/>
          </a:prstGeom>
          <a:ln>
            <a:solidFill>
              <a:srgbClr val="C00000"/>
            </a:solidFill>
          </a:ln>
        </p:spPr>
      </p:pic>
    </p:spTree>
    <p:extLst>
      <p:ext uri="{BB962C8B-B14F-4D97-AF65-F5344CB8AC3E}">
        <p14:creationId xmlns:p14="http://schemas.microsoft.com/office/powerpoint/2010/main" val="11053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1E17919-7561-4C27-95C0-36CF74CA33B7}"/>
              </a:ext>
            </a:extLst>
          </p:cNvPr>
          <p:cNvPicPr>
            <a:picLocks noChangeAspect="1"/>
          </p:cNvPicPr>
          <p:nvPr/>
        </p:nvPicPr>
        <p:blipFill>
          <a:blip r:embed="rId3"/>
          <a:stretch>
            <a:fillRect/>
          </a:stretch>
        </p:blipFill>
        <p:spPr>
          <a:xfrm>
            <a:off x="1097868" y="2091011"/>
            <a:ext cx="6948264" cy="2872168"/>
          </a:xfrm>
          <a:prstGeom prst="rect">
            <a:avLst/>
          </a:prstGeom>
          <a:ln>
            <a:solidFill>
              <a:srgbClr val="C00000"/>
            </a:solidFill>
          </a:ln>
        </p:spPr>
      </p:pic>
    </p:spTree>
    <p:extLst>
      <p:ext uri="{BB962C8B-B14F-4D97-AF65-F5344CB8AC3E}">
        <p14:creationId xmlns:p14="http://schemas.microsoft.com/office/powerpoint/2010/main" val="403728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FD4CEEF-5DA7-414E-ABB0-72A26C633279}"/>
              </a:ext>
            </a:extLst>
          </p:cNvPr>
          <p:cNvPicPr>
            <a:picLocks noChangeAspect="1"/>
          </p:cNvPicPr>
          <p:nvPr/>
        </p:nvPicPr>
        <p:blipFill>
          <a:blip r:embed="rId3"/>
          <a:stretch>
            <a:fillRect/>
          </a:stretch>
        </p:blipFill>
        <p:spPr>
          <a:xfrm>
            <a:off x="634235" y="2008329"/>
            <a:ext cx="7919864" cy="3401023"/>
          </a:xfrm>
          <a:prstGeom prst="rect">
            <a:avLst/>
          </a:prstGeom>
          <a:ln>
            <a:solidFill>
              <a:srgbClr val="C00000"/>
            </a:solidFill>
          </a:ln>
        </p:spPr>
      </p:pic>
    </p:spTree>
    <p:extLst>
      <p:ext uri="{BB962C8B-B14F-4D97-AF65-F5344CB8AC3E}">
        <p14:creationId xmlns:p14="http://schemas.microsoft.com/office/powerpoint/2010/main" val="30015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 Introduction to HTML/XHTML</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50355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 Introduction to HTML/XHTML</a:t>
            </a:r>
          </a:p>
          <a:p>
            <a:pPr marL="342900" indent="-342900" algn="l">
              <a:buClr>
                <a:srgbClr val="0070C0"/>
              </a:buClr>
              <a:buSzPct val="80000"/>
              <a:buFont typeface="Wingdings" pitchFamily="2" charset="2"/>
              <a:buChar char="u"/>
            </a:pPr>
            <a:r>
              <a:rPr lang="en-US" sz="1800" b="1" dirty="0">
                <a:solidFill>
                  <a:schemeClr val="tx1"/>
                </a:solidFill>
              </a:rPr>
              <a:t>The Anatomy of HTML:</a:t>
            </a:r>
          </a:p>
          <a:p>
            <a:pPr marL="342900" indent="-342900" algn="l">
              <a:buClr>
                <a:srgbClr val="0070C0"/>
              </a:buClr>
              <a:buSzPct val="80000"/>
              <a:buFont typeface="Wingdings" pitchFamily="2" charset="2"/>
              <a:buChar char="u"/>
            </a:pPr>
            <a:r>
              <a:rPr lang="en-US" sz="1800" b="1" dirty="0">
                <a:solidFill>
                  <a:schemeClr val="tx1"/>
                </a:solidFill>
              </a:rPr>
              <a:t>Tags:</a:t>
            </a:r>
          </a:p>
          <a:p>
            <a:pPr marL="342900" indent="-342900" algn="l">
              <a:buClr>
                <a:srgbClr val="0070C0"/>
              </a:buClr>
              <a:buSzPct val="80000"/>
              <a:buFont typeface="Wingdings" pitchFamily="2" charset="2"/>
              <a:buChar char="u"/>
            </a:pPr>
            <a:r>
              <a:rPr lang="en-US" sz="1800" i="1" dirty="0">
                <a:solidFill>
                  <a:schemeClr val="tx1"/>
                </a:solidFill>
              </a:rPr>
              <a:t>Elements</a:t>
            </a:r>
            <a:r>
              <a:rPr lang="en-US" sz="1800" dirty="0">
                <a:solidFill>
                  <a:schemeClr val="tx1"/>
                </a:solidFill>
              </a:rPr>
              <a:t> that are written between </a:t>
            </a:r>
            <a:r>
              <a:rPr lang="en-US" sz="1800" b="1" dirty="0">
                <a:solidFill>
                  <a:schemeClr val="tx1"/>
                </a:solidFill>
              </a:rPr>
              <a:t>&lt;</a:t>
            </a:r>
            <a:r>
              <a:rPr lang="en-US" sz="1800" dirty="0">
                <a:solidFill>
                  <a:schemeClr val="tx1"/>
                </a:solidFill>
              </a:rPr>
              <a:t> and </a:t>
            </a:r>
            <a:r>
              <a:rPr lang="en-US" sz="1800" b="1" dirty="0">
                <a:solidFill>
                  <a:schemeClr val="tx1"/>
                </a:solidFill>
              </a:rPr>
              <a:t>&gt;</a:t>
            </a:r>
            <a:r>
              <a:rPr lang="en-US" sz="1800" dirty="0">
                <a:solidFill>
                  <a:schemeClr val="tx1"/>
                </a:solidFill>
              </a:rPr>
              <a:t> (known as angle brackets) are HTML </a:t>
            </a:r>
            <a:r>
              <a:rPr lang="en-US" sz="1800" i="1" dirty="0">
                <a:solidFill>
                  <a:schemeClr val="tx1"/>
                </a:solidFill>
              </a:rPr>
              <a:t>tags</a:t>
            </a:r>
            <a:r>
              <a:rPr lang="en-US" sz="1800" dirty="0">
                <a:solidFill>
                  <a:schemeClr val="tx1"/>
                </a:solidFill>
              </a:rPr>
              <a:t>. For example,  &lt;p&gt; is a tag and </a:t>
            </a:r>
            <a:r>
              <a:rPr lang="en-US" sz="1800" b="1" i="1" dirty="0">
                <a:solidFill>
                  <a:schemeClr val="tx1"/>
                </a:solidFill>
              </a:rPr>
              <a:t>p</a:t>
            </a:r>
            <a:r>
              <a:rPr lang="en-US" sz="1800" dirty="0">
                <a:solidFill>
                  <a:schemeClr val="tx1"/>
                </a:solidFill>
              </a:rPr>
              <a:t> is an element. </a:t>
            </a:r>
          </a:p>
          <a:p>
            <a:pPr marL="342900" indent="-342900" algn="l">
              <a:buClr>
                <a:srgbClr val="0070C0"/>
              </a:buClr>
              <a:buSzPct val="80000"/>
              <a:buFont typeface="Wingdings" pitchFamily="2" charset="2"/>
              <a:buChar char="u"/>
            </a:pPr>
            <a:r>
              <a:rPr lang="en-US" sz="1800" dirty="0">
                <a:solidFill>
                  <a:schemeClr val="tx1"/>
                </a:solidFill>
              </a:rPr>
              <a:t>The tags tell a browser how to display your content such as text or an image. They provide semantic meaning to the content that they contain. This will be essential for search engines and people using assistive technology.</a:t>
            </a:r>
          </a:p>
          <a:p>
            <a:pPr marL="342900" indent="-342900" algn="l">
              <a:buClr>
                <a:srgbClr val="0070C0"/>
              </a:buClr>
              <a:buSzPct val="80000"/>
              <a:buFont typeface="Wingdings" pitchFamily="2" charset="2"/>
              <a:buChar char="u"/>
            </a:pPr>
            <a:r>
              <a:rPr lang="en-US" sz="1800" dirty="0">
                <a:solidFill>
                  <a:schemeClr val="tx1"/>
                </a:solidFill>
              </a:rPr>
              <a:t>Tags usually come in pairs because they “contain” the content.  We would use a &lt;p&gt; tag to indicate the beginning of a paragraph and then put a closing tag to indicate that we are at the end of a paragraph. These pairs contain the text of the paragraph.  There are starting/beginning and closing/ending tags for most tags.   A closing tag has a </a:t>
            </a:r>
            <a:r>
              <a:rPr lang="en-US" sz="1800" b="1" dirty="0">
                <a:solidFill>
                  <a:schemeClr val="tx1"/>
                </a:solidFill>
              </a:rPr>
              <a:t>/</a:t>
            </a:r>
            <a:r>
              <a:rPr lang="en-US" sz="1800" dirty="0">
                <a:solidFill>
                  <a:schemeClr val="tx1"/>
                </a:solidFill>
              </a:rPr>
              <a:t> (forward slash) inside the tag: &lt;/p&gt;. </a:t>
            </a:r>
          </a:p>
          <a:p>
            <a:pPr marL="342900" indent="-342900" algn="l">
              <a:buClr>
                <a:srgbClr val="0070C0"/>
              </a:buClr>
              <a:buSzPct val="80000"/>
              <a:buFont typeface="Wingdings" pitchFamily="2" charset="2"/>
              <a:buChar char="u"/>
            </a:pPr>
            <a:r>
              <a:rPr lang="en-US" sz="1800" dirty="0">
                <a:solidFill>
                  <a:schemeClr val="tx1"/>
                </a:solidFill>
              </a:rPr>
              <a:t>Not all tags have a closing (or “end”) tag.  Some tags do not “contain” information, but refer to the content. For example an </a:t>
            </a:r>
            <a:r>
              <a:rPr lang="en-US" sz="1800" b="1" dirty="0">
                <a:solidFill>
                  <a:schemeClr val="tx1"/>
                </a:solidFill>
              </a:rPr>
              <a:t>&lt;</a:t>
            </a:r>
            <a:r>
              <a:rPr lang="en-US" sz="1800" b="1" dirty="0" err="1">
                <a:solidFill>
                  <a:schemeClr val="tx1"/>
                </a:solidFill>
              </a:rPr>
              <a:t>img</a:t>
            </a:r>
            <a:r>
              <a:rPr lang="en-US" sz="1800" b="1" dirty="0">
                <a:solidFill>
                  <a:schemeClr val="tx1"/>
                </a:solidFill>
              </a:rPr>
              <a:t>&gt;</a:t>
            </a:r>
            <a:r>
              <a:rPr lang="en-US" sz="1800" dirty="0">
                <a:solidFill>
                  <a:schemeClr val="tx1"/>
                </a:solidFill>
              </a:rPr>
              <a:t> tag will tell the browser </a:t>
            </a:r>
            <a:r>
              <a:rPr lang="en-US" sz="1800" i="1" dirty="0">
                <a:solidFill>
                  <a:schemeClr val="tx1"/>
                </a:solidFill>
              </a:rPr>
              <a:t>where</a:t>
            </a:r>
            <a:r>
              <a:rPr lang="en-US" sz="1800" dirty="0">
                <a:solidFill>
                  <a:schemeClr val="tx1"/>
                </a:solidFill>
              </a:rPr>
              <a:t> an image is located.  XHTML mandates closure of all tags, which is done by adding a forward slash at the end of the opening tag.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 Introduction to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1820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 Introduction to HTML/XHTML</a:t>
            </a:r>
          </a:p>
          <a:p>
            <a:pPr marL="342900" indent="-342900" algn="l">
              <a:buClr>
                <a:srgbClr val="0070C0"/>
              </a:buClr>
              <a:buSzPct val="80000"/>
              <a:buFont typeface="Wingdings" pitchFamily="2" charset="2"/>
              <a:buChar char="u"/>
            </a:pPr>
            <a:r>
              <a:rPr lang="en-US" sz="1800" b="1" dirty="0">
                <a:solidFill>
                  <a:schemeClr val="tx1"/>
                </a:solidFill>
              </a:rPr>
              <a:t>Attributes:</a:t>
            </a:r>
          </a:p>
          <a:p>
            <a:pPr marL="342900" indent="-342900" algn="l">
              <a:buClr>
                <a:srgbClr val="0070C0"/>
              </a:buClr>
              <a:buSzPct val="80000"/>
              <a:buFont typeface="Wingdings" pitchFamily="2" charset="2"/>
              <a:buChar char="u"/>
            </a:pPr>
            <a:r>
              <a:rPr lang="en-US" sz="1800" b="1" dirty="0">
                <a:solidFill>
                  <a:schemeClr val="tx1"/>
                </a:solidFill>
              </a:rPr>
              <a:t>These add options to tags and are placed inside the opening tag</a:t>
            </a:r>
            <a:r>
              <a:rPr lang="en-US" sz="1800" dirty="0">
                <a:solidFill>
                  <a:schemeClr val="tx1"/>
                </a:solidFill>
              </a:rPr>
              <a:t>. This can be used to provide additional information for the browser or for other languages such as CSS or JavaScript. For example, I will use an </a:t>
            </a:r>
            <a:r>
              <a:rPr lang="en-US" sz="1800" b="1" i="1" dirty="0">
                <a:solidFill>
                  <a:schemeClr val="tx1"/>
                </a:solidFill>
              </a:rPr>
              <a:t>attribute</a:t>
            </a:r>
            <a:r>
              <a:rPr lang="en-US" sz="1800" dirty="0">
                <a:solidFill>
                  <a:schemeClr val="tx1"/>
                </a:solidFill>
              </a:rPr>
              <a:t> called </a:t>
            </a:r>
            <a:r>
              <a:rPr lang="en-US" sz="1800" b="1" dirty="0" err="1">
                <a:solidFill>
                  <a:schemeClr val="tx1"/>
                </a:solidFill>
              </a:rPr>
              <a:t>href</a:t>
            </a:r>
            <a:r>
              <a:rPr lang="en-US" sz="1800" dirty="0">
                <a:solidFill>
                  <a:schemeClr val="tx1"/>
                </a:solidFill>
              </a:rPr>
              <a:t> to tell the browser where a link location exists.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1051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 Introduction to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83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 Introduction to HTML/XHTML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Values:</a:t>
            </a:r>
          </a:p>
          <a:p>
            <a:pPr marL="342900" indent="-342900" algn="l">
              <a:buClr>
                <a:srgbClr val="0070C0"/>
              </a:buClr>
              <a:buSzPct val="80000"/>
              <a:buFont typeface="Wingdings" pitchFamily="2" charset="2"/>
              <a:buChar char="u"/>
            </a:pPr>
            <a:r>
              <a:rPr lang="en-US" sz="1800" dirty="0">
                <a:solidFill>
                  <a:schemeClr val="tx1"/>
                </a:solidFill>
              </a:rPr>
              <a:t>Attributes have values. </a:t>
            </a:r>
          </a:p>
          <a:p>
            <a:pPr marL="342900" indent="-342900" algn="l">
              <a:buClr>
                <a:srgbClr val="0070C0"/>
              </a:buClr>
              <a:buSzPct val="80000"/>
              <a:buFont typeface="Wingdings" pitchFamily="2" charset="2"/>
              <a:buChar char="u"/>
            </a:pPr>
            <a:r>
              <a:rPr lang="en-US" sz="1800" dirty="0">
                <a:solidFill>
                  <a:schemeClr val="tx1"/>
                </a:solidFill>
              </a:rPr>
              <a:t>If I want to use the </a:t>
            </a:r>
            <a:r>
              <a:rPr lang="en-US" sz="1800" b="1" dirty="0" err="1">
                <a:solidFill>
                  <a:schemeClr val="tx1"/>
                </a:solidFill>
              </a:rPr>
              <a:t>href</a:t>
            </a:r>
            <a:r>
              <a:rPr lang="en-US" sz="1800" dirty="0">
                <a:solidFill>
                  <a:schemeClr val="tx1"/>
                </a:solidFill>
              </a:rPr>
              <a:t> attribute to send a user to another page, the value of the attribute will make it be so:</a:t>
            </a:r>
          </a:p>
          <a:p>
            <a:pPr marL="800100" lvl="1" indent="-342900" algn="l">
              <a:buClr>
                <a:srgbClr val="0070C0"/>
              </a:buClr>
              <a:buSzPct val="80000"/>
              <a:buFont typeface="Wingdings" pitchFamily="2" charset="2"/>
              <a:buChar char="u"/>
            </a:pPr>
            <a:r>
              <a:rPr lang="en-US" sz="1800" b="1" dirty="0" err="1">
                <a:solidFill>
                  <a:schemeClr val="tx1"/>
                </a:solidFill>
              </a:rPr>
              <a:t>href</a:t>
            </a:r>
            <a:r>
              <a:rPr lang="en-US" sz="1800" b="1" dirty="0">
                <a:solidFill>
                  <a:schemeClr val="tx1"/>
                </a:solidFill>
              </a:rPr>
              <a:t>="my.html“</a:t>
            </a:r>
          </a:p>
          <a:p>
            <a:pPr marL="342900" indent="-342900" algn="l">
              <a:buClr>
                <a:srgbClr val="0070C0"/>
              </a:buClr>
              <a:buSzPct val="80000"/>
              <a:buFont typeface="Wingdings" pitchFamily="2" charset="2"/>
              <a:buChar char="u"/>
            </a:pPr>
            <a:r>
              <a:rPr lang="en-US" sz="1800" dirty="0">
                <a:solidFill>
                  <a:schemeClr val="tx1"/>
                </a:solidFill>
              </a:rPr>
              <a:t>Note the equal sign (no spaces) and the quotation marks around the value. </a:t>
            </a:r>
          </a:p>
          <a:p>
            <a:pPr marL="342900" indent="-342900" algn="l">
              <a:buClr>
                <a:srgbClr val="0070C0"/>
              </a:buClr>
              <a:buSzPct val="80000"/>
              <a:buFont typeface="Wingdings" pitchFamily="2" charset="2"/>
              <a:buChar char="u"/>
            </a:pPr>
            <a:r>
              <a:rPr lang="en-US" sz="1800" dirty="0">
                <a:solidFill>
                  <a:schemeClr val="tx1"/>
                </a:solidFill>
              </a:rPr>
              <a:t>Values of attributes should be enclosed in "</a:t>
            </a:r>
            <a:r>
              <a:rPr lang="en-US" sz="1800" b="1" dirty="0">
                <a:solidFill>
                  <a:schemeClr val="tx1"/>
                </a:solidFill>
              </a:rPr>
              <a:t>straight</a:t>
            </a:r>
            <a:r>
              <a:rPr lang="en-US" sz="1800" dirty="0">
                <a:solidFill>
                  <a:schemeClr val="tx1"/>
                </a:solidFill>
              </a:rPr>
              <a:t>" </a:t>
            </a:r>
            <a:r>
              <a:rPr lang="en-US" sz="1800" b="1" dirty="0">
                <a:solidFill>
                  <a:schemeClr val="tx1"/>
                </a:solidFill>
              </a:rPr>
              <a:t>Quotation Marks</a:t>
            </a:r>
            <a:r>
              <a:rPr lang="en-US" sz="1800" dirty="0">
                <a:solidFill>
                  <a:schemeClr val="tx1"/>
                </a:solidFill>
              </a:rPr>
              <a:t> (not</a:t>
            </a:r>
            <a:r>
              <a:rPr lang="en-US" sz="1800" b="1" dirty="0">
                <a:solidFill>
                  <a:schemeClr val="tx1"/>
                </a:solidFill>
              </a:rPr>
              <a:t> “curly” </a:t>
            </a:r>
            <a:r>
              <a:rPr lang="en-US" sz="1800" dirty="0">
                <a:solidFill>
                  <a:schemeClr val="tx1"/>
                </a:solidFill>
              </a:rPr>
              <a:t>ones).  </a:t>
            </a:r>
          </a:p>
          <a:p>
            <a:pPr marL="342900" indent="-342900" algn="l">
              <a:buClr>
                <a:srgbClr val="0070C0"/>
              </a:buClr>
              <a:buSzPct val="80000"/>
              <a:buFont typeface="Wingdings" pitchFamily="2" charset="2"/>
              <a:buChar char="u"/>
            </a:pPr>
            <a:r>
              <a:rPr lang="en-US" sz="1800" dirty="0">
                <a:solidFill>
                  <a:schemeClr val="tx1"/>
                </a:solidFill>
              </a:rPr>
              <a:t>These quotations marks are mandatory in </a:t>
            </a:r>
            <a:r>
              <a:rPr lang="en-US" sz="1800" b="1" dirty="0">
                <a:solidFill>
                  <a:schemeClr val="tx1"/>
                </a:solidFill>
              </a:rPr>
              <a:t>XHTML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They are not considered mandatory in HTML 4.01 or 5; however, it is considered good coding practices, so consider them mandatory in HTML.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634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0401.1 Video of HTML/XHTML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8283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B39BDDE-77DD-43CE-BB8A-FF07591130A6}"/>
              </a:ext>
            </a:extLst>
          </p:cNvPr>
          <p:cNvPicPr>
            <a:picLocks noChangeAspect="1"/>
          </p:cNvPicPr>
          <p:nvPr/>
        </p:nvPicPr>
        <p:blipFill>
          <a:blip r:embed="rId3"/>
          <a:stretch>
            <a:fillRect/>
          </a:stretch>
        </p:blipFill>
        <p:spPr>
          <a:xfrm>
            <a:off x="2483768" y="1866059"/>
            <a:ext cx="3933825" cy="2257425"/>
          </a:xfrm>
          <a:prstGeom prst="rect">
            <a:avLst/>
          </a:prstGeom>
          <a:ln>
            <a:solidFill>
              <a:srgbClr val="C00000"/>
            </a:solidFill>
          </a:ln>
        </p:spPr>
      </p:pic>
    </p:spTree>
    <p:extLst>
      <p:ext uri="{BB962C8B-B14F-4D97-AF65-F5344CB8AC3E}">
        <p14:creationId xmlns:p14="http://schemas.microsoft.com/office/powerpoint/2010/main" val="193439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6154819-9BD1-487E-9A13-AC1FC9481233}"/>
              </a:ext>
            </a:extLst>
          </p:cNvPr>
          <p:cNvPicPr>
            <a:picLocks noChangeAspect="1"/>
          </p:cNvPicPr>
          <p:nvPr/>
        </p:nvPicPr>
        <p:blipFill>
          <a:blip r:embed="rId3"/>
          <a:stretch>
            <a:fillRect/>
          </a:stretch>
        </p:blipFill>
        <p:spPr>
          <a:xfrm>
            <a:off x="1927167" y="2037867"/>
            <a:ext cx="5334000" cy="2181225"/>
          </a:xfrm>
          <a:prstGeom prst="rect">
            <a:avLst/>
          </a:prstGeom>
          <a:ln>
            <a:solidFill>
              <a:srgbClr val="C00000"/>
            </a:solidFill>
          </a:ln>
        </p:spPr>
      </p:pic>
    </p:spTree>
    <p:extLst>
      <p:ext uri="{BB962C8B-B14F-4D97-AF65-F5344CB8AC3E}">
        <p14:creationId xmlns:p14="http://schemas.microsoft.com/office/powerpoint/2010/main" val="369675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F6F0B56-91C4-416A-AED3-EC1780FDD3DD}"/>
              </a:ext>
            </a:extLst>
          </p:cNvPr>
          <p:cNvPicPr>
            <a:picLocks noChangeAspect="1"/>
          </p:cNvPicPr>
          <p:nvPr/>
        </p:nvPicPr>
        <p:blipFill>
          <a:blip r:embed="rId3"/>
          <a:stretch>
            <a:fillRect/>
          </a:stretch>
        </p:blipFill>
        <p:spPr>
          <a:xfrm>
            <a:off x="1041425" y="1970337"/>
            <a:ext cx="7061150" cy="3851151"/>
          </a:xfrm>
          <a:prstGeom prst="rect">
            <a:avLst/>
          </a:prstGeom>
          <a:ln>
            <a:solidFill>
              <a:srgbClr val="C00000"/>
            </a:solidFill>
          </a:ln>
        </p:spPr>
      </p:pic>
    </p:spTree>
    <p:extLst>
      <p:ext uri="{BB962C8B-B14F-4D97-AF65-F5344CB8AC3E}">
        <p14:creationId xmlns:p14="http://schemas.microsoft.com/office/powerpoint/2010/main" val="424652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0401.1 Video of HTML/XHTML</a:t>
            </a:r>
            <a:endParaRPr lang="zh-TW" altLang="en-US" b="1" dirty="0">
              <a:solidFill>
                <a:srgbClr val="FFFF00"/>
              </a:solidFill>
            </a:endParaRPr>
          </a:p>
        </p:txBody>
      </p:sp>
      <p:sp>
        <p:nvSpPr>
          <p:cNvPr id="3" name="副標題 2"/>
          <p:cNvSpPr>
            <a:spLocks noGrp="1"/>
          </p:cNvSpPr>
          <p:nvPr>
            <p:ph type="subTitle" idx="1"/>
          </p:nvPr>
        </p:nvSpPr>
        <p:spPr>
          <a:xfrm>
            <a:off x="501534" y="1320807"/>
            <a:ext cx="8185266" cy="3079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0401.1 Video of HTML/XHTML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39B17CA-30C5-4388-ACCC-4A9DB70C988E}"/>
              </a:ext>
            </a:extLst>
          </p:cNvPr>
          <p:cNvPicPr>
            <a:picLocks noChangeAspect="1"/>
          </p:cNvPicPr>
          <p:nvPr/>
        </p:nvPicPr>
        <p:blipFill>
          <a:blip r:embed="rId3"/>
          <a:stretch>
            <a:fillRect/>
          </a:stretch>
        </p:blipFill>
        <p:spPr>
          <a:xfrm>
            <a:off x="629816" y="1870526"/>
            <a:ext cx="7884368" cy="3778618"/>
          </a:xfrm>
          <a:prstGeom prst="rect">
            <a:avLst/>
          </a:prstGeom>
          <a:ln>
            <a:solidFill>
              <a:srgbClr val="C00000"/>
            </a:solidFill>
          </a:ln>
        </p:spPr>
      </p:pic>
    </p:spTree>
    <p:extLst>
      <p:ext uri="{BB962C8B-B14F-4D97-AF65-F5344CB8AC3E}">
        <p14:creationId xmlns:p14="http://schemas.microsoft.com/office/powerpoint/2010/main" val="23584796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571</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0401 Introduction to HTML/XHTML</vt:lpstr>
      <vt:lpstr>0401 Introduction to HTML/XHTML</vt:lpstr>
      <vt:lpstr>0401 Introduction to HTML/XHTML</vt:lpstr>
      <vt:lpstr>0401 Introduction to HTML/XHTML</vt:lpstr>
      <vt:lpstr>0401.1 Video of HTML/XHTML</vt:lpstr>
      <vt:lpstr>0401.1 Video of HTML/XHTML</vt:lpstr>
      <vt:lpstr>0401.1 Video of HTML/XHTML</vt:lpstr>
      <vt:lpstr>0401.1 Video of HTML/XHTML</vt:lpstr>
      <vt:lpstr>0401.1 Video of HTML/XHTML</vt:lpstr>
      <vt:lpstr>0401.1 Video of HTML/XHTML</vt:lpstr>
      <vt:lpstr>0401.1 Video of HTML/XHTML</vt:lpstr>
      <vt:lpstr>0401.1 Video of HTML/XHTML</vt:lpstr>
      <vt:lpstr>0401.1 Video of HTML/XHTML</vt:lpstr>
      <vt:lpstr>0401.1 Video of HTML/XHTML</vt:lpstr>
      <vt:lpstr>0401.1 Video of HTML/XHTML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315</cp:revision>
  <dcterms:created xsi:type="dcterms:W3CDTF">2018-09-28T16:40:41Z</dcterms:created>
  <dcterms:modified xsi:type="dcterms:W3CDTF">2019-09-26T04:33:21Z</dcterms:modified>
</cp:coreProperties>
</file>