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9" r:id="rId4"/>
    <p:sldId id="270" r:id="rId5"/>
    <p:sldId id="271" r:id="rId6"/>
    <p:sldId id="267" r:id="rId7"/>
    <p:sldId id="268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0" autoAdjust="0"/>
    <p:restoredTop sz="94660"/>
  </p:normalViewPr>
  <p:slideViewPr>
    <p:cSldViewPr>
      <p:cViewPr varScale="1">
        <p:scale>
          <a:sx n="80" d="100"/>
          <a:sy n="80" d="100"/>
        </p:scale>
        <p:origin x="4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psdell.com/BrowserNews/res_doctype.htm" TargetMode="External"/><Relationship Id="rId2" Type="http://schemas.openxmlformats.org/officeDocument/2006/relationships/hyperlink" Target="http://www.w3.org/QA/2002/04/valid-dtd-list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0404 Doctype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0404.1 Doctype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534962" cy="4905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0404.1 Doctype Video: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4A48AB-3653-4A12-9F55-67DBAD9D3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7" y="2138362"/>
            <a:ext cx="5038725" cy="2581275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3158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0404.1 Doctype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534962" cy="4905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0404.1 Doctype Video: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F8B619-1BA4-4987-8D34-AEB0EF798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150109"/>
            <a:ext cx="5257800" cy="1609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7678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0404.1 Doctype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534962" cy="4905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0404.1 Doctype Video: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73A30-6793-4719-8FEB-96851A4F8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2171700"/>
            <a:ext cx="5172075" cy="2514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8129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0404.1 Doctype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534962" cy="4905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0404.1 Doctype Video: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90FA27-CF24-4F74-8A18-4FC87EF8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2209800"/>
            <a:ext cx="5276850" cy="2438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0800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0404.1 Doctype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534962" cy="4905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0404.1 Doctype Video: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242E3C-64F9-470C-B0C2-6F41F596C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792" y="2108595"/>
            <a:ext cx="6444208" cy="34285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2227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0404 Doctype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1964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0404 Doctype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DOCTYPE Declaration (DTD)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HTML documents actually begin with a </a:t>
            </a:r>
            <a:r>
              <a:rPr lang="en-US" sz="1800" b="1" dirty="0">
                <a:solidFill>
                  <a:schemeClr val="tx1"/>
                </a:solidFill>
              </a:rPr>
              <a:t>DOCTYPE declaration (DTD)</a:t>
            </a:r>
            <a:r>
              <a:rPr lang="en-US" sz="1800" dirty="0">
                <a:solidFill>
                  <a:schemeClr val="tx1"/>
                </a:solidFill>
              </a:rPr>
              <a:t> that identifies the version of the HTML page to the browser or validation service.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doctype</a:t>
            </a:r>
            <a:r>
              <a:rPr lang="en-US" sz="1800" dirty="0">
                <a:solidFill>
                  <a:schemeClr val="tx1"/>
                </a:solidFill>
              </a:rPr>
              <a:t> tells the browser what to expect from the HTML contained in the document and thus how to render it. 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Without the </a:t>
            </a:r>
            <a:r>
              <a:rPr lang="en-US" sz="1800" b="1" dirty="0">
                <a:solidFill>
                  <a:schemeClr val="tx1"/>
                </a:solidFill>
              </a:rPr>
              <a:t>doctype</a:t>
            </a:r>
            <a:r>
              <a:rPr lang="en-US" sz="1800" dirty="0">
                <a:solidFill>
                  <a:schemeClr val="tx1"/>
                </a:solidFill>
              </a:rPr>
              <a:t> the browser pretty much assumes that this is a legacy document as opposed to a standards compliant document. 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causes the browser to go into something called “Quirks Mode” (Strange mode)!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three different </a:t>
            </a:r>
            <a:r>
              <a:rPr lang="en-US" sz="1800" b="1" dirty="0">
                <a:solidFill>
                  <a:schemeClr val="tx1"/>
                </a:solidFill>
              </a:rPr>
              <a:t>DOCTYPE</a:t>
            </a:r>
            <a:r>
              <a:rPr lang="en-US" sz="1800" dirty="0">
                <a:solidFill>
                  <a:schemeClr val="tx1"/>
                </a:solidFill>
              </a:rPr>
              <a:t> declarations for </a:t>
            </a:r>
            <a:r>
              <a:rPr lang="en-US" sz="1800" b="1" dirty="0">
                <a:solidFill>
                  <a:schemeClr val="tx1"/>
                </a:solidFill>
              </a:rPr>
              <a:t>HTML 4.01 </a:t>
            </a:r>
            <a:r>
              <a:rPr lang="en-US" sz="1800" dirty="0">
                <a:solidFill>
                  <a:schemeClr val="tx1"/>
                </a:solidFill>
              </a:rPr>
              <a:t>and</a:t>
            </a:r>
            <a:r>
              <a:rPr lang="en-US" sz="1800" b="1" dirty="0">
                <a:solidFill>
                  <a:schemeClr val="tx1"/>
                </a:solidFill>
              </a:rPr>
              <a:t> XHTML 1.0</a:t>
            </a:r>
            <a:r>
              <a:rPr lang="en-US" sz="1800" dirty="0">
                <a:solidFill>
                  <a:schemeClr val="tx1"/>
                </a:solidFill>
              </a:rPr>
              <a:t> (please note that although it appears here that this doctype is written on two separate lines, that the code must be written all on one line - it actually makes a difference!):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0404 Doctype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5483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0404 Doctype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HTML 4.01: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Strict HTML 4.01 DOCTYPE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&lt;!DOCTYPE html PUBLIC "-//W3C//DTD HTML 4.01//EN"   "http://www.w3.org/TR/html4/strict.dtd"&gt;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Transitional HTML 4.01 DOCTYPE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&lt;!DOCTYPE html PUBLIC "-//W3C//DTD HTML 4.01 Transitional//EN"   "http://www.w3.org/TR/html4/loose.dtd"&gt;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Frameset HTML 4.01 DOCTYPE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&lt;!DOCTYPE html PUBLIC "-//W3C//DTD HTML 4.01 Frameset//EN"   "http://www.w3.org/TR/html4/frameset.dtd"&gt;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8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0404 Doctype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764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0404 Doctype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XHTML 1.0: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</a:t>
            </a:r>
            <a:r>
              <a:rPr lang="en-US" sz="1800" b="1" dirty="0">
                <a:solidFill>
                  <a:schemeClr val="tx1"/>
                </a:solidFill>
              </a:rPr>
              <a:t> XHTML doctype for transitional</a:t>
            </a:r>
            <a:r>
              <a:rPr lang="en-US" sz="1800" dirty="0">
                <a:solidFill>
                  <a:schemeClr val="tx1"/>
                </a:solidFill>
              </a:rPr>
              <a:t> would look like this: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&lt;!DOCTYPE html PUBLIC "-//W3C//DTD XHTML 1.0 Transitional//EN"   "http://www.w3.org/TR/xhtml1/DTD/xhtml1-transitional.dtd"&gt;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200" b="1" dirty="0">
                <a:solidFill>
                  <a:schemeClr val="tx1"/>
                </a:solidFill>
              </a:rPr>
              <a:t>HTML5: </a:t>
            </a:r>
            <a:endParaRPr lang="en-US" sz="2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HTML5</a:t>
            </a:r>
            <a:r>
              <a:rPr lang="en-US" sz="1800" dirty="0">
                <a:solidFill>
                  <a:schemeClr val="tx1"/>
                </a:solidFill>
              </a:rPr>
              <a:t> has a completely new DOCTYPE! 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It looks like this (we will talk more about this in the HTML5 Unit!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But we can and </a:t>
            </a:r>
            <a:r>
              <a:rPr lang="en-US" sz="1800" b="1" dirty="0">
                <a:solidFill>
                  <a:srgbClr val="C00000"/>
                </a:solidFill>
              </a:rPr>
              <a:t>will use this doctype during this course</a:t>
            </a:r>
            <a:r>
              <a:rPr lang="en-US" sz="1800" dirty="0">
                <a:solidFill>
                  <a:srgbClr val="C00000"/>
                </a:solidFill>
              </a:rPr>
              <a:t>.):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&lt;!doctype html&gt;</a:t>
            </a:r>
            <a:endParaRPr lang="en-US" sz="1800" dirty="0">
              <a:solidFill>
                <a:srgbClr val="C00000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9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0404 Doctype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50355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0404 Doctype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does this all mean or do?!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the document strictly conforms to the </a:t>
            </a:r>
            <a:r>
              <a:rPr lang="en-US" sz="1800" b="1" dirty="0">
                <a:solidFill>
                  <a:schemeClr val="tx1"/>
                </a:solidFill>
              </a:rPr>
              <a:t>HTML 4.01</a:t>
            </a:r>
            <a:r>
              <a:rPr lang="en-US" sz="1800" dirty="0">
                <a:solidFill>
                  <a:schemeClr val="tx1"/>
                </a:solidFill>
              </a:rPr>
              <a:t> specifications without the use of any deprecated attributes, then add the “</a:t>
            </a:r>
            <a:r>
              <a:rPr lang="en-US" sz="1800" b="1" dirty="0">
                <a:solidFill>
                  <a:schemeClr val="tx1"/>
                </a:solidFill>
              </a:rPr>
              <a:t>Strict DOCTYPE</a:t>
            </a:r>
            <a:r>
              <a:rPr lang="en-US" sz="1800" dirty="0">
                <a:solidFill>
                  <a:schemeClr val="tx1"/>
                </a:solidFill>
              </a:rPr>
              <a:t>” statement. 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the document uses </a:t>
            </a:r>
            <a:r>
              <a:rPr lang="en-US" sz="1800" b="1" i="1" dirty="0">
                <a:solidFill>
                  <a:schemeClr val="tx1"/>
                </a:solidFill>
              </a:rPr>
              <a:t>deprecated</a:t>
            </a:r>
            <a:r>
              <a:rPr lang="en-US" sz="1800" dirty="0">
                <a:solidFill>
                  <a:schemeClr val="tx1"/>
                </a:solidFill>
              </a:rPr>
              <a:t> elements (such as FONTS and alignments) then a “</a:t>
            </a:r>
            <a:r>
              <a:rPr lang="en-US" sz="1800" b="1" dirty="0">
                <a:solidFill>
                  <a:schemeClr val="tx1"/>
                </a:solidFill>
              </a:rPr>
              <a:t>Transitional DOCTYPE</a:t>
            </a:r>
            <a:r>
              <a:rPr lang="en-US" sz="1800" dirty="0">
                <a:solidFill>
                  <a:schemeClr val="tx1"/>
                </a:solidFill>
              </a:rPr>
              <a:t>” should be used.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Deprecated:</a:t>
            </a:r>
            <a:r>
              <a:rPr lang="en-US" sz="1800" dirty="0">
                <a:solidFill>
                  <a:schemeClr val="tx1"/>
                </a:solidFill>
              </a:rPr>
              <a:t> means that a tag or attribute is being phased out and should be replaced with Cascading Style Sheets.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They are generally “presentational” tags/attributes that Transitional will allow.  I will color in red any code that is considered “deprecated”. 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reason I include them is because you will see them everywhere and it is important to know what they are.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These links discuss the importance of using the DTD in your document.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W3C QA - Recommended List of Doctype Declarations (Links to an external site.)</a:t>
            </a:r>
            <a:endParaRPr lang="en-US" sz="1800" u="sng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Browser News: </a:t>
            </a:r>
            <a:r>
              <a:rPr lang="en-US" sz="1800" b="1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Doctypes (Links to an external site.)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6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0404.1 Doctype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0404.1 Doctype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534962" cy="4905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0404.1 Doctype Video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8108B9-EC45-4F80-A975-DA7562AD7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144543"/>
            <a:ext cx="4038600" cy="10858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66D58A-0419-4881-A63C-91E5EA255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528409"/>
            <a:ext cx="5276850" cy="2590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931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0404.1 Doctype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534962" cy="4905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0404.1 Doctype Video:  “legacy document” means “old document”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528F33-708E-4D72-A768-0E3322B4B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181225"/>
            <a:ext cx="5181600" cy="2495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5902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0404.1 Doctype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534962" cy="4905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0404.1 Doctype Video: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FD7E12-7D25-4927-B076-8E78E03D4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2114550"/>
            <a:ext cx="4924425" cy="2628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3119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448</Words>
  <Application>Microsoft Office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0404 Doctype</vt:lpstr>
      <vt:lpstr>0404 Doctype</vt:lpstr>
      <vt:lpstr>0404 Doctype</vt:lpstr>
      <vt:lpstr>0404 Doctype</vt:lpstr>
      <vt:lpstr>0404 Doctype</vt:lpstr>
      <vt:lpstr>0404.1 Doctype Video</vt:lpstr>
      <vt:lpstr>0404.1 Doctype Video</vt:lpstr>
      <vt:lpstr>0404.1 Doctype Video</vt:lpstr>
      <vt:lpstr>0404.1 Doctype Video</vt:lpstr>
      <vt:lpstr>0404.1 Doctype Video</vt:lpstr>
      <vt:lpstr>0404.1 Doctype Video</vt:lpstr>
      <vt:lpstr>0404.1 Doctype Video</vt:lpstr>
      <vt:lpstr>0404.1 Doctype Video</vt:lpstr>
      <vt:lpstr>0404.1 Doctype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379</cp:revision>
  <dcterms:created xsi:type="dcterms:W3CDTF">2018-09-28T16:40:41Z</dcterms:created>
  <dcterms:modified xsi:type="dcterms:W3CDTF">2019-09-30T00:42:01Z</dcterms:modified>
</cp:coreProperties>
</file>