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9" r:id="rId4"/>
    <p:sldId id="270" r:id="rId5"/>
    <p:sldId id="271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0" autoAdjust="0"/>
    <p:restoredTop sz="94660"/>
  </p:normalViewPr>
  <p:slideViewPr>
    <p:cSldViewPr>
      <p:cViewPr varScale="1">
        <p:scale>
          <a:sx n="80" d="100"/>
          <a:sy n="80" d="100"/>
        </p:scale>
        <p:origin x="4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://www.w3.org/TR/html4/struct/dirlang.html#adef-la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uct/dirlang.html" TargetMode="External"/><Relationship Id="rId2" Type="http://schemas.openxmlformats.org/officeDocument/2006/relationships/hyperlink" Target="http://www.w3.org/TR/html4/references.html#ref-ISO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0405 HTML Tag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11ABB-AC9D-47D4-AB74-C75D9F16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09787"/>
            <a:ext cx="5334000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825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7886890" cy="661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Video: Glyph (character shape), hyphenation (punctuation), ligature (synthesize words)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D88C1-AF36-4274-B82B-FD1202E5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2299017"/>
            <a:ext cx="7092280" cy="3961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77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02914" cy="5960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024E2-1C4D-4400-B5AB-4505BA50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152650"/>
            <a:ext cx="5314950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050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02914" cy="66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Video: Cockney (London worker), Navajo (Arizona Indian), Klingon (Star War language)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6F8F4-FDBF-4AE1-8E2D-16BE36C2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2" y="2114550"/>
            <a:ext cx="540067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85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73159E-4D8C-4A3B-A018-E5F4596C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92" y="2299017"/>
            <a:ext cx="6636960" cy="36925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275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0291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254CB-9C86-4964-8E26-188F183C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88840"/>
            <a:ext cx="524827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171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 HTML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83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 HTML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HTML tag &lt;html&gt; … &lt;/html&gt;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the </a:t>
            </a:r>
            <a:r>
              <a:rPr lang="en-US" sz="1800" b="1" dirty="0">
                <a:solidFill>
                  <a:schemeClr val="tx1"/>
                </a:solidFill>
              </a:rPr>
              <a:t>&lt;!doctype html&gt;</a:t>
            </a:r>
            <a:r>
              <a:rPr lang="en-US" sz="1800" dirty="0">
                <a:solidFill>
                  <a:schemeClr val="tx1"/>
                </a:solidFill>
              </a:rPr>
              <a:t> has been entered, you can now begin your HTML page with the opening </a:t>
            </a:r>
            <a:r>
              <a:rPr lang="en-US" sz="1800" b="1" dirty="0">
                <a:solidFill>
                  <a:schemeClr val="tx1"/>
                </a:solidFill>
              </a:rPr>
              <a:t>&lt;html&gt;</a:t>
            </a:r>
            <a:r>
              <a:rPr lang="en-US" sz="1800" dirty="0">
                <a:solidFill>
                  <a:schemeClr val="tx1"/>
                </a:solidFill>
              </a:rPr>
              <a:t> tag.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tag tells your browser that this is the start of an HTML document. Place the closing </a:t>
            </a:r>
            <a:r>
              <a:rPr lang="en-US" sz="1800" b="1" dirty="0">
                <a:solidFill>
                  <a:schemeClr val="tx1"/>
                </a:solidFill>
              </a:rPr>
              <a:t>&lt;/html&gt;</a:t>
            </a:r>
            <a:r>
              <a:rPr lang="en-US" sz="1800" dirty="0">
                <a:solidFill>
                  <a:schemeClr val="tx1"/>
                </a:solidFill>
              </a:rPr>
              <a:t> tag at the bottom of your page to tell the browser this is the end.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1" dirty="0">
                <a:solidFill>
                  <a:schemeClr val="tx1"/>
                </a:solidFill>
              </a:rPr>
              <a:t>Everything</a:t>
            </a:r>
            <a:r>
              <a:rPr lang="en-US" sz="1800" dirty="0">
                <a:solidFill>
                  <a:schemeClr val="tx1"/>
                </a:solidFill>
              </a:rPr>
              <a:t> you do from this point goes in-between these two tags.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attribute that you should use in this </a:t>
            </a:r>
            <a:r>
              <a:rPr lang="en-US" sz="1800" b="1" dirty="0">
                <a:solidFill>
                  <a:schemeClr val="tx1"/>
                </a:solidFill>
              </a:rPr>
              <a:t>&lt;html&gt;</a:t>
            </a:r>
            <a:r>
              <a:rPr lang="en-US" sz="1800" dirty="0">
                <a:solidFill>
                  <a:schemeClr val="tx1"/>
                </a:solidFill>
              </a:rPr>
              <a:t> tag is the </a:t>
            </a:r>
            <a:r>
              <a:rPr lang="en-US" sz="1800" b="1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 attribute. 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considered optional but the W3C recommends you declare the primary language for each web page using the </a:t>
            </a:r>
            <a:r>
              <a:rPr lang="en-US" sz="1800" b="1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 attribute inside the </a:t>
            </a:r>
            <a:r>
              <a:rPr lang="en-US" sz="1800" b="1" dirty="0">
                <a:solidFill>
                  <a:schemeClr val="tx1"/>
                </a:solidFill>
              </a:rPr>
              <a:t>&lt;html&gt;</a:t>
            </a:r>
            <a:r>
              <a:rPr lang="en-US" sz="1800" dirty="0">
                <a:solidFill>
                  <a:schemeClr val="tx1"/>
                </a:solidFill>
              </a:rPr>
              <a:t> tag.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it will be mandatory if you wish to meet accessibility standards (which, of course you want to do!) so you might be well get into the habit of writing it!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 HTML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9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 HTML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HTML tag &lt;html&gt; … &lt;/html&gt;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it does is tell not only the browser but also a screen-reader (a software application that people use to read aloud a web page) what language the web page has been written 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situations where author-supplied language information may be helpful include: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Assisting search engines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Helping a user agent (aka: browser) select glyph variants for high quality typography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Helping a browser a set of quotation marks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Helping a browser make decisions about hyphenation, ligatures, and spacing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Assisting spell checkers and grammar checkers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 HTML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0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 HTML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HTML tag &lt;html&gt; … &lt;/html&gt;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(Links to an external site.)</a:t>
            </a:r>
            <a:r>
              <a:rPr lang="en-US" sz="1800" dirty="0">
                <a:solidFill>
                  <a:schemeClr val="tx1"/>
                </a:solidFill>
              </a:rPr>
              <a:t> attribute's value is a language code that identifies a natural language spoken, written, or otherwise used for the communication of information among people. Computer languages are explicitly excluded from language codes.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are some sample language codes: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": English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-US": the U.S. version of English.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-cockney": the Cockney version of English.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dirty="0" err="1">
                <a:solidFill>
                  <a:schemeClr val="tx1"/>
                </a:solidFill>
              </a:rPr>
              <a:t>i-navajo</a:t>
            </a:r>
            <a:r>
              <a:rPr lang="en-US" sz="1800" dirty="0">
                <a:solidFill>
                  <a:schemeClr val="tx1"/>
                </a:solidFill>
              </a:rPr>
              <a:t>": the Navajo language spoken by some Native Americans.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"x-</a:t>
            </a:r>
            <a:r>
              <a:rPr lang="en-US" sz="1800" dirty="0" err="1">
                <a:solidFill>
                  <a:schemeClr val="tx1"/>
                </a:solidFill>
              </a:rPr>
              <a:t>klingon</a:t>
            </a:r>
            <a:r>
              <a:rPr lang="en-US" sz="1800" dirty="0">
                <a:solidFill>
                  <a:schemeClr val="tx1"/>
                </a:solidFill>
              </a:rPr>
              <a:t>": The primary tag "x" indicates an experimental language tag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 HTML Tag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1964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 HTML Tag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HTML tag &lt;html&gt; … &lt;/html&gt;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Two-letter primary codes are reserved for 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[ISO639] (Links to an external site.)</a:t>
            </a:r>
            <a:r>
              <a:rPr lang="en-US" sz="1800" dirty="0">
                <a:solidFill>
                  <a:schemeClr val="tx1"/>
                </a:solidFill>
              </a:rPr>
              <a:t> language abbreviations. Two-letter codes include </a:t>
            </a:r>
            <a:r>
              <a:rPr lang="en-US" sz="1800" dirty="0" err="1">
                <a:solidFill>
                  <a:schemeClr val="tx1"/>
                </a:solidFill>
              </a:rPr>
              <a:t>fr</a:t>
            </a:r>
            <a:r>
              <a:rPr lang="en-US" sz="1800" dirty="0">
                <a:solidFill>
                  <a:schemeClr val="tx1"/>
                </a:solidFill>
              </a:rPr>
              <a:t> (French), de (German), it (Italian), </a:t>
            </a:r>
            <a:r>
              <a:rPr lang="en-US" sz="1800" dirty="0" err="1">
                <a:solidFill>
                  <a:schemeClr val="tx1"/>
                </a:solidFill>
              </a:rPr>
              <a:t>nl</a:t>
            </a:r>
            <a:r>
              <a:rPr lang="en-US" sz="1800" dirty="0">
                <a:solidFill>
                  <a:schemeClr val="tx1"/>
                </a:solidFill>
              </a:rPr>
              <a:t> (Dutch), el (Greek), es (Spanish), </a:t>
            </a:r>
            <a:r>
              <a:rPr lang="en-US" sz="1800" dirty="0" err="1">
                <a:solidFill>
                  <a:schemeClr val="tx1"/>
                </a:solidFill>
              </a:rPr>
              <a:t>pt</a:t>
            </a:r>
            <a:r>
              <a:rPr lang="en-US" sz="1800" dirty="0">
                <a:solidFill>
                  <a:schemeClr val="tx1"/>
                </a:solidFill>
              </a:rPr>
              <a:t> (Portuguese), </a:t>
            </a:r>
            <a:r>
              <a:rPr lang="en-US" sz="1800" dirty="0" err="1">
                <a:solidFill>
                  <a:schemeClr val="tx1"/>
                </a:solidFill>
              </a:rPr>
              <a:t>ar</a:t>
            </a:r>
            <a:r>
              <a:rPr lang="en-US" sz="1800" dirty="0">
                <a:solidFill>
                  <a:schemeClr val="tx1"/>
                </a:solidFill>
              </a:rPr>
              <a:t> (Arabic), he (Hebrew), </a:t>
            </a:r>
            <a:r>
              <a:rPr lang="en-US" sz="1800" dirty="0" err="1">
                <a:solidFill>
                  <a:schemeClr val="tx1"/>
                </a:solidFill>
              </a:rPr>
              <a:t>ru</a:t>
            </a:r>
            <a:r>
              <a:rPr lang="en-US" sz="1800" dirty="0">
                <a:solidFill>
                  <a:schemeClr val="tx1"/>
                </a:solidFill>
              </a:rPr>
              <a:t> (Russian), </a:t>
            </a:r>
            <a:r>
              <a:rPr lang="en-US" sz="1800" dirty="0" err="1">
                <a:solidFill>
                  <a:schemeClr val="tx1"/>
                </a:solidFill>
              </a:rPr>
              <a:t>zh</a:t>
            </a:r>
            <a:r>
              <a:rPr lang="en-US" sz="1800" dirty="0">
                <a:solidFill>
                  <a:schemeClr val="tx1"/>
                </a:solidFill>
              </a:rPr>
              <a:t> (Chinese), ja (Japanese), hi (Hindi), </a:t>
            </a:r>
            <a:r>
              <a:rPr lang="en-US" sz="1800" dirty="0" err="1">
                <a:solidFill>
                  <a:schemeClr val="tx1"/>
                </a:solidFill>
              </a:rPr>
              <a:t>ur</a:t>
            </a:r>
            <a:r>
              <a:rPr lang="en-US" sz="1800" dirty="0">
                <a:solidFill>
                  <a:schemeClr val="tx1"/>
                </a:solidFill>
              </a:rPr>
              <a:t> (Urdu), and </a:t>
            </a:r>
            <a:r>
              <a:rPr lang="en-US" sz="1800" dirty="0" err="1">
                <a:solidFill>
                  <a:schemeClr val="tx1"/>
                </a:solidFill>
              </a:rPr>
              <a:t>sa</a:t>
            </a:r>
            <a:r>
              <a:rPr lang="en-US" sz="1800" dirty="0">
                <a:solidFill>
                  <a:schemeClr val="tx1"/>
                </a:solidFill>
              </a:rPr>
              <a:t> (Sanskrit).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Source: </a:t>
            </a:r>
            <a:r>
              <a:rPr lang="en-US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http://www.w3.org/TR/html4/struct/dirlang.html (Links to an external site.)</a:t>
            </a:r>
            <a:endParaRPr lang="en-US" sz="1800" u="sng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code would look like: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&lt;html </a:t>
            </a:r>
            <a:r>
              <a:rPr lang="en-US" sz="1800" b="1" dirty="0" err="1">
                <a:solidFill>
                  <a:schemeClr val="tx1"/>
                </a:solidFill>
              </a:rPr>
              <a:t>lang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are using </a:t>
            </a:r>
            <a:r>
              <a:rPr lang="en-US" sz="1800" b="1" dirty="0">
                <a:solidFill>
                  <a:schemeClr val="tx1"/>
                </a:solidFill>
              </a:rPr>
              <a:t>XHTML</a:t>
            </a:r>
            <a:r>
              <a:rPr lang="en-US" sz="1800" dirty="0">
                <a:solidFill>
                  <a:schemeClr val="tx1"/>
                </a:solidFill>
              </a:rPr>
              <a:t>, use </a:t>
            </a:r>
            <a:r>
              <a:rPr lang="en-US" sz="1800" b="1" dirty="0" err="1">
                <a:solidFill>
                  <a:schemeClr val="tx1"/>
                </a:solidFill>
              </a:rPr>
              <a:t>xml:lang</a:t>
            </a:r>
            <a:r>
              <a:rPr lang="en-US" sz="1800" dirty="0">
                <a:solidFill>
                  <a:schemeClr val="tx1"/>
                </a:solidFill>
              </a:rPr>
              <a:t>.  If you use XHTML served as text/html, use </a:t>
            </a:r>
            <a:r>
              <a:rPr lang="en-US" sz="1800" b="1" dirty="0">
                <a:solidFill>
                  <a:schemeClr val="tx1"/>
                </a:solidFill>
              </a:rPr>
              <a:t>both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 and </a:t>
            </a:r>
            <a:r>
              <a:rPr lang="en-US" sz="1800" dirty="0" err="1">
                <a:solidFill>
                  <a:schemeClr val="tx1"/>
                </a:solidFill>
              </a:rPr>
              <a:t>xml:lang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0405.1 Html Tag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335FD-684C-4057-946D-8A46ACD6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04864"/>
            <a:ext cx="286702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9734F-393F-48B3-83B9-06E87221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65" y="3569813"/>
            <a:ext cx="5295900" cy="2047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93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414BF-5DC9-4726-840F-1462F83D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128837"/>
            <a:ext cx="535305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28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0405.1 Html Tag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02914" cy="490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0405.1 Html Tag Video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81D09-62E8-4FEE-8646-0BE317D8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5525"/>
            <a:ext cx="5305425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88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618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0405 HTML Tag</vt:lpstr>
      <vt:lpstr>0405 HTML Tag</vt:lpstr>
      <vt:lpstr>0405 HTML Tag</vt:lpstr>
      <vt:lpstr>0405 HTML Tag</vt:lpstr>
      <vt:lpstr>0405 HTML Tag</vt:lpstr>
      <vt:lpstr>0405.1 Html Tag Video</vt:lpstr>
      <vt:lpstr>0405.1 Html Tag Video</vt:lpstr>
      <vt:lpstr>0405.1 Html Tag Video</vt:lpstr>
      <vt:lpstr>0405.1 Html Tag Video</vt:lpstr>
      <vt:lpstr>0405.1 Html Tag Video</vt:lpstr>
      <vt:lpstr>0405.1 Html Tag Video</vt:lpstr>
      <vt:lpstr>0405.1 Html Tag Video</vt:lpstr>
      <vt:lpstr>0405.1 Html Tag Video</vt:lpstr>
      <vt:lpstr>0405.1 Html Tag Video</vt:lpstr>
      <vt:lpstr>0405.1 Html Tag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415</cp:revision>
  <dcterms:created xsi:type="dcterms:W3CDTF">2018-09-28T16:40:41Z</dcterms:created>
  <dcterms:modified xsi:type="dcterms:W3CDTF">2019-09-30T02:28:34Z</dcterms:modified>
</cp:coreProperties>
</file>